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70" r:id="rId4"/>
    <p:sldId id="271" r:id="rId5"/>
    <p:sldId id="259" r:id="rId6"/>
    <p:sldId id="260" r:id="rId7"/>
    <p:sldId id="261" r:id="rId8"/>
    <p:sldId id="273" r:id="rId9"/>
    <p:sldId id="258" r:id="rId10"/>
    <p:sldId id="263" r:id="rId11"/>
    <p:sldId id="269" r:id="rId12"/>
    <p:sldId id="264" r:id="rId13"/>
    <p:sldId id="267" r:id="rId14"/>
    <p:sldId id="272" r:id="rId15"/>
    <p:sldId id="274" r:id="rId16"/>
    <p:sldId id="275" r:id="rId17"/>
    <p:sldId id="268" r:id="rId18"/>
    <p:sldId id="265" r:id="rId19"/>
    <p:sldId id="26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BB02-39B5-4564-920A-AB77CDBBC433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9E48-AA07-41EF-8ECB-6648BE454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3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lang="pt-BR" dirty="0" smtClean="0"/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8A7E005-E6F8-4923-8738-2C4A7ADC587A}" type="slidenum">
              <a:rPr lang="pt-BR" smtClean="0">
                <a:latin typeface="Arial" charset="0"/>
              </a:rPr>
              <a:pPr eaLnBrk="1" hangingPunct="1"/>
              <a:t>10</a:t>
            </a:fld>
            <a:endParaRPr lang="pt-BR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A96ECC-C917-46EF-A5FA-7E26DFD1FC7B}" type="slidenum">
              <a:rPr lang="pt-BR"/>
              <a:pPr eaLnBrk="1" hangingPunct="1"/>
              <a:t>11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B1A754C-551A-4EA6-B648-E33149F02D84}" type="slidenum">
              <a:rPr lang="pt-BR" smtClean="0">
                <a:latin typeface="Arial" charset="0"/>
              </a:rPr>
              <a:pPr eaLnBrk="1" hangingPunct="1"/>
              <a:t>13</a:t>
            </a:fld>
            <a:endParaRPr lang="pt-BR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EAF3C-30D0-4142-B6BB-4B6EFD21274E}" type="slidenum">
              <a:rPr lang="pt-BR"/>
              <a:pPr/>
              <a:t>14</a:t>
            </a:fld>
            <a:endParaRPr lang="pt-B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63601-3C3D-4519-90B7-424C57C8572E}" type="slidenum">
              <a:rPr lang="pt-BR"/>
              <a:pPr/>
              <a:t>15</a:t>
            </a:fld>
            <a:endParaRPr lang="pt-B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B50E6-4C84-47FC-8FB3-8881AC84E392}" type="slidenum">
              <a:rPr lang="pt-BR"/>
              <a:pPr/>
              <a:t>16</a:t>
            </a:fld>
            <a:endParaRPr lang="pt-BR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B178-FB1C-436E-9A24-8D3EBBEAB8E4}" type="slidenum">
              <a:rPr lang="pt-BR"/>
              <a:pPr/>
              <a:t>17</a:t>
            </a:fld>
            <a:endParaRPr lang="pt-B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5132F75-2FE8-401A-98A7-659AE7DF8B38}" type="slidenum">
              <a:rPr lang="pt-BR" smtClean="0">
                <a:latin typeface="Arial" charset="0"/>
              </a:rPr>
              <a:pPr eaLnBrk="1" hangingPunct="1"/>
              <a:t>18</a:t>
            </a:fld>
            <a:endParaRPr lang="pt-BR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Este modelo pode ser usado como arquivo de partida para apresentar materiais de treinamento em um cenário em grupo.</a:t>
            </a:r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22280-E9F3-42EE-9214-C96EDCB9A303}" type="slidenum">
              <a:rPr lang="pt-BR"/>
              <a:pPr/>
              <a:t>3</a:t>
            </a:fld>
            <a:endParaRPr lang="pt-B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7AD54-F89B-4BD8-B0FB-0B7EB35D439C}" type="slidenum">
              <a:rPr lang="pt-BR"/>
              <a:pPr/>
              <a:t>4</a:t>
            </a:fld>
            <a:endParaRPr lang="pt-B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50846-DE29-4551-9230-A56DCA974D56}" type="slidenum">
              <a:rPr lang="pt-BR"/>
              <a:pPr/>
              <a:t>8</a:t>
            </a:fld>
            <a:endParaRPr lang="pt-B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5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0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13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  <p:extLst>
      <p:ext uri="{BB962C8B-B14F-4D97-AF65-F5344CB8AC3E}">
        <p14:creationId xmlns:p14="http://schemas.microsoft.com/office/powerpoint/2010/main" val="23427581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1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7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64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5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1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3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24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253C-C1D1-479F-AD77-C7A7CC1434AB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44F2-B30B-429C-8BFA-12A22D7C1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47664" y="1772816"/>
            <a:ext cx="7704856" cy="1470025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IV seminário de educação a distância: Tão Longe Tão Perto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7984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 de 2012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514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920037" cy="4953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LOGISTICA DE FORMAÇÃO </a:t>
            </a:r>
            <a:endParaRPr lang="pt-BR" sz="3200" b="1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188" y="2997200"/>
            <a:ext cx="1584325" cy="792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4149725"/>
            <a:ext cx="1512887" cy="792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227763" y="3429000"/>
            <a:ext cx="1944637" cy="719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68538" y="4941888"/>
            <a:ext cx="15843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339975" y="2276475"/>
            <a:ext cx="15843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851275" y="3429000"/>
            <a:ext cx="1079500" cy="719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003800" y="3429000"/>
            <a:ext cx="1152525" cy="719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331913" y="2636838"/>
            <a:ext cx="1008062" cy="3603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258888" y="4868863"/>
            <a:ext cx="1009650" cy="5762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924300" y="2636838"/>
            <a:ext cx="576263" cy="7921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3851275" y="4005263"/>
            <a:ext cx="936625" cy="13684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932363" y="3789363"/>
            <a:ext cx="71437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6084888" y="3789363"/>
            <a:ext cx="142875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14398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Arial" charset="0"/>
              </a:rPr>
              <a:t>TURMA 1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>
                <a:latin typeface="Arial" charset="0"/>
              </a:rPr>
              <a:t>25 ALUNOS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84213" y="4221163"/>
            <a:ext cx="14398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Arial" charset="0"/>
              </a:rPr>
              <a:t>TURMA 2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>
                <a:latin typeface="Arial" charset="0"/>
              </a:rPr>
              <a:t>25 ALUNOS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484438" y="2349500"/>
            <a:ext cx="151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dirty="0">
                <a:latin typeface="Arial" charset="0"/>
              </a:rPr>
              <a:t>TUTOR PRESENCIAL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39975" y="5013325"/>
            <a:ext cx="1584325" cy="581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>
                <a:latin typeface="Arial" charset="0"/>
              </a:rPr>
              <a:t>TUTOR PRESENCIAL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779912" y="3500438"/>
            <a:ext cx="115245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dirty="0">
                <a:latin typeface="Arial" charset="0"/>
              </a:rPr>
              <a:t>TUTOR À DISTÂNCIA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32363" y="3500438"/>
            <a:ext cx="1296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>
                <a:latin typeface="Arial" charset="0"/>
              </a:rPr>
              <a:t>  PROFESSOR      </a:t>
            </a:r>
          </a:p>
          <a:p>
            <a:pPr eaLnBrk="1" hangingPunct="1">
              <a:spcBef>
                <a:spcPct val="50000"/>
              </a:spcBef>
            </a:pPr>
            <a:r>
              <a:rPr lang="pt-BR" sz="1200" b="1">
                <a:latin typeface="Arial" charset="0"/>
              </a:rPr>
              <a:t>  FORMADOR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300341" y="3363669"/>
            <a:ext cx="201607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000" b="1" dirty="0">
                <a:latin typeface="Arial" charset="0"/>
              </a:rPr>
              <a:t> </a:t>
            </a:r>
            <a:r>
              <a:rPr lang="pt-BR" sz="1000" b="1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 dirty="0" smtClean="0">
                <a:latin typeface="Arial" charset="0"/>
              </a:rPr>
              <a:t>EQUIPE MOODLE</a:t>
            </a:r>
            <a:endParaRPr lang="pt-BR" sz="1400" b="1" dirty="0">
              <a:latin typeface="Arial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>
                <a:solidFill>
                  <a:srgbClr val="000000"/>
                </a:solidFill>
                <a:latin typeface="Arial Black" pitchFamily="34" charset="0"/>
              </a:rPr>
              <a:t>SISTEMA DE TUTORIA</a:t>
            </a:r>
          </a:p>
        </p:txBody>
      </p:sp>
      <p:pic>
        <p:nvPicPr>
          <p:cNvPr id="8216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537824"/>
            <a:ext cx="79928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Equipe permanente  – acompanha  a formação do estudante durante todo o curso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40151" y="5013176"/>
            <a:ext cx="3024461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EQUIPE DE COORDENAÇÃO DO CURSO</a:t>
            </a:r>
          </a:p>
          <a:p>
            <a:pPr algn="ctr"/>
            <a:r>
              <a:rPr lang="pt-BR" b="1" dirty="0" smtClean="0"/>
              <a:t>(avaliação, estágio e TCC)</a:t>
            </a:r>
            <a:endParaRPr lang="pt-BR" b="1" dirty="0"/>
          </a:p>
        </p:txBody>
      </p:sp>
      <p:sp>
        <p:nvSpPr>
          <p:cNvPr id="5" name="Seta para baixo 4"/>
          <p:cNvSpPr/>
          <p:nvPr/>
        </p:nvSpPr>
        <p:spPr>
          <a:xfrm>
            <a:off x="7092280" y="4221163"/>
            <a:ext cx="107801" cy="539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e para baixo 5"/>
          <p:cNvSpPr/>
          <p:nvPr/>
        </p:nvSpPr>
        <p:spPr>
          <a:xfrm>
            <a:off x="6903864" y="4177486"/>
            <a:ext cx="484632" cy="8356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27584" y="6309320"/>
            <a:ext cx="80648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Equipe móvel de suporte acadêmico para cada componente curricular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87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4"/>
          <p:cNvSpPr>
            <a:spLocks noChangeArrowheads="1"/>
          </p:cNvSpPr>
          <p:nvPr/>
        </p:nvSpPr>
        <p:spPr bwMode="auto">
          <a:xfrm>
            <a:off x="3417888" y="1846263"/>
            <a:ext cx="2449512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Processo educativo </a:t>
            </a:r>
          </a:p>
          <a:p>
            <a:pPr algn="ctr"/>
            <a:r>
              <a:rPr lang="pt-BR" b="1"/>
              <a:t>de qualidade</a:t>
            </a: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395288" y="909638"/>
            <a:ext cx="14398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Tutor à </a:t>
            </a:r>
          </a:p>
          <a:p>
            <a:pPr algn="ctr"/>
            <a:r>
              <a:rPr lang="pt-BR" b="1"/>
              <a:t>distância</a:t>
            </a: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7380288" y="981075"/>
            <a:ext cx="1439862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Professor </a:t>
            </a:r>
          </a:p>
          <a:p>
            <a:pPr algn="ctr"/>
            <a:r>
              <a:rPr lang="pt-BR" b="1"/>
              <a:t>Formador</a:t>
            </a: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3995738" y="5302250"/>
            <a:ext cx="14398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Tutor </a:t>
            </a:r>
          </a:p>
          <a:p>
            <a:pPr algn="ctr"/>
            <a:r>
              <a:rPr lang="pt-BR" b="1"/>
              <a:t>Presencial</a:t>
            </a:r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>
            <a:off x="1763713" y="1917700"/>
            <a:ext cx="1439862" cy="863600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>
            <a:off x="4716463" y="3717925"/>
            <a:ext cx="0" cy="1511300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V="1">
            <a:off x="6011863" y="1989138"/>
            <a:ext cx="1439862" cy="792162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Freeform 18"/>
          <p:cNvSpPr>
            <a:spLocks/>
          </p:cNvSpPr>
          <p:nvPr/>
        </p:nvSpPr>
        <p:spPr bwMode="auto">
          <a:xfrm>
            <a:off x="1908175" y="693738"/>
            <a:ext cx="5400675" cy="503237"/>
          </a:xfrm>
          <a:custGeom>
            <a:avLst/>
            <a:gdLst>
              <a:gd name="T0" fmla="*/ 0 w 3402"/>
              <a:gd name="T1" fmla="*/ 382781 h 188"/>
              <a:gd name="T2" fmla="*/ 2520950 w 3402"/>
              <a:gd name="T3" fmla="*/ 18738 h 188"/>
              <a:gd name="T4" fmla="*/ 5400675 w 3402"/>
              <a:gd name="T5" fmla="*/ 503237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0" name="Freeform 19"/>
          <p:cNvSpPr>
            <a:spLocks/>
          </p:cNvSpPr>
          <p:nvPr/>
        </p:nvSpPr>
        <p:spPr bwMode="auto">
          <a:xfrm rot="-7698690">
            <a:off x="-794" y="4042569"/>
            <a:ext cx="4606925" cy="503238"/>
          </a:xfrm>
          <a:custGeom>
            <a:avLst/>
            <a:gdLst>
              <a:gd name="T0" fmla="*/ 0 w 3402"/>
              <a:gd name="T1" fmla="*/ 382782 h 188"/>
              <a:gd name="T2" fmla="*/ 2150440 w 3402"/>
              <a:gd name="T3" fmla="*/ 18738 h 188"/>
              <a:gd name="T4" fmla="*/ 4606925 w 3402"/>
              <a:gd name="T5" fmla="*/ 503238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Freeform 20"/>
          <p:cNvSpPr>
            <a:spLocks/>
          </p:cNvSpPr>
          <p:nvPr/>
        </p:nvSpPr>
        <p:spPr bwMode="auto">
          <a:xfrm rot="7384893">
            <a:off x="4932363" y="3871912"/>
            <a:ext cx="4535488" cy="792163"/>
          </a:xfrm>
          <a:custGeom>
            <a:avLst/>
            <a:gdLst>
              <a:gd name="T0" fmla="*/ 0 w 3402"/>
              <a:gd name="T1" fmla="*/ 602550 h 188"/>
              <a:gd name="T2" fmla="*/ 2117094 w 3402"/>
              <a:gd name="T3" fmla="*/ 29495 h 188"/>
              <a:gd name="T4" fmla="*/ 4535488 w 3402"/>
              <a:gd name="T5" fmla="*/ 792163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2" name="Text Box 24"/>
          <p:cNvSpPr txBox="1">
            <a:spLocks noChangeArrowheads="1"/>
          </p:cNvSpPr>
          <p:nvPr/>
        </p:nvSpPr>
        <p:spPr bwMode="auto">
          <a:xfrm>
            <a:off x="250825" y="-26988"/>
            <a:ext cx="8497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3200" b="1" dirty="0" smtClean="0">
                <a:solidFill>
                  <a:srgbClr val="FFCC00"/>
                </a:solidFill>
                <a:latin typeface="Arial Narrow" pitchFamily="34" charset="0"/>
              </a:rPr>
              <a:t>SISTEMA DE TUTORIA POR </a:t>
            </a:r>
            <a:r>
              <a:rPr lang="pt-BR" sz="3200" b="1" dirty="0" smtClean="0">
                <a:solidFill>
                  <a:srgbClr val="FFCC00"/>
                </a:solidFill>
                <a:latin typeface="Arial Narrow" pitchFamily="34" charset="0"/>
              </a:rPr>
              <a:t>PÓLO</a:t>
            </a:r>
            <a:endParaRPr lang="pt-BR" sz="3200" b="1" dirty="0">
              <a:solidFill>
                <a:srgbClr val="FFCC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pt-BR" sz="2400" b="1" dirty="0" smtClean="0">
                <a:solidFill>
                  <a:srgbClr val="FFCC00"/>
                </a:solidFill>
                <a:latin typeface="Arial" charset="0"/>
              </a:rPr>
              <a:t>1 professor formador</a:t>
            </a:r>
            <a:r>
              <a:rPr lang="pt-BR" sz="2400" b="1" dirty="0" smtClean="0">
                <a:latin typeface="Arial" charset="0"/>
              </a:rPr>
              <a:t>:</a:t>
            </a:r>
            <a:r>
              <a:rPr lang="pt-BR" sz="2400" b="1" dirty="0" smtClean="0">
                <a:effectLst/>
                <a:latin typeface="Arial" charset="0"/>
              </a:rPr>
              <a:t> </a:t>
            </a:r>
            <a:r>
              <a:rPr lang="pt-BR" sz="2400" dirty="0" smtClean="0">
                <a:effectLst/>
                <a:latin typeface="+mj-lt"/>
              </a:rPr>
              <a:t>Realiza a gestão pedagógica do processo na formação do tutor local. O professor formador vai ao </a:t>
            </a:r>
            <a:r>
              <a:rPr lang="pt-BR" sz="2400" dirty="0" err="1" smtClean="0">
                <a:effectLst/>
                <a:latin typeface="+mj-lt"/>
              </a:rPr>
              <a:t>pólo</a:t>
            </a:r>
            <a:r>
              <a:rPr lang="pt-BR" sz="2400" dirty="0" smtClean="0">
                <a:effectLst/>
                <a:latin typeface="+mj-lt"/>
              </a:rPr>
              <a:t> nos encontros presenciais mensais e também utiliza o ambiente virtual de aprendizagem do curso.</a:t>
            </a:r>
            <a:r>
              <a:rPr lang="pt-BR" sz="2400" dirty="0" smtClean="0">
                <a:latin typeface="+mj-lt"/>
              </a:rPr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pt-BR" sz="24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pt-BR" sz="2400" b="1" dirty="0" smtClean="0">
                <a:solidFill>
                  <a:srgbClr val="FFCC00"/>
                </a:solidFill>
                <a:latin typeface="Arial" charset="0"/>
              </a:rPr>
              <a:t>1 tutor a distância:</a:t>
            </a:r>
            <a:r>
              <a:rPr lang="pt-BR" sz="2400" dirty="0" smtClean="0">
                <a:latin typeface="Arial" charset="0"/>
              </a:rPr>
              <a:t> </a:t>
            </a:r>
            <a:r>
              <a:rPr lang="pt-BR" sz="2400" dirty="0" smtClean="0">
                <a:effectLst/>
                <a:latin typeface="+mj-lt"/>
              </a:rPr>
              <a:t>É responsável por gerenciar o ambiente virtual de aprendizagem, atender as demandas e acompanhar as propostas para o desenvolvimento do curso</a:t>
            </a:r>
          </a:p>
          <a:p>
            <a:pPr eaLnBrk="1" hangingPunct="1">
              <a:lnSpc>
                <a:spcPct val="70000"/>
              </a:lnSpc>
              <a:defRPr/>
            </a:pPr>
            <a:endParaRPr lang="pt-BR" sz="2400" b="1" dirty="0" smtClean="0"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pt-BR" sz="2400" b="1" dirty="0" smtClean="0">
                <a:solidFill>
                  <a:srgbClr val="FFCC00"/>
                </a:solidFill>
                <a:latin typeface="Arial" charset="0"/>
              </a:rPr>
              <a:t>2 tutores presenciais</a:t>
            </a:r>
            <a:r>
              <a:rPr lang="pt-BR" sz="2400" b="1" dirty="0" smtClean="0">
                <a:solidFill>
                  <a:srgbClr val="FFCC00"/>
                </a:solidFill>
                <a:latin typeface="+mj-lt"/>
              </a:rPr>
              <a:t>:</a:t>
            </a:r>
            <a:r>
              <a:rPr lang="pt-BR" sz="2400" b="1" dirty="0" smtClean="0">
                <a:latin typeface="+mj-lt"/>
              </a:rPr>
              <a:t> </a:t>
            </a:r>
            <a:r>
              <a:rPr lang="pt-BR" sz="2400" dirty="0" smtClean="0">
                <a:effectLst/>
                <a:latin typeface="+mj-lt"/>
              </a:rPr>
              <a:t>Residentes no município - </a:t>
            </a:r>
            <a:r>
              <a:rPr lang="pt-BR" sz="2400" dirty="0" err="1" smtClean="0">
                <a:effectLst/>
                <a:latin typeface="+mj-lt"/>
              </a:rPr>
              <a:t>pólo</a:t>
            </a:r>
            <a:r>
              <a:rPr lang="pt-BR" sz="2400" dirty="0" smtClean="0">
                <a:effectLst/>
                <a:latin typeface="+mj-lt"/>
              </a:rPr>
              <a:t>,  são responsáveis diretos pelo processo educativo dos estudantes. Cumprindo uma carga horária de 20h semanais, procuram assegurar que os alunos tenham atendimento durante a semana, nos períodos manhã, tarde e noite e aos sábados.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3600" b="1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9221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4462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EQUIPE UAB POR </a:t>
            </a:r>
            <a:r>
              <a:rPr lang="pt-BR" sz="2800" b="1" dirty="0" smtClean="0"/>
              <a:t>PÓLO</a:t>
            </a:r>
            <a:r>
              <a:rPr lang="pt-BR" sz="2800" b="1" dirty="0"/>
              <a:t> 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68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 smtClean="0">
                <a:solidFill>
                  <a:srgbClr val="000000"/>
                </a:solidFill>
                <a:latin typeface="Arial Black" pitchFamily="34" charset="0"/>
              </a:rPr>
              <a:t>LIVROS E OUTROS</a:t>
            </a:r>
            <a:endParaRPr lang="pt-BR" sz="36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2291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ivro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6621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Livr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6383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Livro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163353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Livro%2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716338"/>
            <a:ext cx="17732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Livro%2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16338"/>
            <a:ext cx="15478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Livro%2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1793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Livro%2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908050"/>
            <a:ext cx="1644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Livro%20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1717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Livro%20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6338"/>
            <a:ext cx="1701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livro%20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1709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6093296"/>
            <a:ext cx="87129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Uma equipe móvel dá suporte acadêmico ao curso por meio da produção de materiais didáticos de diversos tipos, utilizados ao longo do percurso acadêmico.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67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pt-BR" sz="2800" b="1" dirty="0" smtClean="0">
                <a:solidFill>
                  <a:schemeClr val="folHlink"/>
                </a:solidFill>
                <a:latin typeface="Verdana" pitchFamily="34" charset="0"/>
              </a:rPr>
              <a:t>Gestão Pedagógica do Curso Pedagogia UAB</a:t>
            </a:r>
            <a:endParaRPr lang="pt-BR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grpSp>
        <p:nvGrpSpPr>
          <p:cNvPr id="117763" name="Group 3"/>
          <p:cNvGrpSpPr>
            <a:grpSpLocks/>
          </p:cNvGrpSpPr>
          <p:nvPr/>
        </p:nvGrpSpPr>
        <p:grpSpPr bwMode="auto">
          <a:xfrm>
            <a:off x="209550" y="533400"/>
            <a:ext cx="8763000" cy="228600"/>
            <a:chOff x="240" y="336"/>
            <a:chExt cx="5520" cy="144"/>
          </a:xfrm>
        </p:grpSpPr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>
              <a:off x="288" y="408"/>
              <a:ext cx="540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65" name="Oval 5"/>
            <p:cNvSpPr>
              <a:spLocks noChangeArrowheads="1"/>
            </p:cNvSpPr>
            <p:nvPr/>
          </p:nvSpPr>
          <p:spPr bwMode="auto">
            <a:xfrm>
              <a:off x="5634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66" name="Oval 6"/>
            <p:cNvSpPr>
              <a:spLocks noChangeArrowheads="1"/>
            </p:cNvSpPr>
            <p:nvPr/>
          </p:nvSpPr>
          <p:spPr bwMode="auto">
            <a:xfrm>
              <a:off x="240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524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just"/>
            <a:r>
              <a:rPr lang="pt-BR" sz="2700" b="1">
                <a:solidFill>
                  <a:schemeClr val="folHlink"/>
                </a:solidFill>
                <a:latin typeface="Verdana" pitchFamily="34" charset="0"/>
              </a:rPr>
              <a:t>Relação Pedagógica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28600" y="169068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b="1">
                <a:latin typeface="Arial" charset="0"/>
              </a:rPr>
              <a:t>FOCO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2362200" y="1676400"/>
            <a:ext cx="5449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sujeitos de aprendizagem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" y="2286000"/>
            <a:ext cx="679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Concepção formativa de avaliação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4787900" y="2852936"/>
            <a:ext cx="41052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pt-BR" b="1" dirty="0">
                <a:latin typeface="Arial" charset="0"/>
              </a:rPr>
              <a:t>Avaliar     </a:t>
            </a:r>
            <a:r>
              <a:rPr lang="pt-BR" b="1" dirty="0">
                <a:latin typeface="Arial" charset="0"/>
                <a:cs typeface="Arial" charset="0"/>
              </a:rPr>
              <a:t>↔</a:t>
            </a:r>
            <a:r>
              <a:rPr lang="pt-BR" b="1" dirty="0">
                <a:latin typeface="Arial" charset="0"/>
              </a:rPr>
              <a:t>    Educar</a:t>
            </a:r>
          </a:p>
          <a:p>
            <a:pPr algn="just">
              <a:spcBef>
                <a:spcPct val="10000"/>
              </a:spcBef>
            </a:pPr>
            <a:r>
              <a:rPr lang="pt-BR" b="1" dirty="0">
                <a:latin typeface="Arial" charset="0"/>
              </a:rPr>
              <a:t>                  </a:t>
            </a:r>
            <a:r>
              <a:rPr lang="pt-BR" b="1" dirty="0">
                <a:latin typeface="Arial" charset="0"/>
                <a:cs typeface="Arial" charset="0"/>
              </a:rPr>
              <a:t>↕</a:t>
            </a:r>
          </a:p>
          <a:p>
            <a:pPr algn="just">
              <a:spcBef>
                <a:spcPct val="10000"/>
              </a:spcBef>
            </a:pPr>
            <a:r>
              <a:rPr lang="pt-BR" b="1" dirty="0">
                <a:latin typeface="Arial" charset="0"/>
              </a:rPr>
              <a:t>   Trabalho Pedagógico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57200" y="4419109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000" dirty="0">
                <a:solidFill>
                  <a:schemeClr val="folHlink"/>
                </a:solidFill>
                <a:latin typeface="Arial" charset="0"/>
              </a:rPr>
              <a:t>Ênfase no processo </a:t>
            </a:r>
            <a:r>
              <a:rPr lang="pt-BR" sz="2000" dirty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pt-BR" sz="2000" dirty="0">
                <a:solidFill>
                  <a:schemeClr val="folHlink"/>
                </a:solidFill>
                <a:latin typeface="Arial" charset="0"/>
                <a:cs typeface="Arial" charset="0"/>
                <a:sym typeface="Symbol" pitchFamily="18" charset="2"/>
              </a:rPr>
              <a:t> Ênfase no produto</a:t>
            </a:r>
            <a:endParaRPr lang="pt-BR" sz="2000" dirty="0">
              <a:solidFill>
                <a:schemeClr val="folHlink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pt-BR" b="1" dirty="0">
                <a:latin typeface="Arial" charset="0"/>
              </a:rPr>
              <a:t>        Monitoramento                  Perspectiva</a:t>
            </a:r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2133600" y="5372100"/>
            <a:ext cx="0" cy="228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1295400" y="5551488"/>
            <a:ext cx="32766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pt-BR" sz="2200" b="1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>
                <a:latin typeface="Arial" charset="0"/>
              </a:rPr>
              <a:t> aprendizagem</a:t>
            </a:r>
          </a:p>
          <a:p>
            <a:pPr algn="just">
              <a:spcBef>
                <a:spcPct val="20000"/>
              </a:spcBef>
            </a:pPr>
            <a:r>
              <a:rPr lang="pt-BR" sz="2200" b="1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>
                <a:latin typeface="Arial" charset="0"/>
              </a:rPr>
              <a:t> atividades</a:t>
            </a:r>
          </a:p>
          <a:p>
            <a:pPr algn="just">
              <a:spcBef>
                <a:spcPct val="20000"/>
              </a:spcBef>
            </a:pPr>
            <a:r>
              <a:rPr lang="pt-BR" sz="2200" b="1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>
                <a:latin typeface="Arial" charset="0"/>
              </a:rPr>
              <a:t> produções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3581400" y="5181600"/>
            <a:ext cx="1066800" cy="11113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5867400" y="5372100"/>
            <a:ext cx="0" cy="228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5029200" y="5551488"/>
            <a:ext cx="32766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pt-BR" sz="2200" b="1" dirty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 dirty="0">
                <a:latin typeface="Arial" charset="0"/>
              </a:rPr>
              <a:t> reflexão/ação</a:t>
            </a:r>
          </a:p>
          <a:p>
            <a:pPr algn="just">
              <a:spcBef>
                <a:spcPct val="20000"/>
              </a:spcBef>
            </a:pPr>
            <a:r>
              <a:rPr lang="pt-BR" sz="2200" b="1" dirty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 dirty="0">
                <a:latin typeface="Arial" charset="0"/>
              </a:rPr>
              <a:t> motivação</a:t>
            </a:r>
          </a:p>
          <a:p>
            <a:pPr algn="just">
              <a:spcBef>
                <a:spcPct val="20000"/>
              </a:spcBef>
            </a:pPr>
            <a:r>
              <a:rPr lang="pt-BR" sz="2200" b="1" dirty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pt-BR" sz="2200" b="1" dirty="0">
                <a:latin typeface="Arial" charset="0"/>
              </a:rPr>
              <a:t> aprovação</a:t>
            </a:r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1547813" y="1916113"/>
            <a:ext cx="503237" cy="0"/>
          </a:xfrm>
          <a:prstGeom prst="lin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89191" y="3861048"/>
            <a:ext cx="384614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EIXO  INTEGRADOR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5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 anchor="ctr"/>
          <a:lstStyle/>
          <a:p>
            <a:r>
              <a:rPr lang="pt-BR" sz="3000" b="1" dirty="0">
                <a:solidFill>
                  <a:schemeClr val="folHlink"/>
                </a:solidFill>
                <a:latin typeface="Verdana" pitchFamily="34" charset="0"/>
              </a:rPr>
              <a:t>Identidade do Estudante</a:t>
            </a:r>
            <a:endParaRPr lang="pt-BR" sz="25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209550" y="533400"/>
            <a:ext cx="8763000" cy="228600"/>
            <a:chOff x="240" y="336"/>
            <a:chExt cx="5520" cy="144"/>
          </a:xfrm>
        </p:grpSpPr>
        <p:sp>
          <p:nvSpPr>
            <p:cNvPr id="146436" name="Line 4"/>
            <p:cNvSpPr>
              <a:spLocks noChangeShapeType="1"/>
            </p:cNvSpPr>
            <p:nvPr/>
          </p:nvSpPr>
          <p:spPr bwMode="auto">
            <a:xfrm>
              <a:off x="288" y="408"/>
              <a:ext cx="540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6437" name="Oval 5"/>
            <p:cNvSpPr>
              <a:spLocks noChangeArrowheads="1"/>
            </p:cNvSpPr>
            <p:nvPr/>
          </p:nvSpPr>
          <p:spPr bwMode="auto">
            <a:xfrm>
              <a:off x="5634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6438" name="Oval 6"/>
            <p:cNvSpPr>
              <a:spLocks noChangeArrowheads="1"/>
            </p:cNvSpPr>
            <p:nvPr/>
          </p:nvSpPr>
          <p:spPr bwMode="auto">
            <a:xfrm>
              <a:off x="240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524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just"/>
            <a:endParaRPr lang="pt-BR" sz="2800" b="1">
              <a:latin typeface="Verdana" pitchFamily="34" charset="0"/>
            </a:endParaRP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395288" y="1133843"/>
            <a:ext cx="842486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chemeClr val="folHlink"/>
                </a:solidFill>
              </a:rPr>
              <a:t>ATITUDES FUNDAMENTAIS</a:t>
            </a:r>
          </a:p>
          <a:p>
            <a:pPr algn="l">
              <a:spcBef>
                <a:spcPct val="50000"/>
              </a:spcBef>
            </a:pPr>
            <a:r>
              <a:rPr lang="pt-BR" sz="3200" b="1" dirty="0"/>
              <a:t>DIÁLOGO                           </a:t>
            </a:r>
            <a:r>
              <a:rPr lang="pt-BR" sz="3200" b="1" dirty="0" smtClean="0"/>
              <a:t>SENSO </a:t>
            </a:r>
            <a:r>
              <a:rPr lang="pt-BR" sz="3200" b="1" dirty="0"/>
              <a:t>CRÍTICO</a:t>
            </a:r>
          </a:p>
          <a:p>
            <a:pPr algn="l">
              <a:spcBef>
                <a:spcPct val="50000"/>
              </a:spcBef>
            </a:pPr>
            <a:r>
              <a:rPr lang="pt-BR" sz="3200" b="1" dirty="0"/>
              <a:t>LIBERDADE                        CRIATIVIDADE</a:t>
            </a:r>
          </a:p>
          <a:p>
            <a:pPr algn="l">
              <a:spcBef>
                <a:spcPct val="50000"/>
              </a:spcBef>
            </a:pPr>
            <a:r>
              <a:rPr lang="pt-BR" sz="3200" b="1" dirty="0"/>
              <a:t>AUTONOMIA                     </a:t>
            </a:r>
            <a:r>
              <a:rPr lang="pt-BR" sz="3200" b="1" dirty="0" smtClean="0"/>
              <a:t>INTERAÇÃO</a:t>
            </a:r>
            <a:endParaRPr lang="pt-BR" sz="3200" b="1" dirty="0"/>
          </a:p>
          <a:p>
            <a:pPr algn="l">
              <a:spcBef>
                <a:spcPct val="50000"/>
              </a:spcBef>
            </a:pPr>
            <a:r>
              <a:rPr lang="pt-BR" sz="3200" b="1" dirty="0"/>
              <a:t>FLEXIBILIDADE                  INVESTIGAÇÃO</a:t>
            </a:r>
          </a:p>
          <a:p>
            <a:pPr algn="l">
              <a:spcBef>
                <a:spcPct val="50000"/>
              </a:spcBef>
            </a:pPr>
            <a:r>
              <a:rPr lang="pt-BR" sz="3200" b="1" dirty="0"/>
              <a:t>COOPERAÇÃO                   INTUIÇÃO</a:t>
            </a:r>
          </a:p>
          <a:p>
            <a:pPr algn="l">
              <a:spcBef>
                <a:spcPct val="50000"/>
              </a:spcBef>
            </a:pPr>
            <a:endParaRPr lang="pt-BR" sz="3200" dirty="0"/>
          </a:p>
          <a:p>
            <a:pPr algn="l">
              <a:spcBef>
                <a:spcPct val="50000"/>
              </a:spcBef>
            </a:pPr>
            <a:endParaRPr lang="pt-BR" sz="3200" dirty="0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539750" y="5301208"/>
            <a:ext cx="8135938" cy="579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3399"/>
                </a:solidFill>
              </a:rPr>
              <a:t>DESAFIO – VENCER O ISOLAMENTO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750" y="6237312"/>
            <a:ext cx="82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AQUISIÇÃO DE COMPETÊNCIAS BÁSICAS DE LEITURA, ESCRITA E COMUNICAÇÃO.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61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442"/>
            <a:ext cx="9144000" cy="1008162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r>
              <a:rPr lang="pt-BR" sz="3600" b="1" dirty="0" smtClean="0"/>
              <a:t>SISTEMA DE AVALIAÇÃO  </a:t>
            </a:r>
            <a:endParaRPr lang="pt-BR" sz="3600" b="1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93175" cy="5256213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/>
              <a:t>Avaliação contínua </a:t>
            </a:r>
            <a:r>
              <a:rPr lang="pt-BR" sz="2800" b="1" dirty="0" smtClean="0">
                <a:sym typeface="Symbol" pitchFamily="18" charset="2"/>
              </a:rPr>
              <a:t></a:t>
            </a:r>
            <a:r>
              <a:rPr lang="pt-BR" sz="2800" b="1" dirty="0" smtClean="0"/>
              <a:t>  com o objetivo de reforçar </a:t>
            </a:r>
            <a:r>
              <a:rPr lang="pt-BR" sz="2800" b="1" dirty="0"/>
              <a:t>a permanência do estudante no curso e incentivar a continuidade.</a:t>
            </a:r>
          </a:p>
          <a:p>
            <a:pPr>
              <a:lnSpc>
                <a:spcPct val="90000"/>
              </a:lnSpc>
            </a:pPr>
            <a:r>
              <a:rPr lang="pt-BR" sz="2800" b="1" dirty="0"/>
              <a:t>Concepção positiva de avaliação </a:t>
            </a:r>
            <a:r>
              <a:rPr lang="pt-BR" sz="2800" b="1" dirty="0">
                <a:cs typeface="Times New Roman" pitchFamily="18" charset="0"/>
              </a:rPr>
              <a:t>→</a:t>
            </a:r>
            <a:r>
              <a:rPr lang="pt-BR" sz="2800" b="1" dirty="0"/>
              <a:t> </a:t>
            </a:r>
            <a:r>
              <a:rPr lang="pt-BR" sz="2800" b="1" dirty="0" smtClean="0"/>
              <a:t>consciência </a:t>
            </a:r>
            <a:r>
              <a:rPr lang="pt-BR" sz="2800" b="1" dirty="0"/>
              <a:t>permanente do que se espera como desempenho nas atividades</a:t>
            </a:r>
          </a:p>
          <a:p>
            <a:pPr>
              <a:lnSpc>
                <a:spcPct val="90000"/>
              </a:lnSpc>
            </a:pPr>
            <a:r>
              <a:rPr lang="pt-BR" sz="2800" b="1" dirty="0"/>
              <a:t>Concepção formativa de avaliação </a:t>
            </a:r>
            <a:r>
              <a:rPr lang="pt-BR" sz="2800" b="1" dirty="0">
                <a:sym typeface="Symbol" pitchFamily="18" charset="2"/>
              </a:rPr>
              <a:t></a:t>
            </a:r>
            <a:r>
              <a:rPr lang="pt-BR" sz="2800" b="1" dirty="0"/>
              <a:t>  todo estudante tem condições de aprender o previsto e de demonstrar suas possibilidades  </a:t>
            </a:r>
            <a:r>
              <a:rPr lang="pt-BR" sz="2800" b="1" dirty="0">
                <a:cs typeface="Arial" charset="0"/>
              </a:rPr>
              <a:t>≠ perspectiva classificatória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 b="1" dirty="0">
              <a:solidFill>
                <a:schemeClr val="fol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solidFill>
                  <a:schemeClr val="folHlink"/>
                </a:solidFill>
              </a:rPr>
              <a:t>Conforme a legislação, o Curso de Pedagogia aplica uma prova semestral de múltipla escolha envolvendo todos os componentes curriculares do semestre. </a:t>
            </a:r>
            <a:endParaRPr lang="pt-BR" sz="28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8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29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 descr="60%"/>
          <p:cNvSpPr txBox="1">
            <a:spLocks noChangeArrowheads="1"/>
          </p:cNvSpPr>
          <p:nvPr/>
        </p:nvSpPr>
        <p:spPr bwMode="auto">
          <a:xfrm>
            <a:off x="184638" y="188914"/>
            <a:ext cx="8641374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5783" tIns="47892" rIns="95783" bIns="47892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 b="1" dirty="0">
                <a:solidFill>
                  <a:schemeClr val="tx2"/>
                </a:solidFill>
                <a:latin typeface="Verdana" pitchFamily="34" charset="0"/>
              </a:rPr>
              <a:t> DESAFIOS </a:t>
            </a:r>
            <a:r>
              <a:rPr lang="pt-BR" sz="2600" b="1" dirty="0" smtClean="0">
                <a:solidFill>
                  <a:schemeClr val="tx2"/>
                </a:solidFill>
                <a:latin typeface="Verdana" pitchFamily="34" charset="0"/>
              </a:rPr>
              <a:t>PERMANENTES</a:t>
            </a:r>
            <a:endParaRPr lang="pt-BR" sz="2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83931" y="980728"/>
            <a:ext cx="8229600" cy="612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>
            <a:spAutoFit/>
          </a:bodyPr>
          <a:lstStyle>
            <a:lvl1pPr marL="361950" indent="-3619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800" b="1" dirty="0">
                <a:latin typeface="Arial" charset="0"/>
              </a:rPr>
              <a:t>Aliar a cultura </a:t>
            </a:r>
            <a:r>
              <a:rPr lang="pt-BR" sz="2800" b="1" dirty="0" smtClean="0">
                <a:latin typeface="Arial" charset="0"/>
              </a:rPr>
              <a:t>da </a:t>
            </a:r>
            <a:r>
              <a:rPr lang="pt-BR" sz="2800" b="1" dirty="0">
                <a:latin typeface="Arial" charset="0"/>
              </a:rPr>
              <a:t>avaliação </a:t>
            </a:r>
            <a:r>
              <a:rPr lang="pt-BR" sz="2800" b="1" dirty="0" smtClean="0">
                <a:latin typeface="Arial" charset="0"/>
              </a:rPr>
              <a:t>ao </a:t>
            </a:r>
            <a:r>
              <a:rPr lang="pt-BR" sz="2800" b="1" dirty="0">
                <a:latin typeface="Arial" charset="0"/>
              </a:rPr>
              <a:t>projeto </a:t>
            </a:r>
            <a:r>
              <a:rPr lang="pt-BR" sz="2800" b="1" dirty="0" smtClean="0">
                <a:latin typeface="Arial" charset="0"/>
              </a:rPr>
              <a:t>pedagógico, </a:t>
            </a:r>
            <a:r>
              <a:rPr lang="pt-BR" sz="2800" b="1" dirty="0">
                <a:latin typeface="Arial" charset="0"/>
              </a:rPr>
              <a:t>produzindo reflexões </a:t>
            </a:r>
            <a:r>
              <a:rPr lang="pt-BR" sz="2800" b="1" dirty="0" smtClean="0">
                <a:latin typeface="Arial" charset="0"/>
              </a:rPr>
              <a:t>coletivas, ampliando a expectativa </a:t>
            </a:r>
            <a:r>
              <a:rPr lang="pt-BR" sz="2800" b="1" dirty="0">
                <a:latin typeface="Arial" charset="0"/>
              </a:rPr>
              <a:t>dos resultados </a:t>
            </a:r>
            <a:r>
              <a:rPr lang="pt-BR" sz="2800" b="1" dirty="0" smtClean="0">
                <a:latin typeface="Arial" charset="0"/>
              </a:rPr>
              <a:t>pretendidos.</a:t>
            </a:r>
            <a:endParaRPr lang="pt-BR" sz="2800" b="1" dirty="0">
              <a:latin typeface="Arial" charset="0"/>
            </a:endParaRPr>
          </a:p>
          <a:p>
            <a:pPr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800" b="1" dirty="0" smtClean="0">
                <a:latin typeface="Arial" charset="0"/>
              </a:rPr>
              <a:t>Avançar </a:t>
            </a:r>
            <a:r>
              <a:rPr lang="pt-BR" sz="2800" b="1" dirty="0">
                <a:latin typeface="Arial" charset="0"/>
              </a:rPr>
              <a:t>rumo à práticas </a:t>
            </a:r>
            <a:r>
              <a:rPr lang="pt-BR" sz="2800" b="1" dirty="0" smtClean="0">
                <a:latin typeface="Arial" charset="0"/>
              </a:rPr>
              <a:t>pedagógicas mais efetivas, criar novos materiais didáticos.</a:t>
            </a:r>
            <a:endParaRPr lang="pt-BR" sz="2800" b="1" dirty="0">
              <a:latin typeface="Arial" charset="0"/>
            </a:endParaRPr>
          </a:p>
          <a:p>
            <a:pPr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800" b="1" dirty="0">
                <a:latin typeface="Arial" charset="0"/>
              </a:rPr>
              <a:t>Mobilizar os </a:t>
            </a:r>
            <a:r>
              <a:rPr lang="pt-BR" sz="2800" b="1" dirty="0" smtClean="0">
                <a:latin typeface="Arial" charset="0"/>
              </a:rPr>
              <a:t>estudantes </a:t>
            </a:r>
            <a:r>
              <a:rPr lang="pt-BR" sz="2800" b="1" dirty="0">
                <a:latin typeface="Arial" charset="0"/>
              </a:rPr>
              <a:t>no desenvolvimento de sua condição de artífices de sua própria formação</a:t>
            </a:r>
            <a:r>
              <a:rPr lang="pt-BR" sz="2800" b="1" dirty="0" smtClean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800" b="1" dirty="0" smtClean="0">
                <a:latin typeface="Arial" charset="0"/>
              </a:rPr>
              <a:t>Mobilizar os pares acadêmicos em </a:t>
            </a:r>
            <a:r>
              <a:rPr lang="pt-BR" sz="2800" b="1" dirty="0">
                <a:latin typeface="Arial" charset="0"/>
              </a:rPr>
              <a:t>torno dos impactos </a:t>
            </a:r>
            <a:r>
              <a:rPr lang="pt-BR" sz="2800" b="1" dirty="0" smtClean="0">
                <a:latin typeface="Arial" charset="0"/>
              </a:rPr>
              <a:t>sociais dessas </a:t>
            </a:r>
            <a:r>
              <a:rPr lang="pt-BR" sz="2800" b="1" dirty="0">
                <a:latin typeface="Arial" charset="0"/>
              </a:rPr>
              <a:t>políticas.</a:t>
            </a:r>
          </a:p>
          <a:p>
            <a:pPr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pt-BR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itchFamily="34" charset="0"/>
              </a:rPr>
              <a:t>MATRIZ  CURRICULAR  DO  CURSO PEDAGOGIA-UAB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01591"/>
            <a:ext cx="273050" cy="104630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4000" tIns="54000" rIns="54000" bIns="54000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M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Ó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D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U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L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S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549275"/>
            <a:ext cx="2647950" cy="593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>
                <a:solidFill>
                  <a:srgbClr val="000000"/>
                </a:solidFill>
                <a:latin typeface="Arial" charset="0"/>
              </a:rPr>
              <a:t>NÚCLEO DE CONTEÚDOS DO ENSINO FUNDAMENTAL</a:t>
            </a:r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84663" y="549275"/>
            <a:ext cx="2447925" cy="593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>
                <a:solidFill>
                  <a:srgbClr val="000000"/>
                </a:solidFill>
                <a:latin typeface="Arial" charset="0"/>
              </a:rPr>
              <a:t>NÚCLEO DE CONHECIMENTOS PEDAGÓGICOS</a:t>
            </a:r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743700" y="549275"/>
            <a:ext cx="2400300" cy="593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>
                <a:solidFill>
                  <a:srgbClr val="000000"/>
                </a:solidFill>
                <a:latin typeface="Arial" charset="0"/>
              </a:rPr>
              <a:t>Núcleo de Integração</a:t>
            </a:r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284663" y="1196975"/>
            <a:ext cx="1536700" cy="457200"/>
          </a:xfrm>
          <a:prstGeom prst="rect">
            <a:avLst/>
          </a:prstGeom>
          <a:solidFill>
            <a:srgbClr val="4FA7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>
                <a:solidFill>
                  <a:srgbClr val="000000"/>
                </a:solidFill>
                <a:latin typeface="Arial" charset="0"/>
              </a:rPr>
              <a:t>Fundamentos da Educação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32488" y="1231900"/>
            <a:ext cx="803275" cy="457200"/>
          </a:xfrm>
          <a:prstGeom prst="rect">
            <a:avLst/>
          </a:prstGeom>
          <a:solidFill>
            <a:srgbClr val="4FA7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Organização do Trabalho Pedagógico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32388" y="5083175"/>
            <a:ext cx="68580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Filosofia da Educação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124075" y="1268413"/>
            <a:ext cx="796925" cy="457200"/>
          </a:xfrm>
          <a:prstGeom prst="rect">
            <a:avLst/>
          </a:prstGeom>
          <a:solidFill>
            <a:srgbClr val="3AB07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Matemática e Ciência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58888" y="1268413"/>
            <a:ext cx="800100" cy="457200"/>
          </a:xfrm>
          <a:prstGeom prst="rect">
            <a:avLst/>
          </a:prstGeom>
          <a:solidFill>
            <a:srgbClr val="3AB07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Identidade Cultural e Sociedade	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3850" y="1196975"/>
            <a:ext cx="819150" cy="457200"/>
          </a:xfrm>
          <a:prstGeom prst="rect">
            <a:avLst/>
          </a:prstGeom>
          <a:solidFill>
            <a:srgbClr val="3AB07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Linguagens e Códigos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1773238"/>
            <a:ext cx="273050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1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32" y="2349500"/>
            <a:ext cx="273050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2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-13653" y="2886075"/>
            <a:ext cx="300355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3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084763"/>
            <a:ext cx="274638" cy="5715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7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-21157" y="4555976"/>
            <a:ext cx="273050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6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-21157" y="3984625"/>
            <a:ext cx="273050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5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3429000"/>
            <a:ext cx="273050" cy="4572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4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124075" y="2349500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Matemática  II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23850" y="2349500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Língua Portuguesa I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124075" y="1773238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Matemática I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23850" y="1773238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Linguagem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23850" y="3429000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Alfabetização e Letramento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159000" y="2887663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Matemática III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244600" y="2887663"/>
            <a:ext cx="8001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História  I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311150" y="2852738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Língua Portuguesa II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124075" y="4005263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Ciências da Natureza II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258888" y="4005263"/>
            <a:ext cx="8001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Geografia I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311150" y="3984625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Educação Artística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124075" y="3429000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Ciências da Natureza I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1258888" y="3429000"/>
            <a:ext cx="8001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História  II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323850" y="5084763"/>
            <a:ext cx="262890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>
                <a:solidFill>
                  <a:srgbClr val="000000"/>
                </a:solidFill>
                <a:latin typeface="Arial" charset="0"/>
              </a:rPr>
              <a:t>Projetos Inter- disciplinares I, II e III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23850" y="4508500"/>
            <a:ext cx="81915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Educação Corporal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2124075" y="4508500"/>
            <a:ext cx="796925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Ciências da Natureza III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132388" y="4533900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Psicologia da Educação II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5148263" y="4005263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00" dirty="0">
                <a:solidFill>
                  <a:srgbClr val="000000"/>
                </a:solidFill>
                <a:latin typeface="Arial" charset="0"/>
              </a:rPr>
              <a:t>Psicologia da Educação I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132388" y="3436938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Psicologia Social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148263" y="2852738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História da Educação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932488" y="2339975"/>
            <a:ext cx="80327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Política Educacional  no Brasil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132388" y="2339975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Política e Educação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4284663" y="2349500"/>
            <a:ext cx="738187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Economia e Educação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932488" y="1790700"/>
            <a:ext cx="80327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Sistema Educacional  no  Brasil 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5148263" y="1773238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Sociologia da Educação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4289425" y="1790700"/>
            <a:ext cx="738188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Antropologia e Educação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932488" y="2887663"/>
            <a:ext cx="80327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Diretrizes Curriculares 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6791325" y="3436938"/>
            <a:ext cx="78105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00">
                <a:solidFill>
                  <a:srgbClr val="000000"/>
                </a:solidFill>
                <a:latin typeface="Arial" charset="0"/>
              </a:rPr>
              <a:t>Dimensão institucional e  PPP da escola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8505825" y="34369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IV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7675563" y="2886075"/>
            <a:ext cx="725487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/>
          <a:lstStyle/>
          <a:p>
            <a:r>
              <a:rPr lang="pt-BR" sz="600">
                <a:solidFill>
                  <a:srgbClr val="000000"/>
                </a:solidFill>
                <a:latin typeface="Arial" charset="0"/>
              </a:rPr>
              <a:t>Definição de um Problema de Pesquisa  Pedagógica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8458200" y="2852738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III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6791325" y="2339975"/>
            <a:ext cx="78105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00">
                <a:solidFill>
                  <a:srgbClr val="000000"/>
                </a:solidFill>
                <a:latin typeface="Arial" charset="0"/>
              </a:rPr>
              <a:t>Educação Sociedade e Cidadania.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667625" y="2349500"/>
            <a:ext cx="720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43200" rIns="43200"/>
          <a:lstStyle/>
          <a:p>
            <a:r>
              <a:rPr lang="pt-BR" sz="600">
                <a:solidFill>
                  <a:srgbClr val="000000"/>
                </a:solidFill>
                <a:latin typeface="Arial" charset="0"/>
              </a:rPr>
              <a:t>Ciência Realidade – Fontes da Pesquisa  em Educação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8505825" y="23399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II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8458200" y="181927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 I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7673975" y="1797050"/>
            <a:ext cx="725488" cy="450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O campo da Educ  e da Pedag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6804025" y="1773238"/>
            <a:ext cx="78105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Educação Família e Sociedade</a:t>
            </a: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7673975" y="3984625"/>
            <a:ext cx="725488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Metodologia da Pesquisa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6804025" y="4005263"/>
            <a:ext cx="781050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00">
                <a:solidFill>
                  <a:srgbClr val="000000"/>
                </a:solidFill>
                <a:latin typeface="Arial" charset="0"/>
              </a:rPr>
              <a:t>Organização do Ensino e do Trabalho Escolar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5932488" y="3984625"/>
            <a:ext cx="803275" cy="523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00">
                <a:solidFill>
                  <a:srgbClr val="000000"/>
                </a:solidFill>
                <a:latin typeface="Arial" charset="0"/>
              </a:rPr>
              <a:t>Bases pedagógicas do trabalho escolar</a:t>
            </a: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7673975" y="3436938"/>
            <a:ext cx="725488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Metodologia da Pesquisa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932488" y="3436938"/>
            <a:ext cx="80327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Gestão Democrática da Escola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6791325" y="2886075"/>
            <a:ext cx="78105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54000"/>
          <a:lstStyle/>
          <a:p>
            <a:r>
              <a:rPr lang="pt-BR" sz="700">
                <a:solidFill>
                  <a:srgbClr val="000000"/>
                </a:solidFill>
                <a:latin typeface="Arial" charset="0"/>
              </a:rPr>
              <a:t>Escola:  Campo da Prática Pedagógica</a:t>
            </a:r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7673975" y="5083175"/>
            <a:ext cx="725488" cy="571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Oficinas de Monografia II</a:t>
            </a:r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6791325" y="5083175"/>
            <a:ext cx="781050" cy="571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Especifidade do Trabalho Docente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5932488" y="5083175"/>
            <a:ext cx="803275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54000"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Ação Docente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 Sala de Aula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7673975" y="4533900"/>
            <a:ext cx="725488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Oficinas de Monografia I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6791325" y="4533900"/>
            <a:ext cx="78105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rIns="90000"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Dinâmica psicossocial da classe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5867400" y="4533900"/>
            <a:ext cx="868363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Planejamento e Avaliação do Ensino  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8505825" y="3984625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V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8505825" y="4533900"/>
            <a:ext cx="6858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VI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8505825" y="5083175"/>
            <a:ext cx="685800" cy="571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VII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8505825" y="1231900"/>
            <a:ext cx="685800" cy="457200"/>
          </a:xfrm>
          <a:prstGeom prst="rect">
            <a:avLst/>
          </a:prstGeom>
          <a:solidFill>
            <a:srgbClr val="EBE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7673975" y="1231900"/>
            <a:ext cx="725488" cy="457200"/>
          </a:xfrm>
          <a:prstGeom prst="rect">
            <a:avLst/>
          </a:prstGeom>
          <a:solidFill>
            <a:srgbClr val="EBE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Seminários de Ensino e Pesquisa</a:t>
            </a:r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791325" y="1231900"/>
            <a:ext cx="781050" cy="457200"/>
          </a:xfrm>
          <a:prstGeom prst="rect">
            <a:avLst/>
          </a:prstGeom>
          <a:solidFill>
            <a:srgbClr val="EBE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36000"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Identidade do Profissional da Educação</a:t>
            </a:r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1258888" y="4508500"/>
            <a:ext cx="800100" cy="457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Geografia II</a:t>
            </a:r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3016250" y="549275"/>
            <a:ext cx="1203325" cy="60007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>
                <a:solidFill>
                  <a:srgbClr val="000000"/>
                </a:solidFill>
                <a:latin typeface="Arial" charset="0"/>
              </a:rPr>
              <a:t>NÚCLEO DE CONTEÚDOS DA EDUCAÇÃO INFANTIL</a:t>
            </a:r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3203575" y="1773238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Infância –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0 a 6 anos</a:t>
            </a:r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3203575" y="2349500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Educação Infantil</a:t>
            </a:r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3209925" y="2890838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Proj Político Pedagógico</a:t>
            </a:r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3203575" y="3429000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Múltiplas Linguagens I</a:t>
            </a: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3203575" y="4005263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Múltiplas Linguagens II</a:t>
            </a: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3203575" y="4508500"/>
            <a:ext cx="796925" cy="4572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Múltiplas Linguagens III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3203575" y="5084763"/>
            <a:ext cx="796925" cy="5715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Dinâmica do trabalho</a:t>
            </a:r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0" y="5734050"/>
            <a:ext cx="274638" cy="4984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 b="1" dirty="0">
                <a:solidFill>
                  <a:schemeClr val="bg1"/>
                </a:solidFill>
                <a:latin typeface="Arial" charset="0"/>
              </a:rPr>
              <a:t>8</a:t>
            </a: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330200" y="5740400"/>
            <a:ext cx="2628900" cy="4857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>
                <a:solidFill>
                  <a:srgbClr val="000000"/>
                </a:solidFill>
                <a:latin typeface="Arial" charset="0"/>
              </a:rPr>
              <a:t>Projetos Inter- disciplinares I, II e III</a:t>
            </a:r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6794500" y="5727700"/>
            <a:ext cx="781050" cy="5492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Especificidade do Trabalho Docente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5932488" y="5727700"/>
            <a:ext cx="803275" cy="5492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rIns="54000"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Ação Docente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 Sala de Aula</a:t>
            </a:r>
          </a:p>
          <a:p>
            <a:endParaRPr lang="pt-BR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8505825" y="5730875"/>
            <a:ext cx="685800" cy="54768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Eixo integrador</a:t>
            </a:r>
          </a:p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 VIII</a:t>
            </a:r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7664450" y="5730875"/>
            <a:ext cx="727075" cy="54768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800">
                <a:solidFill>
                  <a:srgbClr val="000000"/>
                </a:solidFill>
                <a:latin typeface="Arial" charset="0"/>
              </a:rPr>
              <a:t>Oficinas de Monografia III</a:t>
            </a:r>
          </a:p>
        </p:txBody>
      </p:sp>
    </p:spTree>
    <p:extLst>
      <p:ext uri="{BB962C8B-B14F-4D97-AF65-F5344CB8AC3E}">
        <p14:creationId xmlns:p14="http://schemas.microsoft.com/office/powerpoint/2010/main" val="10636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>
                <a:solidFill>
                  <a:schemeClr val="bg1"/>
                </a:solidFill>
                <a:latin typeface="Arial Black" pitchFamily="34" charset="0"/>
              </a:rPr>
              <a:t>ATIVIDADES DO CURSO</a:t>
            </a:r>
          </a:p>
        </p:txBody>
      </p:sp>
      <p:pic>
        <p:nvPicPr>
          <p:cNvPr id="11267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0" y="76517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>
                <a:solidFill>
                  <a:srgbClr val="FFCC00"/>
                </a:solidFill>
                <a:latin typeface="Arial" charset="0"/>
              </a:rPr>
              <a:t>PLANILHA DE ATIVIDADES DO CURSO PEDAGOGIA UAB/UFMG</a:t>
            </a:r>
          </a:p>
        </p:txBody>
      </p:sp>
      <p:sp>
        <p:nvSpPr>
          <p:cNvPr id="11270" name="Rectangle 25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effectLst/>
              </a:rPr>
              <a:t>Sérgio Dias Cirino</a:t>
            </a:r>
          </a:p>
        </p:txBody>
      </p:sp>
      <p:graphicFrame>
        <p:nvGraphicFramePr>
          <p:cNvPr id="35025" name="Group 20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69936"/>
              </p:ext>
            </p:extLst>
          </p:nvPr>
        </p:nvGraphicFramePr>
        <p:xfrm>
          <a:off x="0" y="665163"/>
          <a:ext cx="9144000" cy="6210300"/>
        </p:xfrm>
        <a:graphic>
          <a:graphicData uri="http://schemas.openxmlformats.org/drawingml/2006/table">
            <a:tbl>
              <a:tblPr/>
              <a:tblGrid>
                <a:gridCol w="1116013"/>
                <a:gridCol w="431800"/>
                <a:gridCol w="503237"/>
                <a:gridCol w="433388"/>
                <a:gridCol w="503237"/>
                <a:gridCol w="431800"/>
                <a:gridCol w="504825"/>
                <a:gridCol w="431800"/>
                <a:gridCol w="503238"/>
                <a:gridCol w="433387"/>
                <a:gridCol w="503238"/>
                <a:gridCol w="431800"/>
                <a:gridCol w="504825"/>
                <a:gridCol w="360362"/>
                <a:gridCol w="503238"/>
                <a:gridCol w="360362"/>
                <a:gridCol w="503238"/>
                <a:gridCol w="684212"/>
              </a:tblGrid>
              <a:tr h="2917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Atividades do curso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Horas por semana e por módulo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Totais no curso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</a:tr>
              <a:tr h="3079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24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Sem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9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Atividades individuais a distância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1800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Prática Pedagógica orientada 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Atividades coletivas presenciais</a:t>
                      </a: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480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Atividades de avaliação *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0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Memorial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Monografia/TCC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 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210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Totais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375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3270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Olhares e experiências sobre a formação docente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75856" y="4038600"/>
            <a:ext cx="5459072" cy="99060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>
                <a:latin typeface="+mn-lt"/>
              </a:rPr>
              <a:t>Ângela Imaculada Loureiro de Freitas </a:t>
            </a:r>
            <a:r>
              <a:rPr lang="pt-BR" sz="2400" dirty="0" err="1" smtClean="0">
                <a:latin typeface="+mn-lt"/>
              </a:rPr>
              <a:t>Dalben</a:t>
            </a:r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Coordenadora do Curso de Pedagogia UAB UFMG</a:t>
            </a:r>
          </a:p>
          <a:p>
            <a:endParaRPr lang="pt-BR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204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04800" y="762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pt-BR" sz="7000" b="1">
              <a:solidFill>
                <a:schemeClr val="folHlink"/>
              </a:solidFill>
              <a:latin typeface="Verdana" pitchFamily="34" charset="0"/>
            </a:endParaRP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209550" y="838200"/>
            <a:ext cx="8763000" cy="228600"/>
            <a:chOff x="240" y="336"/>
            <a:chExt cx="5520" cy="144"/>
          </a:xfrm>
        </p:grpSpPr>
        <p:sp>
          <p:nvSpPr>
            <p:cNvPr id="124932" name="Line 4"/>
            <p:cNvSpPr>
              <a:spLocks noChangeShapeType="1"/>
            </p:cNvSpPr>
            <p:nvPr/>
          </p:nvSpPr>
          <p:spPr bwMode="auto">
            <a:xfrm>
              <a:off x="288" y="408"/>
              <a:ext cx="540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933" name="Oval 5"/>
            <p:cNvSpPr>
              <a:spLocks noChangeArrowheads="1"/>
            </p:cNvSpPr>
            <p:nvPr/>
          </p:nvSpPr>
          <p:spPr bwMode="auto">
            <a:xfrm>
              <a:off x="5634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240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914400" y="1858963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Excelência acadêmica?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914400" y="265112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Qualidade do ensino?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381000" y="1905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381000" y="26209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827088" y="342900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 Qualidade da relação pedagógica?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81000" y="3459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914400" y="425132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Vivência universitária?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81000" y="4221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1547813" y="0"/>
            <a:ext cx="655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b="1" dirty="0">
                <a:solidFill>
                  <a:schemeClr val="folHlink"/>
                </a:solidFill>
              </a:rPr>
              <a:t>        </a:t>
            </a:r>
            <a:r>
              <a:rPr lang="pt-B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EAD </a:t>
            </a:r>
            <a:r>
              <a:rPr lang="pt-BR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 UFMG</a:t>
            </a:r>
          </a:p>
          <a:p>
            <a:pPr>
              <a:spcBef>
                <a:spcPct val="50000"/>
              </a:spcBef>
            </a:pPr>
            <a:r>
              <a:rPr lang="pt-BR" dirty="0"/>
              <a:t>   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35496" y="5734050"/>
            <a:ext cx="8934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ROMPE OS MITOS DO SENTIDO DA DISTÂNCIA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4800" y="366713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Identidade do Curso a Distância</a:t>
            </a:r>
          </a:p>
          <a:p>
            <a:endParaRPr lang="pt-BR" sz="25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209550" y="896938"/>
            <a:ext cx="8763000" cy="228600"/>
            <a:chOff x="240" y="336"/>
            <a:chExt cx="5520" cy="144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288" y="408"/>
              <a:ext cx="540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1" name="Oval 5"/>
            <p:cNvSpPr>
              <a:spLocks noChangeArrowheads="1"/>
            </p:cNvSpPr>
            <p:nvPr/>
          </p:nvSpPr>
          <p:spPr bwMode="auto">
            <a:xfrm>
              <a:off x="5634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2" name="Oval 6"/>
            <p:cNvSpPr>
              <a:spLocks noChangeArrowheads="1"/>
            </p:cNvSpPr>
            <p:nvPr/>
          </p:nvSpPr>
          <p:spPr bwMode="auto">
            <a:xfrm>
              <a:off x="240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914400" y="1484313"/>
            <a:ext cx="792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800" b="1" dirty="0">
                <a:latin typeface="Arial" charset="0"/>
              </a:rPr>
              <a:t>Ausência da distância pela comunicação direta com o </a:t>
            </a:r>
            <a:r>
              <a:rPr lang="pt-BR" sz="2800" b="1" dirty="0" smtClean="0">
                <a:latin typeface="Arial" charset="0"/>
              </a:rPr>
              <a:t>aluno </a:t>
            </a:r>
            <a:endParaRPr lang="pt-BR" sz="2800" b="1" dirty="0">
              <a:latin typeface="Arial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914400" y="2492896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latin typeface="Arial" charset="0"/>
              </a:rPr>
              <a:t>Contato permanente, mediado pela tecnologia </a:t>
            </a:r>
            <a:r>
              <a:rPr lang="pt-BR" sz="2800" b="1" dirty="0" smtClean="0">
                <a:latin typeface="Arial" charset="0"/>
              </a:rPr>
              <a:t>(plataforma </a:t>
            </a:r>
            <a:r>
              <a:rPr lang="pt-BR" sz="2800" b="1" dirty="0" err="1" smtClean="0">
                <a:latin typeface="Arial" charset="0"/>
              </a:rPr>
              <a:t>moodle</a:t>
            </a:r>
            <a:r>
              <a:rPr lang="pt-BR" sz="2800" b="1" dirty="0" smtClean="0">
                <a:latin typeface="Arial" charset="0"/>
              </a:rPr>
              <a:t>, </a:t>
            </a:r>
            <a:r>
              <a:rPr lang="pt-BR" sz="2800" b="1" dirty="0">
                <a:latin typeface="Arial" charset="0"/>
              </a:rPr>
              <a:t>telefone, internet e outros) para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81000" y="17224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381000" y="2667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04800" y="42973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>
                <a:latin typeface="Arial" charset="0"/>
              </a:rPr>
              <a:t>acompanhar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2302768" y="55927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 dirty="0">
                <a:latin typeface="Arial" charset="0"/>
              </a:rPr>
              <a:t>conhecer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4267200" y="4297363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>
                <a:latin typeface="Arial" charset="0"/>
              </a:rPr>
              <a:t>favorecer aprendizagem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7343328" y="5364163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 b="1">
                <a:latin typeface="Arial" charset="0"/>
              </a:rPr>
              <a:t>articular processos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228600" y="4221163"/>
            <a:ext cx="2133600" cy="609600"/>
          </a:xfrm>
          <a:prstGeom prst="ellips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1981200" y="5516563"/>
            <a:ext cx="2133600" cy="609600"/>
          </a:xfrm>
          <a:prstGeom prst="ellips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4090392" y="4221088"/>
            <a:ext cx="2209800" cy="1066800"/>
          </a:xfrm>
          <a:prstGeom prst="ellips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6934200" y="5345113"/>
            <a:ext cx="2133600" cy="914400"/>
          </a:xfrm>
          <a:prstGeom prst="ellipse">
            <a:avLst/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H="1">
            <a:off x="2514600" y="3459163"/>
            <a:ext cx="2362200" cy="990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4876800" y="3459163"/>
            <a:ext cx="381000" cy="7620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 flipH="1">
            <a:off x="3124200" y="3459163"/>
            <a:ext cx="1752600" cy="19812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4876800" y="3459163"/>
            <a:ext cx="3276600" cy="18288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93455" y="6309320"/>
            <a:ext cx="5949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DAÍ “ TÃO LONGE E TÃO PERTO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236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0825" y="1052736"/>
            <a:ext cx="8604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2400" b="1" dirty="0">
                <a:latin typeface="Arial" charset="0"/>
              </a:rPr>
              <a:t>O Curso Pedagogia UAB/UFMG visa à formação inicial de professores para a educação </a:t>
            </a:r>
            <a:r>
              <a:rPr lang="pt-BR" sz="2400" b="1" dirty="0" smtClean="0">
                <a:latin typeface="Arial" charset="0"/>
              </a:rPr>
              <a:t>infantil, </a:t>
            </a:r>
            <a:r>
              <a:rPr lang="pt-BR" sz="2400" b="1" dirty="0">
                <a:latin typeface="Arial" charset="0"/>
              </a:rPr>
              <a:t>quatro anos iniciais do ensino </a:t>
            </a:r>
            <a:r>
              <a:rPr lang="pt-BR" sz="2400" b="1" dirty="0" smtClean="0">
                <a:latin typeface="Arial" charset="0"/>
              </a:rPr>
              <a:t>fundamental e gestão pedagógica, conforme as DCN dos Cursos de Pedagogia.</a:t>
            </a:r>
            <a:endParaRPr lang="pt-BR" sz="2400" b="1" dirty="0">
              <a:latin typeface="Arial" charset="0"/>
            </a:endParaRPr>
          </a:p>
          <a:p>
            <a:pPr algn="just" eaLnBrk="1" hangingPunct="1"/>
            <a:r>
              <a:rPr lang="pt-BR" sz="2400" b="1" dirty="0">
                <a:latin typeface="Arial" charset="0"/>
              </a:rPr>
              <a:t>	</a:t>
            </a:r>
          </a:p>
          <a:p>
            <a:pPr algn="just" eaLnBrk="1" hangingPunct="1"/>
            <a:r>
              <a:rPr lang="pt-BR" sz="2400" b="1" dirty="0">
                <a:latin typeface="Arial" charset="0"/>
              </a:rPr>
              <a:t>Curso na modalidade a distância, definidos no Edital SEED/MEC no 1/2005, de 16 de dezembro de 2005. </a:t>
            </a:r>
          </a:p>
          <a:p>
            <a:pPr algn="just" eaLnBrk="1" hangingPunct="1"/>
            <a:r>
              <a:rPr lang="pt-BR" sz="2400" b="1" dirty="0">
                <a:latin typeface="Arial" charset="0"/>
              </a:rPr>
              <a:t>	</a:t>
            </a:r>
          </a:p>
          <a:p>
            <a:pPr algn="just" eaLnBrk="1" hangingPunct="1"/>
            <a:r>
              <a:rPr lang="pt-BR" sz="2400" b="1" dirty="0">
                <a:latin typeface="Arial" charset="0"/>
              </a:rPr>
              <a:t>O curso tem como referência o Veredas – Formação Superior de Professores, que foi oferecido a professores em exercício nas redes públicas de Minas </a:t>
            </a:r>
            <a:r>
              <a:rPr lang="pt-BR" sz="2400" b="1" dirty="0" smtClean="0">
                <a:latin typeface="Arial" charset="0"/>
              </a:rPr>
              <a:t>Gerais</a:t>
            </a:r>
            <a:r>
              <a:rPr lang="pt-BR" sz="2400" b="1" dirty="0">
                <a:latin typeface="Arial" charset="0"/>
              </a:rPr>
              <a:t> </a:t>
            </a:r>
            <a:r>
              <a:rPr lang="pt-BR" sz="2400" b="1" dirty="0" smtClean="0">
                <a:latin typeface="Arial" charset="0"/>
              </a:rPr>
              <a:t>em duas versões – 2002 e 2007 – formando 15 mil docentes.</a:t>
            </a:r>
          </a:p>
          <a:p>
            <a:pPr algn="just" eaLnBrk="1" hangingPunct="1"/>
            <a:endParaRPr lang="pt-BR" sz="2400" b="1" dirty="0" smtClean="0">
              <a:latin typeface="Arial" charset="0"/>
            </a:endParaRPr>
          </a:p>
          <a:p>
            <a:pPr algn="just" eaLnBrk="1" hangingPunct="1"/>
            <a:r>
              <a:rPr lang="pt-BR" sz="2400" b="1" dirty="0" smtClean="0">
                <a:latin typeface="Arial" charset="0"/>
              </a:rPr>
              <a:t>O Curso de Pedagogia UAB formou 370 docentes na sua primeira turma – 2008 – 2011 -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40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4100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7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44624"/>
            <a:ext cx="511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REFERÊNCIAS INICIAIS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807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-36513" y="-85725"/>
            <a:ext cx="9144000" cy="701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4000" b="1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123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7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50825" y="836712"/>
            <a:ext cx="8569325" cy="579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17563" indent="-277813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Wingdings" pitchFamily="2" charset="2"/>
              <a:buChar char="Ø"/>
            </a:pPr>
            <a:r>
              <a:rPr lang="pt-BR" sz="2300" b="1" dirty="0">
                <a:solidFill>
                  <a:srgbClr val="FFCC00"/>
                </a:solidFill>
                <a:latin typeface="Arial" charset="0"/>
              </a:rPr>
              <a:t>Organização: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Graduação plena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Em oito módulos semestrais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Duração prevista de quatro anos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Carga horária total = 3270 </a:t>
            </a:r>
            <a:r>
              <a:rPr lang="pt-BR" sz="2300" b="1" dirty="0" smtClean="0">
                <a:latin typeface="Arial" charset="0"/>
              </a:rPr>
              <a:t>h</a:t>
            </a:r>
            <a:endParaRPr lang="pt-BR" sz="2300" b="1" dirty="0">
              <a:latin typeface="Arial" charset="0"/>
            </a:endParaRPr>
          </a:p>
          <a:p>
            <a:pPr algn="just" eaLnBrk="1" hangingPunct="1">
              <a:lnSpc>
                <a:spcPct val="115000"/>
              </a:lnSpc>
              <a:buFont typeface="Wingdings" pitchFamily="2" charset="2"/>
              <a:buChar char="Ø"/>
            </a:pPr>
            <a:r>
              <a:rPr lang="pt-BR" sz="2300" b="1" dirty="0">
                <a:solidFill>
                  <a:srgbClr val="FFCC00"/>
                </a:solidFill>
                <a:latin typeface="Arial" charset="0"/>
              </a:rPr>
              <a:t>Desenvolvimento: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 smtClean="0">
                <a:latin typeface="Arial" charset="0"/>
              </a:rPr>
              <a:t>Desenvolvimento </a:t>
            </a:r>
            <a:r>
              <a:rPr lang="pt-BR" sz="2300" b="1" dirty="0">
                <a:latin typeface="Arial" charset="0"/>
              </a:rPr>
              <a:t>de competências necessárias para o </a:t>
            </a:r>
            <a:r>
              <a:rPr lang="pt-BR" sz="2300" b="1" dirty="0" smtClean="0">
                <a:latin typeface="Arial" charset="0"/>
              </a:rPr>
              <a:t>trabalho docente (conhecimentos específicos, conhecimentos pedagógicos, identidade profissional, trabalho em equipe e compromisso social)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Uso de tecnologias da informação integradas</a:t>
            </a: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>
                <a:latin typeface="Arial" charset="0"/>
              </a:rPr>
              <a:t>Habilidades de informática para domínio da comunicação virtual – Plataforma </a:t>
            </a:r>
            <a:r>
              <a:rPr lang="pt-BR" sz="2300" b="1" dirty="0" err="1" smtClean="0">
                <a:latin typeface="Arial" charset="0"/>
              </a:rPr>
              <a:t>Moodle</a:t>
            </a:r>
            <a:endParaRPr lang="pt-BR" sz="2300" b="1" dirty="0" smtClean="0">
              <a:latin typeface="Arial" charset="0"/>
            </a:endParaRPr>
          </a:p>
          <a:p>
            <a:pPr lvl="1" algn="just" eaLnBrk="1" hangingPunct="1">
              <a:lnSpc>
                <a:spcPct val="115000"/>
              </a:lnSpc>
              <a:buSzPct val="60000"/>
              <a:buFont typeface="Wingdings" pitchFamily="2" charset="2"/>
              <a:buChar char="Ø"/>
            </a:pPr>
            <a:r>
              <a:rPr lang="pt-BR" sz="2300" b="1" dirty="0" smtClean="0">
                <a:latin typeface="Arial" charset="0"/>
              </a:rPr>
              <a:t>Ampliação </a:t>
            </a:r>
            <a:r>
              <a:rPr lang="pt-BR" sz="2300" b="1" dirty="0">
                <a:latin typeface="Arial" charset="0"/>
              </a:rPr>
              <a:t>dos horizontes pessoais dos </a:t>
            </a:r>
            <a:r>
              <a:rPr lang="pt-BR" sz="2300" b="1" dirty="0" smtClean="0">
                <a:latin typeface="Arial" charset="0"/>
              </a:rPr>
              <a:t>estudantes.</a:t>
            </a:r>
            <a:endParaRPr lang="pt-BR" sz="2300" b="1" dirty="0"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44624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ARQUITETURA CURRICULAR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4000" b="1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147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ogo padag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87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23850" y="908720"/>
            <a:ext cx="8351838" cy="53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0100" indent="-277813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57300" indent="-277813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0000"/>
              </a:spcBef>
            </a:pPr>
            <a:r>
              <a:rPr lang="pt-BR" sz="2300" b="1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pt-BR" sz="2300" b="1" dirty="0">
                <a:solidFill>
                  <a:srgbClr val="FFCC00"/>
                </a:solidFill>
                <a:latin typeface="Arial" charset="0"/>
              </a:rPr>
              <a:t>Sua estrutura prevê:</a:t>
            </a:r>
          </a:p>
          <a:p>
            <a:pPr lvl="2" algn="just" eaLnBrk="1" hangingPunct="1">
              <a:lnSpc>
                <a:spcPct val="110000"/>
              </a:lnSpc>
              <a:spcBef>
                <a:spcPct val="10000"/>
              </a:spcBef>
            </a:pPr>
            <a:endParaRPr lang="pt-BR" sz="1600" b="1" dirty="0">
              <a:solidFill>
                <a:srgbClr val="FFCC00"/>
              </a:solidFill>
              <a:latin typeface="Arial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Guias de </a:t>
            </a:r>
            <a:r>
              <a:rPr lang="pt-BR" sz="2300" b="1" dirty="0" smtClean="0">
                <a:latin typeface="Arial" charset="0"/>
              </a:rPr>
              <a:t>Estudo e materiais </a:t>
            </a:r>
            <a:r>
              <a:rPr lang="pt-BR" sz="2300" b="1" dirty="0">
                <a:latin typeface="Arial" charset="0"/>
              </a:rPr>
              <a:t>Veredas</a:t>
            </a: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Textos complementares produzidos para o </a:t>
            </a:r>
            <a:r>
              <a:rPr lang="pt-BR" sz="2300" b="1" dirty="0" smtClean="0">
                <a:latin typeface="Arial" charset="0"/>
              </a:rPr>
              <a:t>curso.</a:t>
            </a:r>
            <a:endParaRPr lang="pt-BR" sz="2300" b="1" dirty="0">
              <a:latin typeface="Arial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Atividades instrucionais e </a:t>
            </a:r>
            <a:r>
              <a:rPr lang="pt-BR" sz="2300" b="1" dirty="0" err="1">
                <a:latin typeface="Arial" charset="0"/>
              </a:rPr>
              <a:t>auto-instrucionais</a:t>
            </a:r>
            <a:r>
              <a:rPr lang="pt-BR" sz="2300" b="1" dirty="0">
                <a:latin typeface="Arial" charset="0"/>
              </a:rPr>
              <a:t> </a:t>
            </a:r>
            <a:r>
              <a:rPr lang="pt-BR" sz="2300" b="1" dirty="0" smtClean="0">
                <a:latin typeface="Arial" charset="0"/>
              </a:rPr>
              <a:t>via Plataforma </a:t>
            </a:r>
            <a:r>
              <a:rPr lang="pt-BR" sz="2300" b="1" dirty="0" err="1" smtClean="0">
                <a:latin typeface="Arial" charset="0"/>
              </a:rPr>
              <a:t>Moodle</a:t>
            </a:r>
            <a:r>
              <a:rPr lang="pt-BR" sz="2300" b="1" dirty="0" smtClean="0">
                <a:latin typeface="Arial" charset="0"/>
              </a:rPr>
              <a:t> – Eixo Integrador</a:t>
            </a:r>
            <a:endParaRPr lang="pt-BR" sz="2300" b="1" dirty="0">
              <a:latin typeface="Arial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Oficinas presenciais realizadas uma vez por mês no </a:t>
            </a:r>
            <a:r>
              <a:rPr lang="pt-BR" sz="2300" b="1" dirty="0" err="1">
                <a:latin typeface="Arial" charset="0"/>
              </a:rPr>
              <a:t>Pólo</a:t>
            </a:r>
            <a:endParaRPr lang="pt-BR" sz="2300" b="1" dirty="0">
              <a:latin typeface="Arial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Atividades culturais organizadas </a:t>
            </a:r>
            <a:r>
              <a:rPr lang="pt-BR" sz="2300" b="1" dirty="0" smtClean="0">
                <a:latin typeface="Arial" charset="0"/>
              </a:rPr>
              <a:t>pela equipe específica de cada </a:t>
            </a:r>
            <a:r>
              <a:rPr lang="pt-BR" sz="2300" b="1" dirty="0" err="1">
                <a:latin typeface="Arial" charset="0"/>
              </a:rPr>
              <a:t>Pólo</a:t>
            </a:r>
            <a:r>
              <a:rPr lang="pt-BR" sz="2300" b="1" dirty="0">
                <a:latin typeface="Arial" charset="0"/>
              </a:rPr>
              <a:t>.</a:t>
            </a: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>
                <a:latin typeface="Arial" charset="0"/>
              </a:rPr>
              <a:t>O estágio curricular presencial, previsto para ser desenvolvido desde o início do </a:t>
            </a:r>
            <a:r>
              <a:rPr lang="pt-BR" sz="2300" b="1" dirty="0" smtClean="0">
                <a:latin typeface="Arial" charset="0"/>
              </a:rPr>
              <a:t>curso</a:t>
            </a:r>
          </a:p>
          <a:p>
            <a:pPr lvl="1" algn="just" eaLnBrk="1" hangingPunct="1">
              <a:lnSpc>
                <a:spcPct val="110000"/>
              </a:lnSpc>
              <a:spcBef>
                <a:spcPct val="10000"/>
              </a:spcBef>
              <a:buClr>
                <a:srgbClr val="FFCC00"/>
              </a:buClr>
              <a:buFontTx/>
              <a:buChar char="•"/>
            </a:pPr>
            <a:r>
              <a:rPr lang="pt-BR" sz="2300" b="1" dirty="0" smtClean="0">
                <a:latin typeface="Arial" charset="0"/>
              </a:rPr>
              <a:t>Elaboração de memorial e TCC ( ou monografia)</a:t>
            </a:r>
            <a:endParaRPr lang="pt-BR" sz="2300" b="1" dirty="0"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1166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ARQUITETURA CURRICULAR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396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pt-BR" sz="3000" b="1" dirty="0">
                <a:solidFill>
                  <a:srgbClr val="0070C0"/>
                </a:solidFill>
                <a:latin typeface="Verdana" pitchFamily="34" charset="0"/>
              </a:rPr>
              <a:t>Identidade </a:t>
            </a:r>
            <a:r>
              <a:rPr lang="pt-BR" sz="3000" b="1" dirty="0" smtClean="0">
                <a:solidFill>
                  <a:srgbClr val="0070C0"/>
                </a:solidFill>
                <a:latin typeface="Verdana" pitchFamily="34" charset="0"/>
              </a:rPr>
              <a:t>do </a:t>
            </a:r>
            <a:r>
              <a:rPr lang="pt-BR" sz="3000" b="1" dirty="0">
                <a:solidFill>
                  <a:srgbClr val="0070C0"/>
                </a:solidFill>
                <a:latin typeface="Verdana" pitchFamily="34" charset="0"/>
              </a:rPr>
              <a:t>C</a:t>
            </a:r>
            <a:r>
              <a:rPr lang="pt-BR" sz="3000" b="1" dirty="0" smtClean="0">
                <a:solidFill>
                  <a:srgbClr val="0070C0"/>
                </a:solidFill>
                <a:latin typeface="Verdana" pitchFamily="34" charset="0"/>
              </a:rPr>
              <a:t>urso de Pedagogia UAB</a:t>
            </a:r>
            <a:endParaRPr lang="pt-BR" sz="25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09550" y="533400"/>
            <a:ext cx="8763000" cy="228600"/>
            <a:chOff x="240" y="336"/>
            <a:chExt cx="5520" cy="144"/>
          </a:xfrm>
        </p:grpSpPr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>
              <a:off x="288" y="408"/>
              <a:ext cx="540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09" name="Oval 5"/>
            <p:cNvSpPr>
              <a:spLocks noChangeArrowheads="1"/>
            </p:cNvSpPr>
            <p:nvPr/>
          </p:nvSpPr>
          <p:spPr bwMode="auto">
            <a:xfrm>
              <a:off x="5634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0" name="Oval 6"/>
            <p:cNvSpPr>
              <a:spLocks noChangeArrowheads="1"/>
            </p:cNvSpPr>
            <p:nvPr/>
          </p:nvSpPr>
          <p:spPr bwMode="auto">
            <a:xfrm>
              <a:off x="240" y="336"/>
              <a:ext cx="126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524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just"/>
            <a:r>
              <a:rPr lang="pt-BR" sz="2800" b="1" dirty="0">
                <a:latin typeface="Verdana" pitchFamily="34" charset="0"/>
              </a:rPr>
              <a:t>Gestão do ensino com base em 3 sistemas </a:t>
            </a:r>
            <a:r>
              <a:rPr lang="pt-BR" sz="2800" b="1" dirty="0" smtClean="0">
                <a:latin typeface="Verdana" pitchFamily="34" charset="0"/>
              </a:rPr>
              <a:t>fundamentais:</a:t>
            </a:r>
            <a:endParaRPr lang="pt-BR" sz="2800" b="1" dirty="0">
              <a:latin typeface="Verdana" pitchFamily="34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914400" y="1828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7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800" b="1" dirty="0">
                <a:latin typeface="Arial" charset="0"/>
              </a:rPr>
              <a:t>Sistema de </a:t>
            </a:r>
            <a:r>
              <a:rPr lang="pt-BR" sz="2800" b="1" dirty="0" smtClean="0">
                <a:latin typeface="Arial" charset="0"/>
              </a:rPr>
              <a:t>tutoria </a:t>
            </a:r>
            <a:endParaRPr lang="pt-BR" sz="2800" b="1" dirty="0">
              <a:latin typeface="Arial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914400" y="2620963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Sistema de avaliação e monitoramento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81000" y="18748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81000" y="3429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</a:t>
            </a:r>
            <a:endParaRPr 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>
            <a:off x="4800600" y="3933825"/>
            <a:ext cx="2076450" cy="1095375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380999" y="4925486"/>
            <a:ext cx="84915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I</a:t>
            </a:r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nstância colegiada tipo Conselho de Classe – espaços quinzenais </a:t>
            </a: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de reflexão / avaliação </a:t>
            </a:r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permanentes </a:t>
            </a: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para analisar, monitorar, decidir e deliberar sobre </a:t>
            </a:r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encaminhamentos  do curso.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38200" y="3429000"/>
            <a:ext cx="683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Eixo Integrador –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Equipe </a:t>
            </a:r>
            <a:r>
              <a:rPr lang="pt-B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51346"/>
            <a:ext cx="9144000" cy="641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 smtClean="0">
                <a:solidFill>
                  <a:srgbClr val="000000"/>
                </a:solidFill>
                <a:latin typeface="Arial Black" pitchFamily="34" charset="0"/>
              </a:rPr>
              <a:t>PÓLOS </a:t>
            </a:r>
            <a:r>
              <a:rPr lang="pt-BR" sz="3600" b="1" dirty="0" smtClean="0">
                <a:solidFill>
                  <a:srgbClr val="000000"/>
                </a:solidFill>
                <a:latin typeface="Arial Black" pitchFamily="34" charset="0"/>
              </a:rPr>
              <a:t>DO CURSO</a:t>
            </a:r>
            <a:endParaRPr lang="pt-BR" sz="36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075" name="Picture 5" descr="logoU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logo padago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96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1659</Words>
  <Application>Microsoft Office PowerPoint</Application>
  <PresentationFormat>Apresentação na tela (4:3)</PresentationFormat>
  <Paragraphs>434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IV seminário de educação a distância: Tão Longe Tão Perto</vt:lpstr>
      <vt:lpstr>Olhares e experiências sobre a formação docente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LOGISTICA DE FORMAÇÃO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DE AVALIAÇÃO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</dc:creator>
  <cp:lastModifiedBy>Angela</cp:lastModifiedBy>
  <cp:revision>16</cp:revision>
  <dcterms:created xsi:type="dcterms:W3CDTF">2012-06-02T01:48:01Z</dcterms:created>
  <dcterms:modified xsi:type="dcterms:W3CDTF">2012-06-04T22:57:56Z</dcterms:modified>
</cp:coreProperties>
</file>