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diagrams/layout5.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tags/tag9.xml" ContentType="application/vnd.openxmlformats-officedocument.presentationml.tags+xml"/>
  <Override PartName="/ppt/tags/tag10.xml" ContentType="application/vnd.openxmlformats-officedocument.presentationml.tag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ags/tag7.xml" ContentType="application/vnd.openxmlformats-officedocument.presentationml.tags+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tags/tag3.xml" ContentType="application/vnd.openxmlformats-officedocument.presentationml.tags+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0" r:id="rId2"/>
  </p:sldMasterIdLst>
  <p:sldIdLst>
    <p:sldId id="285" r:id="rId3"/>
    <p:sldId id="256" r:id="rId4"/>
    <p:sldId id="286" r:id="rId5"/>
    <p:sldId id="265" r:id="rId6"/>
    <p:sldId id="264" r:id="rId7"/>
    <p:sldId id="287" r:id="rId8"/>
    <p:sldId id="266" r:id="rId9"/>
    <p:sldId id="289" r:id="rId10"/>
    <p:sldId id="290" r:id="rId11"/>
    <p:sldId id="267" r:id="rId12"/>
    <p:sldId id="288" r:id="rId13"/>
    <p:sldId id="268" r:id="rId14"/>
    <p:sldId id="269" r:id="rId15"/>
    <p:sldId id="274" r:id="rId16"/>
    <p:sldId id="291" r:id="rId17"/>
    <p:sldId id="270" r:id="rId18"/>
    <p:sldId id="271" r:id="rId19"/>
    <p:sldId id="275" r:id="rId20"/>
    <p:sldId id="276" r:id="rId21"/>
    <p:sldId id="277" r:id="rId22"/>
    <p:sldId id="292" r:id="rId23"/>
    <p:sldId id="280" r:id="rId24"/>
    <p:sldId id="278" r:id="rId25"/>
    <p:sldId id="281" r:id="rId26"/>
    <p:sldId id="282" r:id="rId27"/>
    <p:sldId id="293" r:id="rId28"/>
    <p:sldId id="257" r:id="rId29"/>
    <p:sldId id="259" r:id="rId30"/>
    <p:sldId id="260" r:id="rId31"/>
    <p:sldId id="261" r:id="rId32"/>
    <p:sldId id="262" r:id="rId33"/>
    <p:sldId id="263" r:id="rId34"/>
    <p:sldId id="294" r:id="rId35"/>
    <p:sldId id="283" r:id="rId36"/>
    <p:sldId id="295" r:id="rId37"/>
    <p:sldId id="284" r:id="rId38"/>
    <p:sldId id="258" r:id="rId39"/>
  </p:sldIdLst>
  <p:sldSz cx="9144000" cy="6858000" type="screen4x3"/>
  <p:notesSz cx="6858000" cy="9144000"/>
  <p:custDataLst>
    <p:tags r:id="rId4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1" d="100"/>
          <a:sy n="51" d="100"/>
        </p:scale>
        <p:origin x="-1166" y="-8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050660-9F69-4543-8467-8BB2607FDB02}" type="doc">
      <dgm:prSet loTypeId="urn:microsoft.com/office/officeart/2005/8/layout/list1" loCatId="list" qsTypeId="urn:microsoft.com/office/officeart/2005/8/quickstyle/simple1" qsCatId="simple" csTypeId="urn:microsoft.com/office/officeart/2005/8/colors/colorful3" csCatId="colorful" phldr="1"/>
      <dgm:spPr/>
    </dgm:pt>
    <dgm:pt modelId="{3176E4BA-EBBB-463B-963F-C67FE2634903}">
      <dgm:prSet custT="1"/>
      <dgm:spPr/>
      <dgm:t>
        <a:bodyPr/>
        <a:lstStyle/>
        <a:p>
          <a:r>
            <a:rPr lang="pt-BR" sz="2400" b="1" i="1" dirty="0"/>
            <a:t>Bloco A: Desejo de dedicação exclusiva ao curso (ao menos 40 horas semanais)</a:t>
          </a:r>
          <a:endParaRPr lang="en-US" sz="2400" b="1" i="1" dirty="0" smtClean="0"/>
        </a:p>
      </dgm:t>
    </dgm:pt>
    <dgm:pt modelId="{0FD61AEC-2FE6-4D10-906E-E293F0B698F9}" type="parTrans" cxnId="{A7C4C22C-F4B3-406F-A91D-E3887A5EA612}">
      <dgm:prSet/>
      <dgm:spPr/>
      <dgm:t>
        <a:bodyPr/>
        <a:lstStyle/>
        <a:p>
          <a:endParaRPr lang="en-US" sz="2400"/>
        </a:p>
      </dgm:t>
    </dgm:pt>
    <dgm:pt modelId="{BB40CA72-F4A5-40C8-A55E-306CEAFB54DB}" type="sibTrans" cxnId="{A7C4C22C-F4B3-406F-A91D-E3887A5EA612}">
      <dgm:prSet/>
      <dgm:spPr/>
      <dgm:t>
        <a:bodyPr/>
        <a:lstStyle/>
        <a:p>
          <a:endParaRPr lang="en-US" sz="2400"/>
        </a:p>
      </dgm:t>
    </dgm:pt>
    <dgm:pt modelId="{11C2167D-3643-4387-A8EA-156F0F9E93C0}">
      <dgm:prSet custT="1"/>
      <dgm:spPr/>
      <dgm:t>
        <a:bodyPr/>
        <a:lstStyle/>
        <a:p>
          <a:r>
            <a:rPr lang="pt-BR" sz="2000" i="1" dirty="0"/>
            <a:t>Com a quantidade de trabalhos e estudos, deveríamos estudar período integral, oito horas por dia</a:t>
          </a:r>
          <a:endParaRPr lang="en-US" sz="2000" i="1" dirty="0" smtClean="0"/>
        </a:p>
      </dgm:t>
    </dgm:pt>
    <dgm:pt modelId="{C2AF1E4A-9731-481D-84AC-30FABDA4A0CD}" type="parTrans" cxnId="{CD0B2964-DA80-412B-904B-DD01A8B24442}">
      <dgm:prSet/>
      <dgm:spPr/>
      <dgm:t>
        <a:bodyPr/>
        <a:lstStyle/>
        <a:p>
          <a:endParaRPr lang="en-US" sz="2400"/>
        </a:p>
      </dgm:t>
    </dgm:pt>
    <dgm:pt modelId="{6E2B58FC-F5B1-4A42-84F3-074719F76EAD}" type="sibTrans" cxnId="{CD0B2964-DA80-412B-904B-DD01A8B24442}">
      <dgm:prSet/>
      <dgm:spPr/>
      <dgm:t>
        <a:bodyPr/>
        <a:lstStyle/>
        <a:p>
          <a:endParaRPr lang="en-US" sz="2400"/>
        </a:p>
      </dgm:t>
    </dgm:pt>
    <dgm:pt modelId="{B9A032F8-BA10-4B48-8C5C-25848279BE38}">
      <dgm:prSet custT="1"/>
      <dgm:spPr/>
      <dgm:t>
        <a:bodyPr/>
        <a:lstStyle/>
        <a:p>
          <a:r>
            <a:rPr lang="pt-BR" sz="2000" i="1" dirty="0"/>
            <a:t>Não sei informar exatamente, porém eu gostaria de dedicar mais de 60h semanais.</a:t>
          </a:r>
          <a:endParaRPr lang="en-US" sz="2000" i="1" dirty="0"/>
        </a:p>
      </dgm:t>
    </dgm:pt>
    <dgm:pt modelId="{BA8390C5-A83C-4823-873C-2018D8EC46CE}" type="parTrans" cxnId="{60406881-54DD-4094-BC67-4A332343D782}">
      <dgm:prSet/>
      <dgm:spPr/>
      <dgm:t>
        <a:bodyPr/>
        <a:lstStyle/>
        <a:p>
          <a:endParaRPr lang="en-US" sz="2400"/>
        </a:p>
      </dgm:t>
    </dgm:pt>
    <dgm:pt modelId="{199EC1B9-73D9-4BB5-821D-86BCBE550328}" type="sibTrans" cxnId="{60406881-54DD-4094-BC67-4A332343D782}">
      <dgm:prSet/>
      <dgm:spPr/>
      <dgm:t>
        <a:bodyPr/>
        <a:lstStyle/>
        <a:p>
          <a:endParaRPr lang="en-US" sz="2400"/>
        </a:p>
      </dgm:t>
    </dgm:pt>
    <dgm:pt modelId="{A7434C2A-CBA2-4A84-AC58-A5385DDD2C2F}">
      <dgm:prSet custT="1"/>
      <dgm:spPr/>
      <dgm:t>
        <a:bodyPr/>
        <a:lstStyle/>
        <a:p>
          <a:r>
            <a:rPr lang="pt-BR" sz="2000" i="1" dirty="0"/>
            <a:t>A meu ver, precisaria de pelo menos 40 horas semanais... e bem distribuídas.</a:t>
          </a:r>
          <a:endParaRPr lang="en-US" sz="2000" i="1" dirty="0"/>
        </a:p>
      </dgm:t>
    </dgm:pt>
    <dgm:pt modelId="{183A9584-CDFB-44A8-A68D-731B81483277}" type="parTrans" cxnId="{5CF0F36E-C304-4690-B874-AA430159C5E1}">
      <dgm:prSet/>
      <dgm:spPr/>
      <dgm:t>
        <a:bodyPr/>
        <a:lstStyle/>
        <a:p>
          <a:endParaRPr lang="en-US" sz="2400"/>
        </a:p>
      </dgm:t>
    </dgm:pt>
    <dgm:pt modelId="{07EDE214-73E1-4BAB-BE01-7FC98B51C1EE}" type="sibTrans" cxnId="{5CF0F36E-C304-4690-B874-AA430159C5E1}">
      <dgm:prSet/>
      <dgm:spPr/>
      <dgm:t>
        <a:bodyPr/>
        <a:lstStyle/>
        <a:p>
          <a:endParaRPr lang="en-US" sz="2400"/>
        </a:p>
      </dgm:t>
    </dgm:pt>
    <dgm:pt modelId="{F072E80D-BE6D-4E8E-8423-627DFEA67B78}">
      <dgm:prSet custT="1"/>
      <dgm:spPr/>
      <dgm:t>
        <a:bodyPr/>
        <a:lstStyle/>
        <a:p>
          <a:r>
            <a:rPr lang="pt-BR" sz="2000" i="1" dirty="0"/>
            <a:t>Entre estudos e acompanhamento das aulas da forma que é proposto pela instituição teria que dedicar mais de 40 horas semanais.</a:t>
          </a:r>
          <a:endParaRPr lang="en-US" sz="2000" i="1" dirty="0"/>
        </a:p>
      </dgm:t>
    </dgm:pt>
    <dgm:pt modelId="{7B7A503D-8E4C-470A-BAE4-125DDEFAFBE4}" type="parTrans" cxnId="{AE304B62-1670-4176-AFD6-CC8903181AA2}">
      <dgm:prSet/>
      <dgm:spPr/>
      <dgm:t>
        <a:bodyPr/>
        <a:lstStyle/>
        <a:p>
          <a:endParaRPr lang="en-US" sz="2400"/>
        </a:p>
      </dgm:t>
    </dgm:pt>
    <dgm:pt modelId="{969A5622-56C0-4C33-BB72-7FCAF018887C}" type="sibTrans" cxnId="{AE304B62-1670-4176-AFD6-CC8903181AA2}">
      <dgm:prSet/>
      <dgm:spPr/>
      <dgm:t>
        <a:bodyPr/>
        <a:lstStyle/>
        <a:p>
          <a:endParaRPr lang="en-US" sz="2400"/>
        </a:p>
      </dgm:t>
    </dgm:pt>
    <dgm:pt modelId="{8EA0CF73-A3AD-4458-926D-918294A492DF}">
      <dgm:prSet custT="1"/>
      <dgm:spPr/>
      <dgm:t>
        <a:bodyPr/>
        <a:lstStyle/>
        <a:p>
          <a:r>
            <a:rPr lang="pt-BR" sz="2000" i="1" dirty="0"/>
            <a:t>No meu caso mais umas 8 horas talvez resolvesse. Atualmente, dedico, em média, umas 25 a 30 horas por semana.</a:t>
          </a:r>
          <a:endParaRPr lang="en-US" sz="2000" i="1" dirty="0"/>
        </a:p>
      </dgm:t>
    </dgm:pt>
    <dgm:pt modelId="{682CCB57-6527-4FAE-BF2A-FEBFDE8F3C6E}" type="parTrans" cxnId="{5D23A64B-63E7-4C1A-BA1A-0403B790F51E}">
      <dgm:prSet/>
      <dgm:spPr/>
      <dgm:t>
        <a:bodyPr/>
        <a:lstStyle/>
        <a:p>
          <a:endParaRPr lang="en-US" sz="2400"/>
        </a:p>
      </dgm:t>
    </dgm:pt>
    <dgm:pt modelId="{110EB566-2676-47F0-8FC6-CB277FD06EF0}" type="sibTrans" cxnId="{5D23A64B-63E7-4C1A-BA1A-0403B790F51E}">
      <dgm:prSet/>
      <dgm:spPr/>
      <dgm:t>
        <a:bodyPr/>
        <a:lstStyle/>
        <a:p>
          <a:endParaRPr lang="en-US" sz="2400"/>
        </a:p>
      </dgm:t>
    </dgm:pt>
    <dgm:pt modelId="{559BFAD5-4ABD-4C19-90B8-BB283AFC6267}">
      <dgm:prSet custT="1"/>
      <dgm:spPr/>
      <dgm:t>
        <a:bodyPr/>
        <a:lstStyle/>
        <a:p>
          <a:r>
            <a:rPr lang="pt-BR" sz="2000" i="1" dirty="0"/>
            <a:t>Geralmente dedico mais do que 35 horas para os estudos... e não enrolo nada!</a:t>
          </a:r>
          <a:endParaRPr lang="en-US" sz="2000" i="1" dirty="0"/>
        </a:p>
      </dgm:t>
    </dgm:pt>
    <dgm:pt modelId="{D7CFC993-25AD-4201-A51F-A5A457E4D132}" type="parTrans" cxnId="{2C3F479F-4E94-4CD4-BB12-306B91CEE94D}">
      <dgm:prSet/>
      <dgm:spPr/>
      <dgm:t>
        <a:bodyPr/>
        <a:lstStyle/>
        <a:p>
          <a:endParaRPr lang="en-US" sz="2400"/>
        </a:p>
      </dgm:t>
    </dgm:pt>
    <dgm:pt modelId="{49D274D0-8762-4580-851C-EFCFA17AF09C}" type="sibTrans" cxnId="{2C3F479F-4E94-4CD4-BB12-306B91CEE94D}">
      <dgm:prSet/>
      <dgm:spPr/>
      <dgm:t>
        <a:bodyPr/>
        <a:lstStyle/>
        <a:p>
          <a:endParaRPr lang="en-US" sz="2400"/>
        </a:p>
      </dgm:t>
    </dgm:pt>
    <dgm:pt modelId="{4579767F-F18B-4F97-952D-7BA540E442D1}" type="pres">
      <dgm:prSet presAssocID="{8B050660-9F69-4543-8467-8BB2607FDB02}" presName="linear" presStyleCnt="0">
        <dgm:presLayoutVars>
          <dgm:dir/>
          <dgm:animLvl val="lvl"/>
          <dgm:resizeHandles val="exact"/>
        </dgm:presLayoutVars>
      </dgm:prSet>
      <dgm:spPr/>
    </dgm:pt>
    <dgm:pt modelId="{474D4329-7789-4606-99C0-AB6664C64547}" type="pres">
      <dgm:prSet presAssocID="{3176E4BA-EBBB-463B-963F-C67FE2634903}" presName="parentLin" presStyleCnt="0"/>
      <dgm:spPr/>
    </dgm:pt>
    <dgm:pt modelId="{97961B1E-D990-4D90-94B0-D3EC2367E337}" type="pres">
      <dgm:prSet presAssocID="{3176E4BA-EBBB-463B-963F-C67FE2634903}" presName="parentLeftMargin" presStyleLbl="node1" presStyleIdx="0" presStyleCnt="1"/>
      <dgm:spPr/>
      <dgm:t>
        <a:bodyPr/>
        <a:lstStyle/>
        <a:p>
          <a:endParaRPr lang="en-US"/>
        </a:p>
      </dgm:t>
    </dgm:pt>
    <dgm:pt modelId="{03119C55-2377-4D94-9D3C-4C92208342DB}" type="pres">
      <dgm:prSet presAssocID="{3176E4BA-EBBB-463B-963F-C67FE2634903}" presName="parentText" presStyleLbl="node1" presStyleIdx="0" presStyleCnt="1" custScaleX="139098" custScaleY="281229">
        <dgm:presLayoutVars>
          <dgm:chMax val="0"/>
          <dgm:bulletEnabled val="1"/>
        </dgm:presLayoutVars>
      </dgm:prSet>
      <dgm:spPr/>
      <dgm:t>
        <a:bodyPr/>
        <a:lstStyle/>
        <a:p>
          <a:endParaRPr lang="en-US"/>
        </a:p>
      </dgm:t>
    </dgm:pt>
    <dgm:pt modelId="{512928D9-6596-42E4-B7EE-B5CF1A78D09B}" type="pres">
      <dgm:prSet presAssocID="{3176E4BA-EBBB-463B-963F-C67FE2634903}" presName="negativeSpace" presStyleCnt="0"/>
      <dgm:spPr/>
    </dgm:pt>
    <dgm:pt modelId="{DAB31A93-C850-498F-ACA9-1C1D188878F8}" type="pres">
      <dgm:prSet presAssocID="{3176E4BA-EBBB-463B-963F-C67FE2634903}" presName="childText" presStyleLbl="conFgAcc1" presStyleIdx="0" presStyleCnt="1">
        <dgm:presLayoutVars>
          <dgm:bulletEnabled val="1"/>
        </dgm:presLayoutVars>
      </dgm:prSet>
      <dgm:spPr/>
      <dgm:t>
        <a:bodyPr/>
        <a:lstStyle/>
        <a:p>
          <a:endParaRPr lang="en-US"/>
        </a:p>
      </dgm:t>
    </dgm:pt>
  </dgm:ptLst>
  <dgm:cxnLst>
    <dgm:cxn modelId="{261118DE-C8F1-4DC4-BC22-141F1720E990}" type="presOf" srcId="{F072E80D-BE6D-4E8E-8423-627DFEA67B78}" destId="{DAB31A93-C850-498F-ACA9-1C1D188878F8}" srcOrd="0" destOrd="3" presId="urn:microsoft.com/office/officeart/2005/8/layout/list1"/>
    <dgm:cxn modelId="{AE304B62-1670-4176-AFD6-CC8903181AA2}" srcId="{3176E4BA-EBBB-463B-963F-C67FE2634903}" destId="{F072E80D-BE6D-4E8E-8423-627DFEA67B78}" srcOrd="3" destOrd="0" parTransId="{7B7A503D-8E4C-470A-BAE4-125DDEFAFBE4}" sibTransId="{969A5622-56C0-4C33-BB72-7FCAF018887C}"/>
    <dgm:cxn modelId="{67F5D2B6-A979-4FE0-A429-3DE17FFDAF7D}" type="presOf" srcId="{3176E4BA-EBBB-463B-963F-C67FE2634903}" destId="{97961B1E-D990-4D90-94B0-D3EC2367E337}" srcOrd="0" destOrd="0" presId="urn:microsoft.com/office/officeart/2005/8/layout/list1"/>
    <dgm:cxn modelId="{7DF287A3-ECE2-4FE3-A418-D6A3278FD60F}" type="presOf" srcId="{8B050660-9F69-4543-8467-8BB2607FDB02}" destId="{4579767F-F18B-4F97-952D-7BA540E442D1}" srcOrd="0" destOrd="0" presId="urn:microsoft.com/office/officeart/2005/8/layout/list1"/>
    <dgm:cxn modelId="{B7C8D3AD-5C64-4FD6-82E2-7E8D653BB125}" type="presOf" srcId="{A7434C2A-CBA2-4A84-AC58-A5385DDD2C2F}" destId="{DAB31A93-C850-498F-ACA9-1C1D188878F8}" srcOrd="0" destOrd="2" presId="urn:microsoft.com/office/officeart/2005/8/layout/list1"/>
    <dgm:cxn modelId="{9DEA75D1-D90C-4EA8-91B7-E17156384286}" type="presOf" srcId="{559BFAD5-4ABD-4C19-90B8-BB283AFC6267}" destId="{DAB31A93-C850-498F-ACA9-1C1D188878F8}" srcOrd="0" destOrd="5" presId="urn:microsoft.com/office/officeart/2005/8/layout/list1"/>
    <dgm:cxn modelId="{10EDF91D-6AA8-4BCF-AA2D-34EA8FA00AB1}" type="presOf" srcId="{11C2167D-3643-4387-A8EA-156F0F9E93C0}" destId="{DAB31A93-C850-498F-ACA9-1C1D188878F8}" srcOrd="0" destOrd="0" presId="urn:microsoft.com/office/officeart/2005/8/layout/list1"/>
    <dgm:cxn modelId="{26BF25D3-40DF-434A-B91D-00341E00EB7B}" type="presOf" srcId="{8EA0CF73-A3AD-4458-926D-918294A492DF}" destId="{DAB31A93-C850-498F-ACA9-1C1D188878F8}" srcOrd="0" destOrd="4" presId="urn:microsoft.com/office/officeart/2005/8/layout/list1"/>
    <dgm:cxn modelId="{5CF0F36E-C304-4690-B874-AA430159C5E1}" srcId="{3176E4BA-EBBB-463B-963F-C67FE2634903}" destId="{A7434C2A-CBA2-4A84-AC58-A5385DDD2C2F}" srcOrd="2" destOrd="0" parTransId="{183A9584-CDFB-44A8-A68D-731B81483277}" sibTransId="{07EDE214-73E1-4BAB-BE01-7FC98B51C1EE}"/>
    <dgm:cxn modelId="{F9730916-4153-4D1F-9D18-71DEF0500864}" type="presOf" srcId="{3176E4BA-EBBB-463B-963F-C67FE2634903}" destId="{03119C55-2377-4D94-9D3C-4C92208342DB}" srcOrd="1" destOrd="0" presId="urn:microsoft.com/office/officeart/2005/8/layout/list1"/>
    <dgm:cxn modelId="{2C3F479F-4E94-4CD4-BB12-306B91CEE94D}" srcId="{3176E4BA-EBBB-463B-963F-C67FE2634903}" destId="{559BFAD5-4ABD-4C19-90B8-BB283AFC6267}" srcOrd="5" destOrd="0" parTransId="{D7CFC993-25AD-4201-A51F-A5A457E4D132}" sibTransId="{49D274D0-8762-4580-851C-EFCFA17AF09C}"/>
    <dgm:cxn modelId="{7C9257F3-A29A-4057-BD85-EA85E2C2A1EF}" type="presOf" srcId="{B9A032F8-BA10-4B48-8C5C-25848279BE38}" destId="{DAB31A93-C850-498F-ACA9-1C1D188878F8}" srcOrd="0" destOrd="1" presId="urn:microsoft.com/office/officeart/2005/8/layout/list1"/>
    <dgm:cxn modelId="{CD0B2964-DA80-412B-904B-DD01A8B24442}" srcId="{3176E4BA-EBBB-463B-963F-C67FE2634903}" destId="{11C2167D-3643-4387-A8EA-156F0F9E93C0}" srcOrd="0" destOrd="0" parTransId="{C2AF1E4A-9731-481D-84AC-30FABDA4A0CD}" sibTransId="{6E2B58FC-F5B1-4A42-84F3-074719F76EAD}"/>
    <dgm:cxn modelId="{5D23A64B-63E7-4C1A-BA1A-0403B790F51E}" srcId="{3176E4BA-EBBB-463B-963F-C67FE2634903}" destId="{8EA0CF73-A3AD-4458-926D-918294A492DF}" srcOrd="4" destOrd="0" parTransId="{682CCB57-6527-4FAE-BF2A-FEBFDE8F3C6E}" sibTransId="{110EB566-2676-47F0-8FC6-CB277FD06EF0}"/>
    <dgm:cxn modelId="{60406881-54DD-4094-BC67-4A332343D782}" srcId="{3176E4BA-EBBB-463B-963F-C67FE2634903}" destId="{B9A032F8-BA10-4B48-8C5C-25848279BE38}" srcOrd="1" destOrd="0" parTransId="{BA8390C5-A83C-4823-873C-2018D8EC46CE}" sibTransId="{199EC1B9-73D9-4BB5-821D-86BCBE550328}"/>
    <dgm:cxn modelId="{A7C4C22C-F4B3-406F-A91D-E3887A5EA612}" srcId="{8B050660-9F69-4543-8467-8BB2607FDB02}" destId="{3176E4BA-EBBB-463B-963F-C67FE2634903}" srcOrd="0" destOrd="0" parTransId="{0FD61AEC-2FE6-4D10-906E-E293F0B698F9}" sibTransId="{BB40CA72-F4A5-40C8-A55E-306CEAFB54DB}"/>
    <dgm:cxn modelId="{B59312A8-5B42-44C0-9768-EE343A356DFC}" type="presParOf" srcId="{4579767F-F18B-4F97-952D-7BA540E442D1}" destId="{474D4329-7789-4606-99C0-AB6664C64547}" srcOrd="0" destOrd="0" presId="urn:microsoft.com/office/officeart/2005/8/layout/list1"/>
    <dgm:cxn modelId="{3F517CFC-F254-48C3-BECA-3B28E99C0BFF}" type="presParOf" srcId="{474D4329-7789-4606-99C0-AB6664C64547}" destId="{97961B1E-D990-4D90-94B0-D3EC2367E337}" srcOrd="0" destOrd="0" presId="urn:microsoft.com/office/officeart/2005/8/layout/list1"/>
    <dgm:cxn modelId="{AA1C6A03-3C39-41DC-ACAF-31AD79CEC39B}" type="presParOf" srcId="{474D4329-7789-4606-99C0-AB6664C64547}" destId="{03119C55-2377-4D94-9D3C-4C92208342DB}" srcOrd="1" destOrd="0" presId="urn:microsoft.com/office/officeart/2005/8/layout/list1"/>
    <dgm:cxn modelId="{E6F45689-AE3D-4FBC-B846-E1D3FA5B3454}" type="presParOf" srcId="{4579767F-F18B-4F97-952D-7BA540E442D1}" destId="{512928D9-6596-42E4-B7EE-B5CF1A78D09B}" srcOrd="1" destOrd="0" presId="urn:microsoft.com/office/officeart/2005/8/layout/list1"/>
    <dgm:cxn modelId="{9D884839-6CDB-4CBD-A05B-EF947EC9268B}" type="presParOf" srcId="{4579767F-F18B-4F97-952D-7BA540E442D1}" destId="{DAB31A93-C850-498F-ACA9-1C1D188878F8}" srcOrd="2"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050660-9F69-4543-8467-8BB2607FDB02}" type="doc">
      <dgm:prSet loTypeId="urn:microsoft.com/office/officeart/2005/8/layout/list1" loCatId="list" qsTypeId="urn:microsoft.com/office/officeart/2005/8/quickstyle/simple1" qsCatId="simple" csTypeId="urn:microsoft.com/office/officeart/2005/8/colors/colorful3" csCatId="colorful" phldr="1"/>
      <dgm:spPr/>
    </dgm:pt>
    <dgm:pt modelId="{2FAC4D17-7FB4-4114-905F-0F61CA5D3255}">
      <dgm:prSet custT="1"/>
      <dgm:spPr/>
      <dgm:t>
        <a:bodyPr/>
        <a:lstStyle/>
        <a:p>
          <a:r>
            <a:rPr lang="pt-BR" sz="2800" b="1" i="1" dirty="0"/>
            <a:t>Bloco B: Aprendizagem de como se estuda pela EaD</a:t>
          </a:r>
          <a:endParaRPr lang="en-US" sz="2800" b="1" i="1" dirty="0" smtClean="0"/>
        </a:p>
      </dgm:t>
    </dgm:pt>
    <dgm:pt modelId="{923547C4-B983-473D-BDE1-131D7C1D6545}" type="parTrans" cxnId="{4292F22A-11E2-4CD0-8BDD-EFD6D2347C7D}">
      <dgm:prSet/>
      <dgm:spPr/>
      <dgm:t>
        <a:bodyPr/>
        <a:lstStyle/>
        <a:p>
          <a:endParaRPr lang="en-US" sz="1050"/>
        </a:p>
      </dgm:t>
    </dgm:pt>
    <dgm:pt modelId="{AD0DF8C1-1FBC-4742-BE89-DA01E3B2F887}" type="sibTrans" cxnId="{4292F22A-11E2-4CD0-8BDD-EFD6D2347C7D}">
      <dgm:prSet/>
      <dgm:spPr/>
      <dgm:t>
        <a:bodyPr/>
        <a:lstStyle/>
        <a:p>
          <a:endParaRPr lang="en-US" sz="1050"/>
        </a:p>
      </dgm:t>
    </dgm:pt>
    <dgm:pt modelId="{3D3628D8-ADD1-4069-A270-F6C52228A1F0}">
      <dgm:prSet custT="1"/>
      <dgm:spPr/>
      <dgm:t>
        <a:bodyPr/>
        <a:lstStyle/>
        <a:p>
          <a:r>
            <a:rPr lang="pt-BR" sz="2400" i="1" dirty="0"/>
            <a:t>Não é uma questão de mais tempo compactado, mas sim mais tempo pra deixar a experiência falar mais alto. Acho que a minha opinião desse assunto muda a cada semestre letivo.</a:t>
          </a:r>
          <a:endParaRPr lang="en-US" sz="2400" i="1" dirty="0" smtClean="0"/>
        </a:p>
      </dgm:t>
    </dgm:pt>
    <dgm:pt modelId="{96CD9EC8-9136-417C-A188-3B5BE45F9D38}" type="parTrans" cxnId="{C0D3C2FE-C383-43CD-B08E-E3755B707802}">
      <dgm:prSet/>
      <dgm:spPr/>
      <dgm:t>
        <a:bodyPr/>
        <a:lstStyle/>
        <a:p>
          <a:endParaRPr lang="en-US" sz="1050"/>
        </a:p>
      </dgm:t>
    </dgm:pt>
    <dgm:pt modelId="{8E6F5BB7-4E7D-4C1F-8754-D5A83BB78C4F}" type="sibTrans" cxnId="{C0D3C2FE-C383-43CD-B08E-E3755B707802}">
      <dgm:prSet/>
      <dgm:spPr/>
      <dgm:t>
        <a:bodyPr/>
        <a:lstStyle/>
        <a:p>
          <a:endParaRPr lang="en-US" sz="1050"/>
        </a:p>
      </dgm:t>
    </dgm:pt>
    <dgm:pt modelId="{233E6AE4-20C7-4E2B-84E5-153D7B07AE19}">
      <dgm:prSet custT="1"/>
      <dgm:spPr/>
      <dgm:t>
        <a:bodyPr/>
        <a:lstStyle/>
        <a:p>
          <a:r>
            <a:rPr lang="pt-BR" sz="2400" i="1" dirty="0"/>
            <a:t>Acredito que eu precisaria neste inicio de curso umas 40 horas semanais. Estou começando ainda, mas já percebi que, se conseguir ficar 3h de manha e 3h de noite seria o suficiente... umas 30h por semana ao menos. Espero aprender a organizar melhor o tempo ao longo do curso.</a:t>
          </a:r>
          <a:endParaRPr lang="en-US" sz="2400" i="1" dirty="0"/>
        </a:p>
      </dgm:t>
    </dgm:pt>
    <dgm:pt modelId="{4B3F443A-2B4D-4815-9792-8D0B5E69D5B4}" type="parTrans" cxnId="{0EA3250D-B377-4298-8D46-665A7882881F}">
      <dgm:prSet/>
      <dgm:spPr/>
      <dgm:t>
        <a:bodyPr/>
        <a:lstStyle/>
        <a:p>
          <a:endParaRPr lang="en-US" sz="1050"/>
        </a:p>
      </dgm:t>
    </dgm:pt>
    <dgm:pt modelId="{7D941B55-202D-4ACE-A986-01208EFF2222}" type="sibTrans" cxnId="{0EA3250D-B377-4298-8D46-665A7882881F}">
      <dgm:prSet/>
      <dgm:spPr/>
      <dgm:t>
        <a:bodyPr/>
        <a:lstStyle/>
        <a:p>
          <a:endParaRPr lang="en-US" sz="1050"/>
        </a:p>
      </dgm:t>
    </dgm:pt>
    <dgm:pt modelId="{4579767F-F18B-4F97-952D-7BA540E442D1}" type="pres">
      <dgm:prSet presAssocID="{8B050660-9F69-4543-8467-8BB2607FDB02}" presName="linear" presStyleCnt="0">
        <dgm:presLayoutVars>
          <dgm:dir/>
          <dgm:animLvl val="lvl"/>
          <dgm:resizeHandles val="exact"/>
        </dgm:presLayoutVars>
      </dgm:prSet>
      <dgm:spPr/>
    </dgm:pt>
    <dgm:pt modelId="{37A59748-B775-4F2C-A59B-171EE50BE47B}" type="pres">
      <dgm:prSet presAssocID="{2FAC4D17-7FB4-4114-905F-0F61CA5D3255}" presName="parentLin" presStyleCnt="0"/>
      <dgm:spPr/>
    </dgm:pt>
    <dgm:pt modelId="{C0C9DE42-28F6-4955-BA92-A5AB2CCDC607}" type="pres">
      <dgm:prSet presAssocID="{2FAC4D17-7FB4-4114-905F-0F61CA5D3255}" presName="parentLeftMargin" presStyleLbl="node1" presStyleIdx="0" presStyleCnt="1"/>
      <dgm:spPr/>
      <dgm:t>
        <a:bodyPr/>
        <a:lstStyle/>
        <a:p>
          <a:endParaRPr lang="en-US"/>
        </a:p>
      </dgm:t>
    </dgm:pt>
    <dgm:pt modelId="{D4497479-3C5E-46F6-925C-CB9B0C337DE0}" type="pres">
      <dgm:prSet presAssocID="{2FAC4D17-7FB4-4114-905F-0F61CA5D3255}" presName="parentText" presStyleLbl="node1" presStyleIdx="0" presStyleCnt="1" custScaleX="121207" custScaleY="67512">
        <dgm:presLayoutVars>
          <dgm:chMax val="0"/>
          <dgm:bulletEnabled val="1"/>
        </dgm:presLayoutVars>
      </dgm:prSet>
      <dgm:spPr/>
      <dgm:t>
        <a:bodyPr/>
        <a:lstStyle/>
        <a:p>
          <a:endParaRPr lang="en-US"/>
        </a:p>
      </dgm:t>
    </dgm:pt>
    <dgm:pt modelId="{6A029923-6910-483A-BB6E-EB0FD21D94DE}" type="pres">
      <dgm:prSet presAssocID="{2FAC4D17-7FB4-4114-905F-0F61CA5D3255}" presName="negativeSpace" presStyleCnt="0"/>
      <dgm:spPr/>
    </dgm:pt>
    <dgm:pt modelId="{30EA1CEA-5D04-4A68-8C01-5000788605B3}" type="pres">
      <dgm:prSet presAssocID="{2FAC4D17-7FB4-4114-905F-0F61CA5D3255}" presName="childText" presStyleLbl="conFgAcc1" presStyleIdx="0" presStyleCnt="1">
        <dgm:presLayoutVars>
          <dgm:bulletEnabled val="1"/>
        </dgm:presLayoutVars>
      </dgm:prSet>
      <dgm:spPr/>
      <dgm:t>
        <a:bodyPr/>
        <a:lstStyle/>
        <a:p>
          <a:endParaRPr lang="en-US"/>
        </a:p>
      </dgm:t>
    </dgm:pt>
  </dgm:ptLst>
  <dgm:cxnLst>
    <dgm:cxn modelId="{4292F22A-11E2-4CD0-8BDD-EFD6D2347C7D}" srcId="{8B050660-9F69-4543-8467-8BB2607FDB02}" destId="{2FAC4D17-7FB4-4114-905F-0F61CA5D3255}" srcOrd="0" destOrd="0" parTransId="{923547C4-B983-473D-BDE1-131D7C1D6545}" sibTransId="{AD0DF8C1-1FBC-4742-BE89-DA01E3B2F887}"/>
    <dgm:cxn modelId="{4831F930-7619-4A4F-AF2F-F2336041D48C}" type="presOf" srcId="{2FAC4D17-7FB4-4114-905F-0F61CA5D3255}" destId="{D4497479-3C5E-46F6-925C-CB9B0C337DE0}" srcOrd="1" destOrd="0" presId="urn:microsoft.com/office/officeart/2005/8/layout/list1"/>
    <dgm:cxn modelId="{F7D3EAD4-6AAA-4996-AED6-8438A9956F86}" type="presOf" srcId="{233E6AE4-20C7-4E2B-84E5-153D7B07AE19}" destId="{30EA1CEA-5D04-4A68-8C01-5000788605B3}" srcOrd="0" destOrd="1" presId="urn:microsoft.com/office/officeart/2005/8/layout/list1"/>
    <dgm:cxn modelId="{C0D3C2FE-C383-43CD-B08E-E3755B707802}" srcId="{2FAC4D17-7FB4-4114-905F-0F61CA5D3255}" destId="{3D3628D8-ADD1-4069-A270-F6C52228A1F0}" srcOrd="0" destOrd="0" parTransId="{96CD9EC8-9136-417C-A188-3B5BE45F9D38}" sibTransId="{8E6F5BB7-4E7D-4C1F-8754-D5A83BB78C4F}"/>
    <dgm:cxn modelId="{0EA3250D-B377-4298-8D46-665A7882881F}" srcId="{2FAC4D17-7FB4-4114-905F-0F61CA5D3255}" destId="{233E6AE4-20C7-4E2B-84E5-153D7B07AE19}" srcOrd="1" destOrd="0" parTransId="{4B3F443A-2B4D-4815-9792-8D0B5E69D5B4}" sibTransId="{7D941B55-202D-4ACE-A986-01208EFF2222}"/>
    <dgm:cxn modelId="{0BCA3231-C95F-4CA2-B2DF-52D7D0FBCA85}" type="presOf" srcId="{2FAC4D17-7FB4-4114-905F-0F61CA5D3255}" destId="{C0C9DE42-28F6-4955-BA92-A5AB2CCDC607}" srcOrd="0" destOrd="0" presId="urn:microsoft.com/office/officeart/2005/8/layout/list1"/>
    <dgm:cxn modelId="{952BAD4E-BD8B-4892-A18D-20E1C5A04364}" type="presOf" srcId="{3D3628D8-ADD1-4069-A270-F6C52228A1F0}" destId="{30EA1CEA-5D04-4A68-8C01-5000788605B3}" srcOrd="0" destOrd="0" presId="urn:microsoft.com/office/officeart/2005/8/layout/list1"/>
    <dgm:cxn modelId="{C934E67F-05A6-46B2-AC91-BE26A14BDCD4}" type="presOf" srcId="{8B050660-9F69-4543-8467-8BB2607FDB02}" destId="{4579767F-F18B-4F97-952D-7BA540E442D1}" srcOrd="0" destOrd="0" presId="urn:microsoft.com/office/officeart/2005/8/layout/list1"/>
    <dgm:cxn modelId="{F6DB3417-0948-45CA-8948-EEA10D9615F9}" type="presParOf" srcId="{4579767F-F18B-4F97-952D-7BA540E442D1}" destId="{37A59748-B775-4F2C-A59B-171EE50BE47B}" srcOrd="0" destOrd="0" presId="urn:microsoft.com/office/officeart/2005/8/layout/list1"/>
    <dgm:cxn modelId="{C3D1630F-E338-4643-8F9B-EE6E82DA4DCE}" type="presParOf" srcId="{37A59748-B775-4F2C-A59B-171EE50BE47B}" destId="{C0C9DE42-28F6-4955-BA92-A5AB2CCDC607}" srcOrd="0" destOrd="0" presId="urn:microsoft.com/office/officeart/2005/8/layout/list1"/>
    <dgm:cxn modelId="{2E1839DB-4462-4694-83E4-F37BF76CF750}" type="presParOf" srcId="{37A59748-B775-4F2C-A59B-171EE50BE47B}" destId="{D4497479-3C5E-46F6-925C-CB9B0C337DE0}" srcOrd="1" destOrd="0" presId="urn:microsoft.com/office/officeart/2005/8/layout/list1"/>
    <dgm:cxn modelId="{566B4F26-76DC-4B99-B972-8C81CBFE5915}" type="presParOf" srcId="{4579767F-F18B-4F97-952D-7BA540E442D1}" destId="{6A029923-6910-483A-BB6E-EB0FD21D94DE}" srcOrd="1" destOrd="0" presId="urn:microsoft.com/office/officeart/2005/8/layout/list1"/>
    <dgm:cxn modelId="{11C988E8-2CF4-40B5-BF4B-FA5C02375C4A}" type="presParOf" srcId="{4579767F-F18B-4F97-952D-7BA540E442D1}" destId="{30EA1CEA-5D04-4A68-8C01-5000788605B3}" srcOrd="2"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050660-9F69-4543-8467-8BB2607FDB02}" type="doc">
      <dgm:prSet loTypeId="urn:microsoft.com/office/officeart/2005/8/layout/list1" loCatId="list" qsTypeId="urn:microsoft.com/office/officeart/2005/8/quickstyle/simple1" qsCatId="simple" csTypeId="urn:microsoft.com/office/officeart/2005/8/colors/colorful3" csCatId="colorful" phldr="1"/>
      <dgm:spPr/>
    </dgm:pt>
    <dgm:pt modelId="{DAD9504B-0ED9-4FCA-9286-04DFC3E8592B}">
      <dgm:prSet custT="1"/>
      <dgm:spPr/>
      <dgm:t>
        <a:bodyPr/>
        <a:lstStyle/>
        <a:p>
          <a:pPr marL="179388" indent="-173038"/>
          <a:r>
            <a:rPr lang="pt-BR" sz="1800" i="1" dirty="0"/>
            <a:t>Sinceramente, não sei bem! O curso é muito puxado e além de estudar um monte de coisas difíceis, temos que ler uma grande quantidade de e-mails para interagir nos fóruns.</a:t>
          </a:r>
          <a:endParaRPr lang="en-US" sz="1800" i="1" dirty="0" smtClean="0"/>
        </a:p>
      </dgm:t>
    </dgm:pt>
    <dgm:pt modelId="{18E5AD59-D4A4-4FC7-9022-90C939C7E5EC}" type="parTrans" cxnId="{77A61E09-6C1A-4965-8CB2-F03521D04895}">
      <dgm:prSet/>
      <dgm:spPr/>
      <dgm:t>
        <a:bodyPr/>
        <a:lstStyle/>
        <a:p>
          <a:endParaRPr lang="en-US" sz="1050"/>
        </a:p>
      </dgm:t>
    </dgm:pt>
    <dgm:pt modelId="{F6F161A2-71C0-4CA9-AD35-E4696C5E2883}" type="sibTrans" cxnId="{77A61E09-6C1A-4965-8CB2-F03521D04895}">
      <dgm:prSet/>
      <dgm:spPr/>
      <dgm:t>
        <a:bodyPr/>
        <a:lstStyle/>
        <a:p>
          <a:endParaRPr lang="en-US" sz="1050"/>
        </a:p>
      </dgm:t>
    </dgm:pt>
    <dgm:pt modelId="{34C1FE1D-0E1F-4968-A0B6-BACAD100CE13}">
      <dgm:prSet custT="1"/>
      <dgm:spPr/>
      <dgm:t>
        <a:bodyPr/>
        <a:lstStyle/>
        <a:p>
          <a:r>
            <a:rPr lang="pt-BR" sz="2400" b="1" i="1" dirty="0"/>
            <a:t>Bloco C: Relação entre o tempo dedicado, intensidade do curso ou proposta pedagógica de EaD da instituição</a:t>
          </a:r>
          <a:endParaRPr lang="en-US" sz="2400" b="1" i="1" dirty="0" smtClean="0"/>
        </a:p>
      </dgm:t>
    </dgm:pt>
    <dgm:pt modelId="{915E4324-249F-488B-AAB2-5D689839758B}" type="parTrans" cxnId="{4500F102-2017-4A69-8BC2-EEEF1B3E1715}">
      <dgm:prSet/>
      <dgm:spPr/>
      <dgm:t>
        <a:bodyPr/>
        <a:lstStyle/>
        <a:p>
          <a:endParaRPr lang="en-US" sz="1050"/>
        </a:p>
      </dgm:t>
    </dgm:pt>
    <dgm:pt modelId="{7865E1E9-3576-4B59-A15A-3B9336D00090}" type="sibTrans" cxnId="{4500F102-2017-4A69-8BC2-EEEF1B3E1715}">
      <dgm:prSet/>
      <dgm:spPr/>
      <dgm:t>
        <a:bodyPr/>
        <a:lstStyle/>
        <a:p>
          <a:endParaRPr lang="en-US" sz="1050"/>
        </a:p>
      </dgm:t>
    </dgm:pt>
    <dgm:pt modelId="{86CC39E6-0E44-4445-85FB-62090547F5EA}">
      <dgm:prSet custT="1"/>
      <dgm:spPr/>
      <dgm:t>
        <a:bodyPr/>
        <a:lstStyle/>
        <a:p>
          <a:pPr marL="179388" indent="-173038"/>
          <a:r>
            <a:rPr lang="pt-BR" sz="1800" i="1" dirty="0"/>
            <a:t>Não sei em outros cursos de EaD em geral, mas no ritmo do curso da UFSCar, seriam necessárias mais de quatro (4) horas por dia... o dobro do que a instituição pede.</a:t>
          </a:r>
          <a:endParaRPr lang="en-US" sz="1800" i="1" dirty="0"/>
        </a:p>
      </dgm:t>
    </dgm:pt>
    <dgm:pt modelId="{7522F3B2-FD9D-421E-912E-BC022AAD12E8}" type="parTrans" cxnId="{4883D654-BDD3-4663-B8A8-A5CDFECFBB24}">
      <dgm:prSet/>
      <dgm:spPr/>
      <dgm:t>
        <a:bodyPr/>
        <a:lstStyle/>
        <a:p>
          <a:endParaRPr lang="en-US" sz="1050"/>
        </a:p>
      </dgm:t>
    </dgm:pt>
    <dgm:pt modelId="{6EDBCDFC-3781-4158-A01C-3FD11FF1F26E}" type="sibTrans" cxnId="{4883D654-BDD3-4663-B8A8-A5CDFECFBB24}">
      <dgm:prSet/>
      <dgm:spPr/>
      <dgm:t>
        <a:bodyPr/>
        <a:lstStyle/>
        <a:p>
          <a:endParaRPr lang="en-US" sz="1050"/>
        </a:p>
      </dgm:t>
    </dgm:pt>
    <dgm:pt modelId="{2D918335-CC0D-415F-A218-5947BA741D08}">
      <dgm:prSet custT="1"/>
      <dgm:spPr/>
      <dgm:t>
        <a:bodyPr/>
        <a:lstStyle/>
        <a:p>
          <a:pPr marL="179388" indent="-173038"/>
          <a:r>
            <a:rPr lang="pt-BR" sz="1800" i="1" dirty="0"/>
            <a:t>Acho que não são só as horas o maior fator facilitador ou </a:t>
          </a:r>
          <a:r>
            <a:rPr lang="pt-BR" sz="1800" i="1" dirty="0" err="1"/>
            <a:t>dificultador</a:t>
          </a:r>
          <a:r>
            <a:rPr lang="pt-BR" sz="1800" i="1" dirty="0"/>
            <a:t> dos estudos, mas a distribuição de tarefas e atividades relacionadas para certos prazos e períodos do ambiente de estudos, pois quando as tarefas são mal distribuídas interferem no desempenho do aluno.</a:t>
          </a:r>
          <a:endParaRPr lang="en-US" sz="1800" i="1" dirty="0"/>
        </a:p>
      </dgm:t>
    </dgm:pt>
    <dgm:pt modelId="{DB635C5F-8190-4110-A4D2-5EAF5FC9CC7A}" type="parTrans" cxnId="{19B439B2-5C73-4351-9482-360BFAD6ABD2}">
      <dgm:prSet/>
      <dgm:spPr/>
      <dgm:t>
        <a:bodyPr/>
        <a:lstStyle/>
        <a:p>
          <a:endParaRPr lang="en-US" sz="1050"/>
        </a:p>
      </dgm:t>
    </dgm:pt>
    <dgm:pt modelId="{9CDD8295-19D5-496E-AE11-17F4838EF17E}" type="sibTrans" cxnId="{19B439B2-5C73-4351-9482-360BFAD6ABD2}">
      <dgm:prSet/>
      <dgm:spPr/>
      <dgm:t>
        <a:bodyPr/>
        <a:lstStyle/>
        <a:p>
          <a:endParaRPr lang="en-US" sz="1050"/>
        </a:p>
      </dgm:t>
    </dgm:pt>
    <dgm:pt modelId="{B3260D26-7045-49ED-BAFF-AF2EEBA0375C}">
      <dgm:prSet custT="1"/>
      <dgm:spPr/>
      <dgm:t>
        <a:bodyPr/>
        <a:lstStyle/>
        <a:p>
          <a:pPr marL="179388" indent="-173038"/>
          <a:r>
            <a:rPr lang="pt-BR" sz="1800" i="1" dirty="0"/>
            <a:t>Se seguir o tempo estipulado pelos próprios professores como tempo previsto em cada atividade teria que ser no mínimo 40 horas semanais. Para realizar adequadamente as atividades, como acho que deve ser, precisaria de tempo integral (umas 6 horas por dia, talvez).</a:t>
          </a:r>
          <a:endParaRPr lang="en-US" sz="1800" i="1" dirty="0"/>
        </a:p>
      </dgm:t>
    </dgm:pt>
    <dgm:pt modelId="{B1A97854-4920-49D4-8DD0-3EB4613A9D27}" type="parTrans" cxnId="{D61502FA-96A7-4A92-980A-D093FE7455BE}">
      <dgm:prSet/>
      <dgm:spPr/>
      <dgm:t>
        <a:bodyPr/>
        <a:lstStyle/>
        <a:p>
          <a:endParaRPr lang="en-US" sz="1050"/>
        </a:p>
      </dgm:t>
    </dgm:pt>
    <dgm:pt modelId="{D340EF95-5CFC-43D3-95D9-18222329D619}" type="sibTrans" cxnId="{D61502FA-96A7-4A92-980A-D093FE7455BE}">
      <dgm:prSet/>
      <dgm:spPr/>
      <dgm:t>
        <a:bodyPr/>
        <a:lstStyle/>
        <a:p>
          <a:endParaRPr lang="en-US" sz="1050"/>
        </a:p>
      </dgm:t>
    </dgm:pt>
    <dgm:pt modelId="{2B15A3C4-13FB-462C-ACD1-8F12689393A9}">
      <dgm:prSet custT="1"/>
      <dgm:spPr/>
      <dgm:t>
        <a:bodyPr/>
        <a:lstStyle/>
        <a:p>
          <a:pPr marL="179388" indent="-173038"/>
          <a:r>
            <a:rPr lang="pt-BR" sz="1800" i="1" dirty="0"/>
            <a:t>Isso é muito relativo, pois no semestre atual 24h são suficientes, mas no semestre anterior eu estudava mais de 30 horas por semana e não foi suficiente para entregar todas as atividades adequadamente e no prazo. Isso aconteceu devido ao número/extensão/grau de dificuldade das tarefas de certas disciplinas.</a:t>
          </a:r>
          <a:endParaRPr lang="en-US" sz="1800" i="1" dirty="0"/>
        </a:p>
      </dgm:t>
    </dgm:pt>
    <dgm:pt modelId="{DE87A0F6-CA41-418A-889C-D33B26F75B27}" type="parTrans" cxnId="{A15283E4-4EAB-4AB8-9601-64E0947B47CC}">
      <dgm:prSet/>
      <dgm:spPr/>
      <dgm:t>
        <a:bodyPr/>
        <a:lstStyle/>
        <a:p>
          <a:endParaRPr lang="en-US" sz="1050"/>
        </a:p>
      </dgm:t>
    </dgm:pt>
    <dgm:pt modelId="{A3C00918-BC78-405C-B9E5-25956237639D}" type="sibTrans" cxnId="{A15283E4-4EAB-4AB8-9601-64E0947B47CC}">
      <dgm:prSet/>
      <dgm:spPr/>
      <dgm:t>
        <a:bodyPr/>
        <a:lstStyle/>
        <a:p>
          <a:endParaRPr lang="en-US" sz="1050"/>
        </a:p>
      </dgm:t>
    </dgm:pt>
    <dgm:pt modelId="{4579767F-F18B-4F97-952D-7BA540E442D1}" type="pres">
      <dgm:prSet presAssocID="{8B050660-9F69-4543-8467-8BB2607FDB02}" presName="linear" presStyleCnt="0">
        <dgm:presLayoutVars>
          <dgm:dir/>
          <dgm:animLvl val="lvl"/>
          <dgm:resizeHandles val="exact"/>
        </dgm:presLayoutVars>
      </dgm:prSet>
      <dgm:spPr/>
    </dgm:pt>
    <dgm:pt modelId="{9D64BB23-B994-41B2-8925-835E4017B0DC}" type="pres">
      <dgm:prSet presAssocID="{34C1FE1D-0E1F-4968-A0B6-BACAD100CE13}" presName="parentLin" presStyleCnt="0"/>
      <dgm:spPr/>
    </dgm:pt>
    <dgm:pt modelId="{A4EB5A3C-1AEF-444E-AE9E-03A9F223717C}" type="pres">
      <dgm:prSet presAssocID="{34C1FE1D-0E1F-4968-A0B6-BACAD100CE13}" presName="parentLeftMargin" presStyleLbl="node1" presStyleIdx="0" presStyleCnt="1"/>
      <dgm:spPr/>
      <dgm:t>
        <a:bodyPr/>
        <a:lstStyle/>
        <a:p>
          <a:endParaRPr lang="en-US"/>
        </a:p>
      </dgm:t>
    </dgm:pt>
    <dgm:pt modelId="{D6104C8E-3A45-4558-986E-6DC27A0789B9}" type="pres">
      <dgm:prSet presAssocID="{34C1FE1D-0E1F-4968-A0B6-BACAD100CE13}" presName="parentText" presStyleLbl="node1" presStyleIdx="0" presStyleCnt="1" custScaleX="117264" custScaleY="1088462">
        <dgm:presLayoutVars>
          <dgm:chMax val="0"/>
          <dgm:bulletEnabled val="1"/>
        </dgm:presLayoutVars>
      </dgm:prSet>
      <dgm:spPr/>
      <dgm:t>
        <a:bodyPr/>
        <a:lstStyle/>
        <a:p>
          <a:endParaRPr lang="en-US"/>
        </a:p>
      </dgm:t>
    </dgm:pt>
    <dgm:pt modelId="{7E7ACC50-E307-44BC-A0B0-FFE471E08521}" type="pres">
      <dgm:prSet presAssocID="{34C1FE1D-0E1F-4968-A0B6-BACAD100CE13}" presName="negativeSpace" presStyleCnt="0"/>
      <dgm:spPr/>
    </dgm:pt>
    <dgm:pt modelId="{7921270D-6985-44DC-AA4A-EB504F4EA519}" type="pres">
      <dgm:prSet presAssocID="{34C1FE1D-0E1F-4968-A0B6-BACAD100CE13}" presName="childText" presStyleLbl="conFgAcc1" presStyleIdx="0" presStyleCnt="1">
        <dgm:presLayoutVars>
          <dgm:bulletEnabled val="1"/>
        </dgm:presLayoutVars>
      </dgm:prSet>
      <dgm:spPr/>
      <dgm:t>
        <a:bodyPr/>
        <a:lstStyle/>
        <a:p>
          <a:endParaRPr lang="en-US"/>
        </a:p>
      </dgm:t>
    </dgm:pt>
  </dgm:ptLst>
  <dgm:cxnLst>
    <dgm:cxn modelId="{2289E6DA-4637-4C86-A6F3-868256E688FF}" type="presOf" srcId="{B3260D26-7045-49ED-BAFF-AF2EEBA0375C}" destId="{7921270D-6985-44DC-AA4A-EB504F4EA519}" srcOrd="0" destOrd="3" presId="urn:microsoft.com/office/officeart/2005/8/layout/list1"/>
    <dgm:cxn modelId="{571ED3C8-DD6E-473F-A1B3-8D8838056DCA}" type="presOf" srcId="{34C1FE1D-0E1F-4968-A0B6-BACAD100CE13}" destId="{D6104C8E-3A45-4558-986E-6DC27A0789B9}" srcOrd="1" destOrd="0" presId="urn:microsoft.com/office/officeart/2005/8/layout/list1"/>
    <dgm:cxn modelId="{A15283E4-4EAB-4AB8-9601-64E0947B47CC}" srcId="{34C1FE1D-0E1F-4968-A0B6-BACAD100CE13}" destId="{2B15A3C4-13FB-462C-ACD1-8F12689393A9}" srcOrd="4" destOrd="0" parTransId="{DE87A0F6-CA41-418A-889C-D33B26F75B27}" sibTransId="{A3C00918-BC78-405C-B9E5-25956237639D}"/>
    <dgm:cxn modelId="{407896DC-33E4-4BA0-805D-0AFA830432D5}" type="presOf" srcId="{86CC39E6-0E44-4445-85FB-62090547F5EA}" destId="{7921270D-6985-44DC-AA4A-EB504F4EA519}" srcOrd="0" destOrd="1" presId="urn:microsoft.com/office/officeart/2005/8/layout/list1"/>
    <dgm:cxn modelId="{4883D654-BDD3-4663-B8A8-A5CDFECFBB24}" srcId="{34C1FE1D-0E1F-4968-A0B6-BACAD100CE13}" destId="{86CC39E6-0E44-4445-85FB-62090547F5EA}" srcOrd="1" destOrd="0" parTransId="{7522F3B2-FD9D-421E-912E-BC022AAD12E8}" sibTransId="{6EDBCDFC-3781-4158-A01C-3FD11FF1F26E}"/>
    <dgm:cxn modelId="{E3D8DF1D-69EA-4CC5-9AAF-F65D5D3C9664}" type="presOf" srcId="{34C1FE1D-0E1F-4968-A0B6-BACAD100CE13}" destId="{A4EB5A3C-1AEF-444E-AE9E-03A9F223717C}" srcOrd="0" destOrd="0" presId="urn:microsoft.com/office/officeart/2005/8/layout/list1"/>
    <dgm:cxn modelId="{EC2BE53F-2507-4102-B380-B9F5FCD2EB93}" type="presOf" srcId="{2D918335-CC0D-415F-A218-5947BA741D08}" destId="{7921270D-6985-44DC-AA4A-EB504F4EA519}" srcOrd="0" destOrd="2" presId="urn:microsoft.com/office/officeart/2005/8/layout/list1"/>
    <dgm:cxn modelId="{4500F102-2017-4A69-8BC2-EEEF1B3E1715}" srcId="{8B050660-9F69-4543-8467-8BB2607FDB02}" destId="{34C1FE1D-0E1F-4968-A0B6-BACAD100CE13}" srcOrd="0" destOrd="0" parTransId="{915E4324-249F-488B-AAB2-5D689839758B}" sibTransId="{7865E1E9-3576-4B59-A15A-3B9336D00090}"/>
    <dgm:cxn modelId="{D61502FA-96A7-4A92-980A-D093FE7455BE}" srcId="{34C1FE1D-0E1F-4968-A0B6-BACAD100CE13}" destId="{B3260D26-7045-49ED-BAFF-AF2EEBA0375C}" srcOrd="3" destOrd="0" parTransId="{B1A97854-4920-49D4-8DD0-3EB4613A9D27}" sibTransId="{D340EF95-5CFC-43D3-95D9-18222329D619}"/>
    <dgm:cxn modelId="{66097AAC-AA82-4667-8AEE-1D5DB2FE15DF}" type="presOf" srcId="{2B15A3C4-13FB-462C-ACD1-8F12689393A9}" destId="{7921270D-6985-44DC-AA4A-EB504F4EA519}" srcOrd="0" destOrd="4" presId="urn:microsoft.com/office/officeart/2005/8/layout/list1"/>
    <dgm:cxn modelId="{7E76BE9E-E161-4EA9-B275-B39B978EBD28}" type="presOf" srcId="{8B050660-9F69-4543-8467-8BB2607FDB02}" destId="{4579767F-F18B-4F97-952D-7BA540E442D1}" srcOrd="0" destOrd="0" presId="urn:microsoft.com/office/officeart/2005/8/layout/list1"/>
    <dgm:cxn modelId="{778B89CD-EA48-4495-9025-343023888E38}" type="presOf" srcId="{DAD9504B-0ED9-4FCA-9286-04DFC3E8592B}" destId="{7921270D-6985-44DC-AA4A-EB504F4EA519}" srcOrd="0" destOrd="0" presId="urn:microsoft.com/office/officeart/2005/8/layout/list1"/>
    <dgm:cxn modelId="{77A61E09-6C1A-4965-8CB2-F03521D04895}" srcId="{34C1FE1D-0E1F-4968-A0B6-BACAD100CE13}" destId="{DAD9504B-0ED9-4FCA-9286-04DFC3E8592B}" srcOrd="0" destOrd="0" parTransId="{18E5AD59-D4A4-4FC7-9022-90C939C7E5EC}" sibTransId="{F6F161A2-71C0-4CA9-AD35-E4696C5E2883}"/>
    <dgm:cxn modelId="{19B439B2-5C73-4351-9482-360BFAD6ABD2}" srcId="{34C1FE1D-0E1F-4968-A0B6-BACAD100CE13}" destId="{2D918335-CC0D-415F-A218-5947BA741D08}" srcOrd="2" destOrd="0" parTransId="{DB635C5F-8190-4110-A4D2-5EAF5FC9CC7A}" sibTransId="{9CDD8295-19D5-496E-AE11-17F4838EF17E}"/>
    <dgm:cxn modelId="{5728C778-E2AB-48AB-9D8B-3F94E8CC0DCD}" type="presParOf" srcId="{4579767F-F18B-4F97-952D-7BA540E442D1}" destId="{9D64BB23-B994-41B2-8925-835E4017B0DC}" srcOrd="0" destOrd="0" presId="urn:microsoft.com/office/officeart/2005/8/layout/list1"/>
    <dgm:cxn modelId="{6CB42FCE-9C26-493D-86AD-63B57D2E9834}" type="presParOf" srcId="{9D64BB23-B994-41B2-8925-835E4017B0DC}" destId="{A4EB5A3C-1AEF-444E-AE9E-03A9F223717C}" srcOrd="0" destOrd="0" presId="urn:microsoft.com/office/officeart/2005/8/layout/list1"/>
    <dgm:cxn modelId="{527C535B-F657-4FA2-ABF7-810ED81924EC}" type="presParOf" srcId="{9D64BB23-B994-41B2-8925-835E4017B0DC}" destId="{D6104C8E-3A45-4558-986E-6DC27A0789B9}" srcOrd="1" destOrd="0" presId="urn:microsoft.com/office/officeart/2005/8/layout/list1"/>
    <dgm:cxn modelId="{F01F69F2-4539-431E-ADB1-8EE1F05A89E3}" type="presParOf" srcId="{4579767F-F18B-4F97-952D-7BA540E442D1}" destId="{7E7ACC50-E307-44BC-A0B0-FFE471E08521}" srcOrd="1" destOrd="0" presId="urn:microsoft.com/office/officeart/2005/8/layout/list1"/>
    <dgm:cxn modelId="{8B08D621-F8AA-44C5-B27D-86062C3F07CF}" type="presParOf" srcId="{4579767F-F18B-4F97-952D-7BA540E442D1}" destId="{7921270D-6985-44DC-AA4A-EB504F4EA519}" srcOrd="2"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CC8A947-9C46-4249-851A-45B1A70FF599}" type="doc">
      <dgm:prSet loTypeId="urn:microsoft.com/office/officeart/2005/8/layout/vList6" loCatId="list" qsTypeId="urn:microsoft.com/office/officeart/2005/8/quickstyle/3d1" qsCatId="3D" csTypeId="urn:microsoft.com/office/officeart/2005/8/colors/accent1_4" csCatId="accent1" phldr="1"/>
      <dgm:spPr/>
      <dgm:t>
        <a:bodyPr/>
        <a:lstStyle/>
        <a:p>
          <a:endParaRPr lang="en-US"/>
        </a:p>
      </dgm:t>
    </dgm:pt>
    <dgm:pt modelId="{6377B6F0-6826-4075-B0F0-D479D718F09E}">
      <dgm:prSet phldrT="[Texto]" custT="1"/>
      <dgm:spPr/>
      <dgm:t>
        <a:bodyPr vert="vert270"/>
        <a:lstStyle/>
        <a:p>
          <a:r>
            <a:rPr lang="pt-BR" sz="2800" b="1" dirty="0" smtClean="0">
              <a:latin typeface="Calibri" pitchFamily="34" charset="0"/>
              <a:cs typeface="Calibri" pitchFamily="34" charset="0"/>
            </a:rPr>
            <a:t>Acesso</a:t>
          </a:r>
        </a:p>
        <a:p>
          <a:r>
            <a:rPr lang="pt-BR" sz="2800" b="0" dirty="0" smtClean="0">
              <a:latin typeface="Calibri" pitchFamily="34" charset="0"/>
              <a:cs typeface="Calibri" pitchFamily="34" charset="0"/>
            </a:rPr>
            <a:t>(ingresso)</a:t>
          </a:r>
          <a:endParaRPr lang="en-US" sz="2800" b="0" dirty="0">
            <a:latin typeface="Calibri" pitchFamily="34" charset="0"/>
            <a:cs typeface="Calibri" pitchFamily="34" charset="0"/>
          </a:endParaRPr>
        </a:p>
      </dgm:t>
    </dgm:pt>
    <dgm:pt modelId="{11F76952-28C2-48F7-9464-4DA5DFCFB52D}" type="parTrans" cxnId="{A87F4706-DE3B-42F9-84D7-FB03BC9A511A}">
      <dgm:prSet/>
      <dgm:spPr/>
      <dgm:t>
        <a:bodyPr/>
        <a:lstStyle/>
        <a:p>
          <a:endParaRPr lang="en-US" sz="2800" b="1"/>
        </a:p>
      </dgm:t>
    </dgm:pt>
    <dgm:pt modelId="{5BF4CE54-926F-4729-8DA6-46987D4CD9CD}" type="sibTrans" cxnId="{A87F4706-DE3B-42F9-84D7-FB03BC9A511A}">
      <dgm:prSet/>
      <dgm:spPr/>
      <dgm:t>
        <a:bodyPr/>
        <a:lstStyle/>
        <a:p>
          <a:endParaRPr lang="en-US" sz="2800" b="1"/>
        </a:p>
      </dgm:t>
    </dgm:pt>
    <dgm:pt modelId="{D267B0A2-BE00-457C-97F2-C4D3706370E4}" type="pres">
      <dgm:prSet presAssocID="{ACC8A947-9C46-4249-851A-45B1A70FF599}" presName="Name0" presStyleCnt="0">
        <dgm:presLayoutVars>
          <dgm:dir/>
          <dgm:animLvl val="lvl"/>
          <dgm:resizeHandles/>
        </dgm:presLayoutVars>
      </dgm:prSet>
      <dgm:spPr/>
      <dgm:t>
        <a:bodyPr/>
        <a:lstStyle/>
        <a:p>
          <a:endParaRPr lang="en-US"/>
        </a:p>
      </dgm:t>
    </dgm:pt>
    <dgm:pt modelId="{BB233AB9-717A-4C33-BBA8-605E21436686}" type="pres">
      <dgm:prSet presAssocID="{6377B6F0-6826-4075-B0F0-D479D718F09E}" presName="linNode" presStyleCnt="0"/>
      <dgm:spPr/>
    </dgm:pt>
    <dgm:pt modelId="{80E51F5A-D9DE-4476-A585-12D6E827FEC1}" type="pres">
      <dgm:prSet presAssocID="{6377B6F0-6826-4075-B0F0-D479D718F09E}" presName="parentShp" presStyleLbl="node1" presStyleIdx="0" presStyleCnt="1" custScaleX="404348">
        <dgm:presLayoutVars>
          <dgm:bulletEnabled val="1"/>
        </dgm:presLayoutVars>
      </dgm:prSet>
      <dgm:spPr/>
      <dgm:t>
        <a:bodyPr/>
        <a:lstStyle/>
        <a:p>
          <a:endParaRPr lang="en-US"/>
        </a:p>
      </dgm:t>
    </dgm:pt>
    <dgm:pt modelId="{3A082DF2-2B09-4DB2-9B05-7557DD3DEA63}" type="pres">
      <dgm:prSet presAssocID="{6377B6F0-6826-4075-B0F0-D479D718F09E}" presName="childShp" presStyleLbl="bgAccFollowNode1" presStyleIdx="0" presStyleCnt="1">
        <dgm:presLayoutVars>
          <dgm:bulletEnabled val="1"/>
        </dgm:presLayoutVars>
      </dgm:prSet>
      <dgm:spPr/>
    </dgm:pt>
  </dgm:ptLst>
  <dgm:cxnLst>
    <dgm:cxn modelId="{B4391014-FA4B-4F30-8B64-C6D5D6372207}" type="presOf" srcId="{6377B6F0-6826-4075-B0F0-D479D718F09E}" destId="{80E51F5A-D9DE-4476-A585-12D6E827FEC1}" srcOrd="0" destOrd="0" presId="urn:microsoft.com/office/officeart/2005/8/layout/vList6"/>
    <dgm:cxn modelId="{F3CE0DC9-77A4-4D85-A231-9F942FF34DBF}" type="presOf" srcId="{ACC8A947-9C46-4249-851A-45B1A70FF599}" destId="{D267B0A2-BE00-457C-97F2-C4D3706370E4}" srcOrd="0" destOrd="0" presId="urn:microsoft.com/office/officeart/2005/8/layout/vList6"/>
    <dgm:cxn modelId="{A87F4706-DE3B-42F9-84D7-FB03BC9A511A}" srcId="{ACC8A947-9C46-4249-851A-45B1A70FF599}" destId="{6377B6F0-6826-4075-B0F0-D479D718F09E}" srcOrd="0" destOrd="0" parTransId="{11F76952-28C2-48F7-9464-4DA5DFCFB52D}" sibTransId="{5BF4CE54-926F-4729-8DA6-46987D4CD9CD}"/>
    <dgm:cxn modelId="{62A70F5D-5E9F-4EDA-A4E7-673CD212738E}" type="presParOf" srcId="{D267B0A2-BE00-457C-97F2-C4D3706370E4}" destId="{BB233AB9-717A-4C33-BBA8-605E21436686}" srcOrd="0" destOrd="0" presId="urn:microsoft.com/office/officeart/2005/8/layout/vList6"/>
    <dgm:cxn modelId="{52586D2E-D271-4A8F-8F0C-EAE4E9A39020}" type="presParOf" srcId="{BB233AB9-717A-4C33-BBA8-605E21436686}" destId="{80E51F5A-D9DE-4476-A585-12D6E827FEC1}" srcOrd="0" destOrd="0" presId="urn:microsoft.com/office/officeart/2005/8/layout/vList6"/>
    <dgm:cxn modelId="{7F10E998-E38B-4F0A-A2B5-52757B2AB3D3}" type="presParOf" srcId="{BB233AB9-717A-4C33-BBA8-605E21436686}" destId="{3A082DF2-2B09-4DB2-9B05-7557DD3DEA63}"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CC8A947-9C46-4249-851A-45B1A70FF599}" type="doc">
      <dgm:prSet loTypeId="urn:microsoft.com/office/officeart/2005/8/layout/vList6" loCatId="list" qsTypeId="urn:microsoft.com/office/officeart/2005/8/quickstyle/3d1" qsCatId="3D" csTypeId="urn:microsoft.com/office/officeart/2005/8/colors/accent2_4" csCatId="accent2" phldr="1"/>
      <dgm:spPr/>
      <dgm:t>
        <a:bodyPr/>
        <a:lstStyle/>
        <a:p>
          <a:endParaRPr lang="en-US"/>
        </a:p>
      </dgm:t>
    </dgm:pt>
    <dgm:pt modelId="{6377B6F0-6826-4075-B0F0-D479D718F09E}">
      <dgm:prSet phldrT="[Texto]" custT="1"/>
      <dgm:spPr/>
      <dgm:t>
        <a:bodyPr vert="vert270"/>
        <a:lstStyle/>
        <a:p>
          <a:r>
            <a:rPr lang="pt-BR" sz="2800" b="1" dirty="0" smtClean="0">
              <a:latin typeface="Calibri" pitchFamily="34" charset="0"/>
              <a:cs typeface="Calibri" pitchFamily="34" charset="0"/>
            </a:rPr>
            <a:t>Permanência</a:t>
          </a:r>
        </a:p>
        <a:p>
          <a:r>
            <a:rPr lang="pt-BR" sz="2800" b="0" dirty="0" smtClean="0">
              <a:latin typeface="Calibri" pitchFamily="34" charset="0"/>
              <a:cs typeface="Calibri" pitchFamily="34" charset="0"/>
            </a:rPr>
            <a:t>(conclusão)</a:t>
          </a:r>
          <a:endParaRPr lang="en-US" sz="2800" b="0" dirty="0">
            <a:latin typeface="Calibri" pitchFamily="34" charset="0"/>
            <a:cs typeface="Calibri" pitchFamily="34" charset="0"/>
          </a:endParaRPr>
        </a:p>
      </dgm:t>
    </dgm:pt>
    <dgm:pt modelId="{11F76952-28C2-48F7-9464-4DA5DFCFB52D}" type="parTrans" cxnId="{A87F4706-DE3B-42F9-84D7-FB03BC9A511A}">
      <dgm:prSet/>
      <dgm:spPr/>
      <dgm:t>
        <a:bodyPr/>
        <a:lstStyle/>
        <a:p>
          <a:endParaRPr lang="en-US" sz="2800" b="1"/>
        </a:p>
      </dgm:t>
    </dgm:pt>
    <dgm:pt modelId="{5BF4CE54-926F-4729-8DA6-46987D4CD9CD}" type="sibTrans" cxnId="{A87F4706-DE3B-42F9-84D7-FB03BC9A511A}">
      <dgm:prSet/>
      <dgm:spPr/>
      <dgm:t>
        <a:bodyPr/>
        <a:lstStyle/>
        <a:p>
          <a:endParaRPr lang="en-US" sz="2800" b="1"/>
        </a:p>
      </dgm:t>
    </dgm:pt>
    <dgm:pt modelId="{D267B0A2-BE00-457C-97F2-C4D3706370E4}" type="pres">
      <dgm:prSet presAssocID="{ACC8A947-9C46-4249-851A-45B1A70FF599}" presName="Name0" presStyleCnt="0">
        <dgm:presLayoutVars>
          <dgm:dir/>
          <dgm:animLvl val="lvl"/>
          <dgm:resizeHandles/>
        </dgm:presLayoutVars>
      </dgm:prSet>
      <dgm:spPr/>
      <dgm:t>
        <a:bodyPr/>
        <a:lstStyle/>
        <a:p>
          <a:endParaRPr lang="en-US"/>
        </a:p>
      </dgm:t>
    </dgm:pt>
    <dgm:pt modelId="{BB233AB9-717A-4C33-BBA8-605E21436686}" type="pres">
      <dgm:prSet presAssocID="{6377B6F0-6826-4075-B0F0-D479D718F09E}" presName="linNode" presStyleCnt="0"/>
      <dgm:spPr/>
    </dgm:pt>
    <dgm:pt modelId="{80E51F5A-D9DE-4476-A585-12D6E827FEC1}" type="pres">
      <dgm:prSet presAssocID="{6377B6F0-6826-4075-B0F0-D479D718F09E}" presName="parentShp" presStyleLbl="node1" presStyleIdx="0" presStyleCnt="1" custScaleX="364648" custLinFactX="31877" custLinFactNeighborX="100000">
        <dgm:presLayoutVars>
          <dgm:bulletEnabled val="1"/>
        </dgm:presLayoutVars>
      </dgm:prSet>
      <dgm:spPr/>
      <dgm:t>
        <a:bodyPr/>
        <a:lstStyle/>
        <a:p>
          <a:endParaRPr lang="en-US"/>
        </a:p>
      </dgm:t>
    </dgm:pt>
    <dgm:pt modelId="{3A082DF2-2B09-4DB2-9B05-7557DD3DEA63}" type="pres">
      <dgm:prSet presAssocID="{6377B6F0-6826-4075-B0F0-D479D718F09E}" presName="childShp" presStyleLbl="bgAccFollowNode1" presStyleIdx="0" presStyleCnt="1" custScaleX="111956" custScaleY="88322" custLinFactX="-109831" custLinFactNeighborX="-200000" custLinFactNeighborY="2944">
        <dgm:presLayoutVars>
          <dgm:bulletEnabled val="1"/>
        </dgm:presLayoutVars>
      </dgm:prSet>
      <dgm:spPr/>
    </dgm:pt>
  </dgm:ptLst>
  <dgm:cxnLst>
    <dgm:cxn modelId="{EE60B376-089B-4619-97FC-FAC05C73FEE4}" type="presOf" srcId="{6377B6F0-6826-4075-B0F0-D479D718F09E}" destId="{80E51F5A-D9DE-4476-A585-12D6E827FEC1}" srcOrd="0" destOrd="0" presId="urn:microsoft.com/office/officeart/2005/8/layout/vList6"/>
    <dgm:cxn modelId="{A87F4706-DE3B-42F9-84D7-FB03BC9A511A}" srcId="{ACC8A947-9C46-4249-851A-45B1A70FF599}" destId="{6377B6F0-6826-4075-B0F0-D479D718F09E}" srcOrd="0" destOrd="0" parTransId="{11F76952-28C2-48F7-9464-4DA5DFCFB52D}" sibTransId="{5BF4CE54-926F-4729-8DA6-46987D4CD9CD}"/>
    <dgm:cxn modelId="{7F043812-0075-4751-93C7-6DA79754ADB8}" type="presOf" srcId="{ACC8A947-9C46-4249-851A-45B1A70FF599}" destId="{D267B0A2-BE00-457C-97F2-C4D3706370E4}" srcOrd="0" destOrd="0" presId="urn:microsoft.com/office/officeart/2005/8/layout/vList6"/>
    <dgm:cxn modelId="{C0324F6A-A4B7-48CE-8773-D8522BDA9B89}" type="presParOf" srcId="{D267B0A2-BE00-457C-97F2-C4D3706370E4}" destId="{BB233AB9-717A-4C33-BBA8-605E21436686}" srcOrd="0" destOrd="0" presId="urn:microsoft.com/office/officeart/2005/8/layout/vList6"/>
    <dgm:cxn modelId="{171B86EE-BDEB-45CD-BEC4-E3929921F42C}" type="presParOf" srcId="{BB233AB9-717A-4C33-BBA8-605E21436686}" destId="{80E51F5A-D9DE-4476-A585-12D6E827FEC1}" srcOrd="0" destOrd="0" presId="urn:microsoft.com/office/officeart/2005/8/layout/vList6"/>
    <dgm:cxn modelId="{045FBD01-D165-47DE-96FE-A729E97154A0}" type="presParOf" srcId="{BB233AB9-717A-4C33-BBA8-605E21436686}" destId="{3A082DF2-2B09-4DB2-9B05-7557DD3DEA63}" srcOrd="1" destOrd="0" presId="urn:microsoft.com/office/officeart/2005/8/layout/vList6"/>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AB31A93-C850-498F-ACA9-1C1D188878F8}">
      <dsp:nvSpPr>
        <dsp:cNvPr id="0" name=""/>
        <dsp:cNvSpPr/>
      </dsp:nvSpPr>
      <dsp:spPr>
        <a:xfrm>
          <a:off x="0" y="1314328"/>
          <a:ext cx="8568952" cy="4428900"/>
        </a:xfrm>
        <a:prstGeom prst="rect">
          <a:avLst/>
        </a:prstGeom>
        <a:solidFill>
          <a:schemeClr val="lt1">
            <a:alpha val="90000"/>
            <a:hueOff val="0"/>
            <a:satOff val="0"/>
            <a:lumOff val="0"/>
            <a:alphaOff val="0"/>
          </a:schemeClr>
        </a:solidFill>
        <a:ln w="11429" cap="flat" cmpd="sng" algn="ctr">
          <a:solidFill>
            <a:schemeClr val="accent3">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665046" tIns="395732" rIns="665046" bIns="142240" numCol="1" spcCol="1270" anchor="t" anchorCtr="0">
          <a:noAutofit/>
        </a:bodyPr>
        <a:lstStyle/>
        <a:p>
          <a:pPr marL="228600" lvl="1" indent="-228600" algn="l" defTabSz="889000">
            <a:lnSpc>
              <a:spcPct val="90000"/>
            </a:lnSpc>
            <a:spcBef>
              <a:spcPct val="0"/>
            </a:spcBef>
            <a:spcAft>
              <a:spcPct val="15000"/>
            </a:spcAft>
            <a:buChar char="••"/>
          </a:pPr>
          <a:r>
            <a:rPr lang="pt-BR" sz="2000" i="1" kern="1200" dirty="0"/>
            <a:t>Com a quantidade de trabalhos e estudos, deveríamos estudar período integral, oito horas por dia</a:t>
          </a:r>
          <a:endParaRPr lang="en-US" sz="2000" i="1" kern="1200" dirty="0" smtClean="0"/>
        </a:p>
        <a:p>
          <a:pPr marL="228600" lvl="1" indent="-228600" algn="l" defTabSz="889000">
            <a:lnSpc>
              <a:spcPct val="90000"/>
            </a:lnSpc>
            <a:spcBef>
              <a:spcPct val="0"/>
            </a:spcBef>
            <a:spcAft>
              <a:spcPct val="15000"/>
            </a:spcAft>
            <a:buChar char="••"/>
          </a:pPr>
          <a:r>
            <a:rPr lang="pt-BR" sz="2000" i="1" kern="1200" dirty="0"/>
            <a:t>Não sei informar exatamente, porém eu gostaria de dedicar mais de 60h semanais.</a:t>
          </a:r>
          <a:endParaRPr lang="en-US" sz="2000" i="1" kern="1200" dirty="0"/>
        </a:p>
        <a:p>
          <a:pPr marL="228600" lvl="1" indent="-228600" algn="l" defTabSz="889000">
            <a:lnSpc>
              <a:spcPct val="90000"/>
            </a:lnSpc>
            <a:spcBef>
              <a:spcPct val="0"/>
            </a:spcBef>
            <a:spcAft>
              <a:spcPct val="15000"/>
            </a:spcAft>
            <a:buChar char="••"/>
          </a:pPr>
          <a:r>
            <a:rPr lang="pt-BR" sz="2000" i="1" kern="1200" dirty="0"/>
            <a:t>A meu ver, precisaria de pelo menos 40 horas semanais... e bem distribuídas.</a:t>
          </a:r>
          <a:endParaRPr lang="en-US" sz="2000" i="1" kern="1200" dirty="0"/>
        </a:p>
        <a:p>
          <a:pPr marL="228600" lvl="1" indent="-228600" algn="l" defTabSz="889000">
            <a:lnSpc>
              <a:spcPct val="90000"/>
            </a:lnSpc>
            <a:spcBef>
              <a:spcPct val="0"/>
            </a:spcBef>
            <a:spcAft>
              <a:spcPct val="15000"/>
            </a:spcAft>
            <a:buChar char="••"/>
          </a:pPr>
          <a:r>
            <a:rPr lang="pt-BR" sz="2000" i="1" kern="1200" dirty="0"/>
            <a:t>Entre estudos e acompanhamento das aulas da forma que é proposto pela instituição teria que dedicar mais de 40 horas semanais.</a:t>
          </a:r>
          <a:endParaRPr lang="en-US" sz="2000" i="1" kern="1200" dirty="0"/>
        </a:p>
        <a:p>
          <a:pPr marL="228600" lvl="1" indent="-228600" algn="l" defTabSz="889000">
            <a:lnSpc>
              <a:spcPct val="90000"/>
            </a:lnSpc>
            <a:spcBef>
              <a:spcPct val="0"/>
            </a:spcBef>
            <a:spcAft>
              <a:spcPct val="15000"/>
            </a:spcAft>
            <a:buChar char="••"/>
          </a:pPr>
          <a:r>
            <a:rPr lang="pt-BR" sz="2000" i="1" kern="1200" dirty="0"/>
            <a:t>No meu caso mais umas 8 horas talvez resolvesse. Atualmente, dedico, em média, umas 25 a 30 horas por semana.</a:t>
          </a:r>
          <a:endParaRPr lang="en-US" sz="2000" i="1" kern="1200" dirty="0"/>
        </a:p>
        <a:p>
          <a:pPr marL="228600" lvl="1" indent="-228600" algn="l" defTabSz="889000">
            <a:lnSpc>
              <a:spcPct val="90000"/>
            </a:lnSpc>
            <a:spcBef>
              <a:spcPct val="0"/>
            </a:spcBef>
            <a:spcAft>
              <a:spcPct val="15000"/>
            </a:spcAft>
            <a:buChar char="••"/>
          </a:pPr>
          <a:r>
            <a:rPr lang="pt-BR" sz="2000" i="1" kern="1200" dirty="0"/>
            <a:t>Geralmente dedico mais do que 35 horas para os estudos... e não enrolo nada!</a:t>
          </a:r>
          <a:endParaRPr lang="en-US" sz="2000" i="1" kern="1200" dirty="0"/>
        </a:p>
      </dsp:txBody>
      <dsp:txXfrm>
        <a:off x="0" y="1314328"/>
        <a:ext cx="8568952" cy="4428900"/>
      </dsp:txXfrm>
    </dsp:sp>
    <dsp:sp modelId="{03119C55-2377-4D94-9D3C-4C92208342DB}">
      <dsp:nvSpPr>
        <dsp:cNvPr id="0" name=""/>
        <dsp:cNvSpPr/>
      </dsp:nvSpPr>
      <dsp:spPr>
        <a:xfrm>
          <a:off x="418405" y="17411"/>
          <a:ext cx="8147918" cy="1577357"/>
        </a:xfrm>
        <a:prstGeom prst="roundRect">
          <a:avLst/>
        </a:prstGeom>
        <a:solidFill>
          <a:schemeClr val="accent3">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26720" tIns="0" rIns="226720" bIns="0" numCol="1" spcCol="1270" anchor="ctr" anchorCtr="0">
          <a:noAutofit/>
        </a:bodyPr>
        <a:lstStyle/>
        <a:p>
          <a:pPr lvl="0" algn="l" defTabSz="1066800">
            <a:lnSpc>
              <a:spcPct val="90000"/>
            </a:lnSpc>
            <a:spcBef>
              <a:spcPct val="0"/>
            </a:spcBef>
            <a:spcAft>
              <a:spcPct val="35000"/>
            </a:spcAft>
          </a:pPr>
          <a:r>
            <a:rPr lang="pt-BR" sz="2400" b="1" i="1" kern="1200" dirty="0"/>
            <a:t>Bloco A: Desejo de dedicação exclusiva ao curso (ao menos 40 horas semanais)</a:t>
          </a:r>
          <a:endParaRPr lang="en-US" sz="2400" b="1" i="1" kern="1200" dirty="0" smtClean="0"/>
        </a:p>
      </dsp:txBody>
      <dsp:txXfrm>
        <a:off x="418405" y="17411"/>
        <a:ext cx="8147918" cy="157735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0EA1CEA-5D04-4A68-8C01-5000788605B3}">
      <dsp:nvSpPr>
        <dsp:cNvPr id="0" name=""/>
        <dsp:cNvSpPr/>
      </dsp:nvSpPr>
      <dsp:spPr>
        <a:xfrm>
          <a:off x="0" y="746170"/>
          <a:ext cx="8568952" cy="4709250"/>
        </a:xfrm>
        <a:prstGeom prst="rect">
          <a:avLst/>
        </a:prstGeom>
        <a:solidFill>
          <a:schemeClr val="lt1">
            <a:alpha val="90000"/>
            <a:hueOff val="0"/>
            <a:satOff val="0"/>
            <a:lumOff val="0"/>
            <a:alphaOff val="0"/>
          </a:schemeClr>
        </a:solidFill>
        <a:ln w="11429" cap="flat" cmpd="sng" algn="ctr">
          <a:solidFill>
            <a:schemeClr val="accent3">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665046" tIns="1353820" rIns="665046" bIns="170688" numCol="1" spcCol="1270" anchor="t" anchorCtr="0">
          <a:noAutofit/>
        </a:bodyPr>
        <a:lstStyle/>
        <a:p>
          <a:pPr marL="228600" lvl="1" indent="-228600" algn="l" defTabSz="1066800">
            <a:lnSpc>
              <a:spcPct val="90000"/>
            </a:lnSpc>
            <a:spcBef>
              <a:spcPct val="0"/>
            </a:spcBef>
            <a:spcAft>
              <a:spcPct val="15000"/>
            </a:spcAft>
            <a:buChar char="••"/>
          </a:pPr>
          <a:r>
            <a:rPr lang="pt-BR" sz="2400" i="1" kern="1200" dirty="0"/>
            <a:t>Não é uma questão de mais tempo compactado, mas sim mais tempo pra deixar a experiência falar mais alto. Acho que a minha opinião desse assunto muda a cada semestre letivo.</a:t>
          </a:r>
          <a:endParaRPr lang="en-US" sz="2400" i="1" kern="1200" dirty="0" smtClean="0"/>
        </a:p>
        <a:p>
          <a:pPr marL="228600" lvl="1" indent="-228600" algn="l" defTabSz="1066800">
            <a:lnSpc>
              <a:spcPct val="90000"/>
            </a:lnSpc>
            <a:spcBef>
              <a:spcPct val="0"/>
            </a:spcBef>
            <a:spcAft>
              <a:spcPct val="15000"/>
            </a:spcAft>
            <a:buChar char="••"/>
          </a:pPr>
          <a:r>
            <a:rPr lang="pt-BR" sz="2400" i="1" kern="1200" dirty="0"/>
            <a:t>Acredito que eu precisaria neste inicio de curso umas 40 horas semanais. Estou começando ainda, mas já percebi que, se conseguir ficar 3h de manha e 3h de noite seria o suficiente... umas 30h por semana ao menos. Espero aprender a organizar melhor o tempo ao longo do curso.</a:t>
          </a:r>
          <a:endParaRPr lang="en-US" sz="2400" i="1" kern="1200" dirty="0"/>
        </a:p>
      </dsp:txBody>
      <dsp:txXfrm>
        <a:off x="0" y="746170"/>
        <a:ext cx="8568952" cy="4709250"/>
      </dsp:txXfrm>
    </dsp:sp>
    <dsp:sp modelId="{D4497479-3C5E-46F6-925C-CB9B0C337DE0}">
      <dsp:nvSpPr>
        <dsp:cNvPr id="0" name=""/>
        <dsp:cNvSpPr/>
      </dsp:nvSpPr>
      <dsp:spPr>
        <a:xfrm>
          <a:off x="428447" y="410149"/>
          <a:ext cx="7270318" cy="1295420"/>
        </a:xfrm>
        <a:prstGeom prst="roundRect">
          <a:avLst/>
        </a:prstGeom>
        <a:solidFill>
          <a:schemeClr val="accent3">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26720" tIns="0" rIns="226720" bIns="0" numCol="1" spcCol="1270" anchor="ctr" anchorCtr="0">
          <a:noAutofit/>
        </a:bodyPr>
        <a:lstStyle/>
        <a:p>
          <a:pPr lvl="0" algn="l" defTabSz="1244600">
            <a:lnSpc>
              <a:spcPct val="90000"/>
            </a:lnSpc>
            <a:spcBef>
              <a:spcPct val="0"/>
            </a:spcBef>
            <a:spcAft>
              <a:spcPct val="35000"/>
            </a:spcAft>
          </a:pPr>
          <a:r>
            <a:rPr lang="pt-BR" sz="2800" b="1" i="1" kern="1200" dirty="0"/>
            <a:t>Bloco B: Aprendizagem de como se estuda pela EaD</a:t>
          </a:r>
          <a:endParaRPr lang="en-US" sz="2800" b="1" i="1" kern="1200" dirty="0" smtClean="0"/>
        </a:p>
      </dsp:txBody>
      <dsp:txXfrm>
        <a:off x="428447" y="410149"/>
        <a:ext cx="7270318" cy="129542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921270D-6985-44DC-AA4A-EB504F4EA519}">
      <dsp:nvSpPr>
        <dsp:cNvPr id="0" name=""/>
        <dsp:cNvSpPr/>
      </dsp:nvSpPr>
      <dsp:spPr>
        <a:xfrm>
          <a:off x="0" y="1353708"/>
          <a:ext cx="8748464" cy="4546075"/>
        </a:xfrm>
        <a:prstGeom prst="rect">
          <a:avLst/>
        </a:prstGeom>
        <a:solidFill>
          <a:schemeClr val="lt1">
            <a:alpha val="90000"/>
            <a:hueOff val="0"/>
            <a:satOff val="0"/>
            <a:lumOff val="0"/>
            <a:alphaOff val="0"/>
          </a:schemeClr>
        </a:solidFill>
        <a:ln w="11429" cap="flat" cmpd="sng" algn="ctr">
          <a:solidFill>
            <a:schemeClr val="accent3">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678978" tIns="150295" rIns="678978" bIns="128016" numCol="1" spcCol="1270" anchor="t" anchorCtr="0">
          <a:noAutofit/>
        </a:bodyPr>
        <a:lstStyle/>
        <a:p>
          <a:pPr marL="179388" lvl="1" indent="-173038" algn="l" defTabSz="800100">
            <a:lnSpc>
              <a:spcPct val="90000"/>
            </a:lnSpc>
            <a:spcBef>
              <a:spcPct val="0"/>
            </a:spcBef>
            <a:spcAft>
              <a:spcPct val="15000"/>
            </a:spcAft>
            <a:buChar char="••"/>
          </a:pPr>
          <a:r>
            <a:rPr lang="pt-BR" sz="1800" i="1" kern="1200" dirty="0"/>
            <a:t>Sinceramente, não sei bem! O curso é muito puxado e além de estudar um monte de coisas difíceis, temos que ler uma grande quantidade de e-mails para interagir nos fóruns.</a:t>
          </a:r>
          <a:endParaRPr lang="en-US" sz="1800" i="1" kern="1200" dirty="0" smtClean="0"/>
        </a:p>
        <a:p>
          <a:pPr marL="179388" lvl="1" indent="-173038" algn="l" defTabSz="800100">
            <a:lnSpc>
              <a:spcPct val="90000"/>
            </a:lnSpc>
            <a:spcBef>
              <a:spcPct val="0"/>
            </a:spcBef>
            <a:spcAft>
              <a:spcPct val="15000"/>
            </a:spcAft>
            <a:buChar char="••"/>
          </a:pPr>
          <a:r>
            <a:rPr lang="pt-BR" sz="1800" i="1" kern="1200" dirty="0"/>
            <a:t>Não sei em outros cursos de EaD em geral, mas no ritmo do curso da UFSCar, seriam necessárias mais de quatro (4) horas por dia... o dobro do que a instituição pede.</a:t>
          </a:r>
          <a:endParaRPr lang="en-US" sz="1800" i="1" kern="1200" dirty="0"/>
        </a:p>
        <a:p>
          <a:pPr marL="179388" lvl="1" indent="-173038" algn="l" defTabSz="800100">
            <a:lnSpc>
              <a:spcPct val="90000"/>
            </a:lnSpc>
            <a:spcBef>
              <a:spcPct val="0"/>
            </a:spcBef>
            <a:spcAft>
              <a:spcPct val="15000"/>
            </a:spcAft>
            <a:buChar char="••"/>
          </a:pPr>
          <a:r>
            <a:rPr lang="pt-BR" sz="1800" i="1" kern="1200" dirty="0"/>
            <a:t>Acho que não são só as horas o maior fator facilitador ou </a:t>
          </a:r>
          <a:r>
            <a:rPr lang="pt-BR" sz="1800" i="1" kern="1200" dirty="0" err="1"/>
            <a:t>dificultador</a:t>
          </a:r>
          <a:r>
            <a:rPr lang="pt-BR" sz="1800" i="1" kern="1200" dirty="0"/>
            <a:t> dos estudos, mas a distribuição de tarefas e atividades relacionadas para certos prazos e períodos do ambiente de estudos, pois quando as tarefas são mal distribuídas interferem no desempenho do aluno.</a:t>
          </a:r>
          <a:endParaRPr lang="en-US" sz="1800" i="1" kern="1200" dirty="0"/>
        </a:p>
        <a:p>
          <a:pPr marL="179388" lvl="1" indent="-173038" algn="l" defTabSz="800100">
            <a:lnSpc>
              <a:spcPct val="90000"/>
            </a:lnSpc>
            <a:spcBef>
              <a:spcPct val="0"/>
            </a:spcBef>
            <a:spcAft>
              <a:spcPct val="15000"/>
            </a:spcAft>
            <a:buChar char="••"/>
          </a:pPr>
          <a:r>
            <a:rPr lang="pt-BR" sz="1800" i="1" kern="1200" dirty="0"/>
            <a:t>Se seguir o tempo estipulado pelos próprios professores como tempo previsto em cada atividade teria que ser no mínimo 40 horas semanais. Para realizar adequadamente as atividades, como acho que deve ser, precisaria de tempo integral (umas 6 horas por dia, talvez).</a:t>
          </a:r>
          <a:endParaRPr lang="en-US" sz="1800" i="1" kern="1200" dirty="0"/>
        </a:p>
        <a:p>
          <a:pPr marL="179388" lvl="1" indent="-173038" algn="l" defTabSz="800100">
            <a:lnSpc>
              <a:spcPct val="90000"/>
            </a:lnSpc>
            <a:spcBef>
              <a:spcPct val="0"/>
            </a:spcBef>
            <a:spcAft>
              <a:spcPct val="15000"/>
            </a:spcAft>
            <a:buChar char="••"/>
          </a:pPr>
          <a:r>
            <a:rPr lang="pt-BR" sz="1800" i="1" kern="1200" dirty="0"/>
            <a:t>Isso é muito relativo, pois no semestre atual 24h são suficientes, mas no semestre anterior eu estudava mais de 30 horas por semana e não foi suficiente para entregar todas as atividades adequadamente e no prazo. Isso aconteceu devido ao número/extensão/grau de dificuldade das tarefas de certas disciplinas.</a:t>
          </a:r>
          <a:endParaRPr lang="en-US" sz="1800" i="1" kern="1200" dirty="0"/>
        </a:p>
      </dsp:txBody>
      <dsp:txXfrm>
        <a:off x="0" y="1353708"/>
        <a:ext cx="8748464" cy="4546075"/>
      </dsp:txXfrm>
    </dsp:sp>
    <dsp:sp modelId="{D6104C8E-3A45-4558-986E-6DC27A0789B9}">
      <dsp:nvSpPr>
        <dsp:cNvPr id="0" name=""/>
        <dsp:cNvSpPr/>
      </dsp:nvSpPr>
      <dsp:spPr>
        <a:xfrm>
          <a:off x="436996" y="4872"/>
          <a:ext cx="7174146" cy="1413780"/>
        </a:xfrm>
        <a:prstGeom prst="roundRect">
          <a:avLst/>
        </a:prstGeom>
        <a:solidFill>
          <a:schemeClr val="accent3">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31470" tIns="0" rIns="231470" bIns="0" numCol="1" spcCol="1270" anchor="ctr" anchorCtr="0">
          <a:noAutofit/>
        </a:bodyPr>
        <a:lstStyle/>
        <a:p>
          <a:pPr lvl="0" algn="l" defTabSz="1066800">
            <a:lnSpc>
              <a:spcPct val="90000"/>
            </a:lnSpc>
            <a:spcBef>
              <a:spcPct val="0"/>
            </a:spcBef>
            <a:spcAft>
              <a:spcPct val="35000"/>
            </a:spcAft>
          </a:pPr>
          <a:r>
            <a:rPr lang="pt-BR" sz="2400" b="1" i="1" kern="1200" dirty="0"/>
            <a:t>Bloco C: Relação entre o tempo dedicado, intensidade do curso ou proposta pedagógica de EaD da instituição</a:t>
          </a:r>
          <a:endParaRPr lang="en-US" sz="2400" b="1" i="1" kern="1200" dirty="0" smtClean="0"/>
        </a:p>
      </dsp:txBody>
      <dsp:txXfrm>
        <a:off x="436996" y="4872"/>
        <a:ext cx="7174146" cy="141378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A082DF2-2B09-4DB2-9B05-7557DD3DEA63}">
      <dsp:nvSpPr>
        <dsp:cNvPr id="0" name=""/>
        <dsp:cNvSpPr/>
      </dsp:nvSpPr>
      <dsp:spPr>
        <a:xfrm>
          <a:off x="1155277" y="1195"/>
          <a:ext cx="428377" cy="2445881"/>
        </a:xfrm>
        <a:prstGeom prst="rightArrow">
          <a:avLst>
            <a:gd name="adj1" fmla="val 75000"/>
            <a:gd name="adj2" fmla="val 50000"/>
          </a:avLst>
        </a:prstGeom>
        <a:solidFill>
          <a:schemeClr val="accent1">
            <a:alpha val="90000"/>
            <a:tint val="55000"/>
            <a:hueOff val="0"/>
            <a:satOff val="0"/>
            <a:lumOff val="0"/>
            <a:alphaOff val="0"/>
          </a:schemeClr>
        </a:solidFill>
        <a:ln w="9525" cap="flat" cmpd="sng" algn="ctr">
          <a:solidFill>
            <a:schemeClr val="lt1">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80E51F5A-D9DE-4476-A585-12D6E827FEC1}">
      <dsp:nvSpPr>
        <dsp:cNvPr id="0" name=""/>
        <dsp:cNvSpPr/>
      </dsp:nvSpPr>
      <dsp:spPr>
        <a:xfrm>
          <a:off x="521" y="1195"/>
          <a:ext cx="1154756" cy="2445881"/>
        </a:xfrm>
        <a:prstGeom prst="roundRect">
          <a:avLst/>
        </a:prstGeom>
        <a:solidFill>
          <a:schemeClr val="accent1">
            <a:shade val="50000"/>
            <a:hueOff val="0"/>
            <a:satOff val="0"/>
            <a:lumOff val="0"/>
            <a:alphaOff val="0"/>
          </a:schemeClr>
        </a:soli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vert270" wrap="square" lIns="106680" tIns="53340" rIns="106680" bIns="53340" numCol="1" spcCol="1270" anchor="ctr" anchorCtr="0">
          <a:noAutofit/>
        </a:bodyPr>
        <a:lstStyle/>
        <a:p>
          <a:pPr lvl="0" algn="ctr" defTabSz="1244600">
            <a:lnSpc>
              <a:spcPct val="90000"/>
            </a:lnSpc>
            <a:spcBef>
              <a:spcPct val="0"/>
            </a:spcBef>
            <a:spcAft>
              <a:spcPct val="35000"/>
            </a:spcAft>
          </a:pPr>
          <a:r>
            <a:rPr lang="pt-BR" sz="2800" b="1" kern="1200" dirty="0" smtClean="0">
              <a:latin typeface="Calibri" pitchFamily="34" charset="0"/>
              <a:cs typeface="Calibri" pitchFamily="34" charset="0"/>
            </a:rPr>
            <a:t>Acesso</a:t>
          </a:r>
        </a:p>
        <a:p>
          <a:pPr lvl="0" algn="ctr" defTabSz="1244600">
            <a:lnSpc>
              <a:spcPct val="90000"/>
            </a:lnSpc>
            <a:spcBef>
              <a:spcPct val="0"/>
            </a:spcBef>
            <a:spcAft>
              <a:spcPct val="35000"/>
            </a:spcAft>
          </a:pPr>
          <a:r>
            <a:rPr lang="pt-BR" sz="2800" b="0" kern="1200" dirty="0" smtClean="0">
              <a:latin typeface="Calibri" pitchFamily="34" charset="0"/>
              <a:cs typeface="Calibri" pitchFamily="34" charset="0"/>
            </a:rPr>
            <a:t>(ingresso)</a:t>
          </a:r>
          <a:endParaRPr lang="en-US" sz="2800" b="0" kern="1200" dirty="0">
            <a:latin typeface="Calibri" pitchFamily="34" charset="0"/>
            <a:cs typeface="Calibri" pitchFamily="34" charset="0"/>
          </a:endParaRPr>
        </a:p>
      </dsp:txBody>
      <dsp:txXfrm>
        <a:off x="521" y="1195"/>
        <a:ext cx="1154756" cy="2445881"/>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A082DF2-2B09-4DB2-9B05-7557DD3DEA63}">
      <dsp:nvSpPr>
        <dsp:cNvPr id="0" name=""/>
        <dsp:cNvSpPr/>
      </dsp:nvSpPr>
      <dsp:spPr>
        <a:xfrm>
          <a:off x="0" y="216017"/>
          <a:ext cx="499339" cy="2160251"/>
        </a:xfrm>
        <a:prstGeom prst="rightArrow">
          <a:avLst>
            <a:gd name="adj1" fmla="val 75000"/>
            <a:gd name="adj2" fmla="val 50000"/>
          </a:avLst>
        </a:prstGeom>
        <a:solidFill>
          <a:schemeClr val="accent2">
            <a:alpha val="90000"/>
            <a:tint val="55000"/>
            <a:hueOff val="0"/>
            <a:satOff val="0"/>
            <a:lumOff val="0"/>
            <a:alphaOff val="0"/>
          </a:schemeClr>
        </a:solidFill>
        <a:ln w="9525" cap="flat" cmpd="sng" algn="ctr">
          <a:solidFill>
            <a:schemeClr val="lt1">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80E51F5A-D9DE-4476-A585-12D6E827FEC1}">
      <dsp:nvSpPr>
        <dsp:cNvPr id="0" name=""/>
        <dsp:cNvSpPr/>
      </dsp:nvSpPr>
      <dsp:spPr>
        <a:xfrm>
          <a:off x="499922" y="1195"/>
          <a:ext cx="1084253" cy="2445881"/>
        </a:xfrm>
        <a:prstGeom prst="roundRect">
          <a:avLst/>
        </a:prstGeom>
        <a:solidFill>
          <a:schemeClr val="accent2">
            <a:shade val="50000"/>
            <a:hueOff val="0"/>
            <a:satOff val="0"/>
            <a:lumOff val="0"/>
            <a:alphaOff val="0"/>
          </a:schemeClr>
        </a:soli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vert270" wrap="square" lIns="106680" tIns="53340" rIns="106680" bIns="53340" numCol="1" spcCol="1270" anchor="ctr" anchorCtr="0">
          <a:noAutofit/>
        </a:bodyPr>
        <a:lstStyle/>
        <a:p>
          <a:pPr lvl="0" algn="ctr" defTabSz="1244600">
            <a:lnSpc>
              <a:spcPct val="90000"/>
            </a:lnSpc>
            <a:spcBef>
              <a:spcPct val="0"/>
            </a:spcBef>
            <a:spcAft>
              <a:spcPct val="35000"/>
            </a:spcAft>
          </a:pPr>
          <a:r>
            <a:rPr lang="pt-BR" sz="2800" b="1" kern="1200" dirty="0" smtClean="0">
              <a:latin typeface="Calibri" pitchFamily="34" charset="0"/>
              <a:cs typeface="Calibri" pitchFamily="34" charset="0"/>
            </a:rPr>
            <a:t>Permanência</a:t>
          </a:r>
        </a:p>
        <a:p>
          <a:pPr lvl="0" algn="ctr" defTabSz="1244600">
            <a:lnSpc>
              <a:spcPct val="90000"/>
            </a:lnSpc>
            <a:spcBef>
              <a:spcPct val="0"/>
            </a:spcBef>
            <a:spcAft>
              <a:spcPct val="35000"/>
            </a:spcAft>
          </a:pPr>
          <a:r>
            <a:rPr lang="pt-BR" sz="2800" b="0" kern="1200" dirty="0" smtClean="0">
              <a:latin typeface="Calibri" pitchFamily="34" charset="0"/>
              <a:cs typeface="Calibri" pitchFamily="34" charset="0"/>
            </a:rPr>
            <a:t>(conclusão)</a:t>
          </a:r>
          <a:endParaRPr lang="en-US" sz="2800" b="0" kern="1200" dirty="0">
            <a:latin typeface="Calibri" pitchFamily="34" charset="0"/>
            <a:cs typeface="Calibri" pitchFamily="34" charset="0"/>
          </a:endParaRPr>
        </a:p>
      </dsp:txBody>
      <dsp:txXfrm>
        <a:off x="499922" y="1195"/>
        <a:ext cx="1084253" cy="2445881"/>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bg>
      <p:bgRef idx="1001">
        <a:schemeClr val="bg2"/>
      </p:bgRef>
    </p:bg>
    <p:spTree>
      <p:nvGrpSpPr>
        <p:cNvPr id="1" name=""/>
        <p:cNvGrpSpPr/>
        <p:nvPr/>
      </p:nvGrpSpPr>
      <p:grpSpPr>
        <a:xfrm>
          <a:off x="0" y="0"/>
          <a:ext cx="0" cy="0"/>
          <a:chOff x="0" y="0"/>
          <a:chExt cx="0" cy="0"/>
        </a:xfrm>
      </p:grpSpPr>
      <p:sp>
        <p:nvSpPr>
          <p:cNvPr id="15" name="Retângulo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tângulo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ângulo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ângulo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tângulo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ítulo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t-BR" smtClean="0"/>
              <a:t>Clique para editar o estilo do subtítulo mestre</a:t>
            </a:r>
            <a:endParaRPr kumimoji="0" lang="en-US"/>
          </a:p>
        </p:txBody>
      </p:sp>
      <p:sp>
        <p:nvSpPr>
          <p:cNvPr id="28" name="Espaço Reservado para Data 27"/>
          <p:cNvSpPr>
            <a:spLocks noGrp="1"/>
          </p:cNvSpPr>
          <p:nvPr>
            <p:ph type="dt" sz="half" idx="10"/>
          </p:nvPr>
        </p:nvSpPr>
        <p:spPr/>
        <p:txBody>
          <a:bodyPr/>
          <a:lstStyle/>
          <a:p>
            <a:fld id="{36F935C8-2A86-4C0E-973E-2C3E84996E08}" type="datetimeFigureOut">
              <a:rPr lang="en-US" smtClean="0"/>
              <a:pPr/>
              <a:t>6/4/2012</a:t>
            </a:fld>
            <a:endParaRPr lang="en-US"/>
          </a:p>
        </p:txBody>
      </p:sp>
      <p:sp>
        <p:nvSpPr>
          <p:cNvPr id="17" name="Espaço Reservado para Rodapé 16"/>
          <p:cNvSpPr>
            <a:spLocks noGrp="1"/>
          </p:cNvSpPr>
          <p:nvPr>
            <p:ph type="ftr" sz="quarter" idx="11"/>
          </p:nvPr>
        </p:nvSpPr>
        <p:spPr/>
        <p:txBody>
          <a:bodyPr/>
          <a:lstStyle/>
          <a:p>
            <a:endParaRPr lang="en-US"/>
          </a:p>
        </p:txBody>
      </p:sp>
      <p:sp>
        <p:nvSpPr>
          <p:cNvPr id="7" name="Conector reto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tângulo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Elipse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Elipse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Espaço Reservado para Número de Slide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328CEE6-C226-4E2A-8BDD-8559B1E467B0}" type="slidenum">
              <a:rPr lang="en-US" smtClean="0"/>
              <a:pPr/>
              <a:t>‹nº›</a:t>
            </a:fld>
            <a:endParaRPr lang="en-US"/>
          </a:p>
        </p:txBody>
      </p:sp>
      <p:sp>
        <p:nvSpPr>
          <p:cNvPr id="8" name="Título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pt-BR" smtClean="0"/>
              <a:t>Clique para editar o estilo do título mestre</a:t>
            </a:r>
            <a:endParaRPr kumimoji="0" 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bg>
      <p:bgRef idx="1001">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36F935C8-2A86-4C0E-973E-2C3E84996E08}" type="datetimeFigureOut">
              <a:rPr lang="en-US" smtClean="0"/>
              <a:pPr/>
              <a:t>6/4/2012</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B328CEE6-C226-4E2A-8BDD-8559B1E467B0}" type="slidenum">
              <a:rPr lang="en-US" smtClean="0"/>
              <a:pPr/>
              <a:t>‹nº›</a:t>
            </a:fld>
            <a:endParaRPr 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bg>
      <p:bgRef idx="1001">
        <a:schemeClr val="bg2"/>
      </p:bgRef>
    </p:bg>
    <p:spTree>
      <p:nvGrpSpPr>
        <p:cNvPr id="1" name=""/>
        <p:cNvGrpSpPr/>
        <p:nvPr/>
      </p:nvGrpSpPr>
      <p:grpSpPr>
        <a:xfrm>
          <a:off x="0" y="0"/>
          <a:ext cx="0" cy="0"/>
          <a:chOff x="0" y="0"/>
          <a:chExt cx="0" cy="0"/>
        </a:xfrm>
      </p:grpSpPr>
      <p:sp>
        <p:nvSpPr>
          <p:cNvPr id="7" name="Retângulo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tângulo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tângulo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tângulo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tângulo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tângulo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Conector reto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Elipse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ipse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ço Reservado para Número de Slide 5"/>
          <p:cNvSpPr>
            <a:spLocks noGrp="1"/>
          </p:cNvSpPr>
          <p:nvPr>
            <p:ph type="sldNum" sz="quarter" idx="12"/>
          </p:nvPr>
        </p:nvSpPr>
        <p:spPr>
          <a:xfrm>
            <a:off x="6915912" y="3009901"/>
            <a:ext cx="457200" cy="441325"/>
          </a:xfrm>
        </p:spPr>
        <p:txBody>
          <a:bodyPr/>
          <a:lstStyle/>
          <a:p>
            <a:fld id="{B328CEE6-C226-4E2A-8BDD-8559B1E467B0}" type="slidenum">
              <a:rPr lang="en-US" smtClean="0"/>
              <a:pPr/>
              <a:t>‹nº›</a:t>
            </a:fld>
            <a:endParaRPr lang="en-US"/>
          </a:p>
        </p:txBody>
      </p:sp>
      <p:sp>
        <p:nvSpPr>
          <p:cNvPr id="3" name="Espaço Reservado para Texto Vertical 2"/>
          <p:cNvSpPr>
            <a:spLocks noGrp="1"/>
          </p:cNvSpPr>
          <p:nvPr>
            <p:ph type="body" orient="vert" idx="1"/>
          </p:nvPr>
        </p:nvSpPr>
        <p:spPr>
          <a:xfrm>
            <a:off x="304800" y="304800"/>
            <a:ext cx="6553200" cy="5821366"/>
          </a:xfrm>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36F935C8-2A86-4C0E-973E-2C3E84996E08}" type="datetimeFigureOut">
              <a:rPr lang="en-US" smtClean="0"/>
              <a:pPr/>
              <a:t>6/4/2012</a:t>
            </a:fld>
            <a:endParaRPr lang="en-US"/>
          </a:p>
        </p:txBody>
      </p:sp>
      <p:sp>
        <p:nvSpPr>
          <p:cNvPr id="5" name="Espaço Reservado para Rodapé 4"/>
          <p:cNvSpPr>
            <a:spLocks noGrp="1"/>
          </p:cNvSpPr>
          <p:nvPr>
            <p:ph type="ftr" sz="quarter" idx="11"/>
          </p:nvPr>
        </p:nvSpPr>
        <p:spPr/>
        <p:txBody>
          <a:bodyPr/>
          <a:lstStyle/>
          <a:p>
            <a:endParaRPr lang="en-US"/>
          </a:p>
        </p:txBody>
      </p:sp>
      <p:sp>
        <p:nvSpPr>
          <p:cNvPr id="2" name="Título Vertical 1"/>
          <p:cNvSpPr>
            <a:spLocks noGrp="1"/>
          </p:cNvSpPr>
          <p:nvPr>
            <p:ph type="title" orient="vert"/>
          </p:nvPr>
        </p:nvSpPr>
        <p:spPr>
          <a:xfrm>
            <a:off x="7391400" y="304801"/>
            <a:ext cx="1447800" cy="5851525"/>
          </a:xfrm>
        </p:spPr>
        <p:txBody>
          <a:bodyPr vert="eaVert"/>
          <a:lstStyle/>
          <a:p>
            <a:r>
              <a:rPr kumimoji="0" lang="pt-BR" smtClean="0"/>
              <a:t>Clique para editar o estilo do título mestre</a:t>
            </a:r>
            <a:endParaRPr kumimoji="0" 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36F935C8-2A86-4C0E-973E-2C3E84996E08}" type="datetimeFigureOut">
              <a:rPr lang="en-US" smtClean="0"/>
              <a:pPr/>
              <a:t>6/4/2012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328CEE6-C226-4E2A-8BDD-8559B1E467B0}" type="slidenum">
              <a:rPr lang="en-US" smtClean="0"/>
              <a:pPr/>
              <a:t>‹nº›</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6F935C8-2A86-4C0E-973E-2C3E84996E08}" type="datetimeFigureOut">
              <a:rPr lang="en-US" smtClean="0"/>
              <a:pPr/>
              <a:t>6/4/2012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328CEE6-C226-4E2A-8BDD-8559B1E467B0}" type="slidenum">
              <a:rPr lang="en-US" smtClean="0"/>
              <a:pPr/>
              <a:t>‹nº›</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36F935C8-2A86-4C0E-973E-2C3E84996E08}" type="datetimeFigureOut">
              <a:rPr lang="en-US" smtClean="0"/>
              <a:pPr/>
              <a:t>6/4/2012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328CEE6-C226-4E2A-8BDD-8559B1E467B0}" type="slidenum">
              <a:rPr lang="en-US" smtClean="0"/>
              <a:pPr/>
              <a:t>‹nº›</a:t>
            </a:fld>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36F935C8-2A86-4C0E-973E-2C3E84996E08}" type="datetimeFigureOut">
              <a:rPr lang="en-US" smtClean="0"/>
              <a:pPr/>
              <a:t>6/4/2012</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B328CEE6-C226-4E2A-8BDD-8559B1E467B0}" type="slidenum">
              <a:rPr lang="en-US" smtClean="0"/>
              <a:pPr/>
              <a:t>‹nº›</a:t>
            </a:fld>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36F935C8-2A86-4C0E-973E-2C3E84996E08}" type="datetimeFigureOut">
              <a:rPr lang="en-US" smtClean="0"/>
              <a:pPr/>
              <a:t>6/4/2012</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B328CEE6-C226-4E2A-8BDD-8559B1E467B0}" type="slidenum">
              <a:rPr lang="en-US" smtClean="0"/>
              <a:pPr/>
              <a:t>‹nº›</a:t>
            </a:fld>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6F935C8-2A86-4C0E-973E-2C3E84996E08}" type="datetimeFigureOut">
              <a:rPr lang="en-US" smtClean="0"/>
              <a:pPr/>
              <a:t>6/4/2012</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B328CEE6-C226-4E2A-8BDD-8559B1E467B0}" type="slidenum">
              <a:rPr lang="en-US" smtClean="0"/>
              <a:pPr/>
              <a:t>‹nº›</a:t>
            </a:fld>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36F935C8-2A86-4C0E-973E-2C3E84996E08}" type="datetimeFigureOut">
              <a:rPr lang="en-US" smtClean="0"/>
              <a:pPr/>
              <a:t>6/4/2012</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B328CEE6-C226-4E2A-8BDD-8559B1E467B0}" type="slidenum">
              <a:rPr lang="en-US" smtClean="0"/>
              <a:pPr/>
              <a:t>‹nº›</a:t>
            </a:fld>
            <a:endParaRPr 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6F935C8-2A86-4C0E-973E-2C3E84996E08}" type="datetimeFigureOut">
              <a:rPr lang="en-US" smtClean="0"/>
              <a:pPr/>
              <a:t>6/4/2012</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B328CEE6-C226-4E2A-8BDD-8559B1E467B0}" type="slidenum">
              <a:rPr lang="en-US" smtClean="0"/>
              <a:pPr/>
              <a:t>‹nº›</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bg>
      <p:bgRef idx="1001">
        <a:schemeClr val="bg2"/>
      </p:bgRef>
    </p:bg>
    <p:spTree>
      <p:nvGrpSpPr>
        <p:cNvPr id="1" name=""/>
        <p:cNvGrpSpPr/>
        <p:nvPr/>
      </p:nvGrpSpPr>
      <p:grpSpPr>
        <a:xfrm>
          <a:off x="0" y="0"/>
          <a:ext cx="0" cy="0"/>
          <a:chOff x="0" y="0"/>
          <a:chExt cx="0" cy="0"/>
        </a:xfrm>
      </p:grpSpPr>
      <p:sp>
        <p:nvSpPr>
          <p:cNvPr id="4" name="Espaço Reservado para Data 3"/>
          <p:cNvSpPr>
            <a:spLocks noGrp="1"/>
          </p:cNvSpPr>
          <p:nvPr>
            <p:ph type="dt" sz="half" idx="10"/>
          </p:nvPr>
        </p:nvSpPr>
        <p:spPr/>
        <p:txBody>
          <a:bodyPr/>
          <a:lstStyle/>
          <a:p>
            <a:fld id="{36F935C8-2A86-4C0E-973E-2C3E84996E08}" type="datetimeFigureOut">
              <a:rPr lang="en-US" smtClean="0"/>
              <a:pPr/>
              <a:t>6/4/2012</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a:xfrm>
            <a:off x="4361688" y="1026372"/>
            <a:ext cx="457200" cy="441325"/>
          </a:xfrm>
        </p:spPr>
        <p:txBody>
          <a:bodyPr/>
          <a:lstStyle/>
          <a:p>
            <a:fld id="{B328CEE6-C226-4E2A-8BDD-8559B1E467B0}" type="slidenum">
              <a:rPr lang="en-US" smtClean="0"/>
              <a:pPr/>
              <a:t>‹nº›</a:t>
            </a:fld>
            <a:endParaRPr lang="en-US"/>
          </a:p>
        </p:txBody>
      </p:sp>
      <p:sp>
        <p:nvSpPr>
          <p:cNvPr id="8" name="Espaço Reservado para Conteúdo 7"/>
          <p:cNvSpPr>
            <a:spLocks noGrp="1"/>
          </p:cNvSpPr>
          <p:nvPr>
            <p:ph sz="quarter" idx="1"/>
          </p:nvPr>
        </p:nvSpPr>
        <p:spPr>
          <a:xfrm>
            <a:off x="301752" y="1527048"/>
            <a:ext cx="8503920" cy="4572000"/>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pic>
        <p:nvPicPr>
          <p:cNvPr id="7" name="Picture 2"/>
          <p:cNvPicPr>
            <a:picLocks noChangeAspect="1" noChangeArrowheads="1"/>
          </p:cNvPicPr>
          <p:nvPr userDrawn="1"/>
        </p:nvPicPr>
        <p:blipFill>
          <a:blip r:embed="rId2" cstate="print"/>
          <a:srcRect l="12643" t="10133" r="28346" b="70672"/>
          <a:stretch>
            <a:fillRect/>
          </a:stretch>
        </p:blipFill>
        <p:spPr bwMode="auto">
          <a:xfrm>
            <a:off x="4077824" y="6124360"/>
            <a:ext cx="5256584" cy="961336"/>
          </a:xfrm>
          <a:prstGeom prst="rect">
            <a:avLst/>
          </a:prstGeom>
          <a:ln>
            <a:noFill/>
          </a:ln>
          <a:effectLst>
            <a:softEdge rad="112500"/>
          </a:effectLst>
        </p:spPr>
      </p:pic>
      <p:pic>
        <p:nvPicPr>
          <p:cNvPr id="9" name="Imagem 8" descr="gep_ead3.png"/>
          <p:cNvPicPr>
            <a:picLocks noChangeAspect="1"/>
          </p:cNvPicPr>
          <p:nvPr userDrawn="1"/>
        </p:nvPicPr>
        <p:blipFill>
          <a:blip r:embed="rId3" cstate="print"/>
          <a:srcRect b="32143"/>
          <a:stretch>
            <a:fillRect/>
          </a:stretch>
        </p:blipFill>
        <p:spPr>
          <a:xfrm>
            <a:off x="-115703" y="-81888"/>
            <a:ext cx="2311440" cy="1612418"/>
          </a:xfrm>
          <a:prstGeom prst="rect">
            <a:avLst/>
          </a:prstGeom>
          <a:ln>
            <a:noFill/>
          </a:ln>
          <a:effectLst>
            <a:softEdge rad="112500"/>
          </a:effectLst>
        </p:spPr>
      </p:pic>
      <p:sp>
        <p:nvSpPr>
          <p:cNvPr id="2" name="Título 1"/>
          <p:cNvSpPr>
            <a:spLocks noGrp="1"/>
          </p:cNvSpPr>
          <p:nvPr>
            <p:ph type="title"/>
          </p:nvPr>
        </p:nvSpPr>
        <p:spPr>
          <a:xfrm>
            <a:off x="1763688" y="228600"/>
            <a:ext cx="7072464" cy="758952"/>
          </a:xfrm>
        </p:spPr>
        <p:txBody>
          <a:bodyPr/>
          <a:lstStyle>
            <a:lvl1pPr>
              <a:defRPr b="1">
                <a:solidFill>
                  <a:schemeClr val="accent3">
                    <a:shade val="75000"/>
                  </a:schemeClr>
                </a:solidFill>
                <a:effectLst>
                  <a:outerShdw blurRad="38100" dist="38100" dir="2700000" algn="tl">
                    <a:srgbClr val="000000">
                      <a:alpha val="43137"/>
                    </a:srgbClr>
                  </a:outerShdw>
                </a:effectLst>
              </a:defRPr>
            </a:lvl1pPr>
          </a:lstStyle>
          <a:p>
            <a:r>
              <a:rPr kumimoji="0" lang="pt-BR" dirty="0" smtClean="0"/>
              <a:t>Clique para editar o estilo do título mestre</a:t>
            </a:r>
            <a:endParaRPr kumimoji="0" lang="en-US" dirty="0"/>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6F935C8-2A86-4C0E-973E-2C3E84996E08}" type="datetimeFigureOut">
              <a:rPr lang="en-US" smtClean="0"/>
              <a:pPr/>
              <a:t>6/4/2012</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B328CEE6-C226-4E2A-8BDD-8559B1E467B0}" type="slidenum">
              <a:rPr lang="en-US" smtClean="0"/>
              <a:pPr/>
              <a:t>‹nº›</a:t>
            </a:fld>
            <a:endParaRPr 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6F935C8-2A86-4C0E-973E-2C3E84996E08}" type="datetimeFigureOut">
              <a:rPr lang="en-US" smtClean="0"/>
              <a:pPr/>
              <a:t>6/4/2012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328CEE6-C226-4E2A-8BDD-8559B1E467B0}" type="slidenum">
              <a:rPr lang="en-US" smtClean="0"/>
              <a:pPr/>
              <a:t>‹nº›</a:t>
            </a:fld>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6F935C8-2A86-4C0E-973E-2C3E84996E08}" type="datetimeFigureOut">
              <a:rPr lang="en-US" smtClean="0"/>
              <a:pPr/>
              <a:t>6/4/2012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328CEE6-C226-4E2A-8BDD-8559B1E467B0}" type="slidenum">
              <a:rPr lang="en-US" smtClean="0"/>
              <a:pPr/>
              <a:t>‹nº›</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Ref idx="1001">
        <a:schemeClr val="bg1"/>
      </p:bgRef>
    </p:bg>
    <p:spTree>
      <p:nvGrpSpPr>
        <p:cNvPr id="1" name=""/>
        <p:cNvGrpSpPr/>
        <p:nvPr/>
      </p:nvGrpSpPr>
      <p:grpSpPr>
        <a:xfrm>
          <a:off x="0" y="0"/>
          <a:ext cx="0" cy="0"/>
          <a:chOff x="0" y="0"/>
          <a:chExt cx="0" cy="0"/>
        </a:xfrm>
      </p:grpSpPr>
      <p:sp>
        <p:nvSpPr>
          <p:cNvPr id="17" name="Retângulo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tângulo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ângulo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ângulo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tângulo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tângulo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Espaço Reservado para Texto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t-BR" smtClean="0"/>
              <a:t>Clique para editar os estilos do texto mestre</a:t>
            </a:r>
          </a:p>
        </p:txBody>
      </p:sp>
      <p:sp>
        <p:nvSpPr>
          <p:cNvPr id="13" name="Retângulo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tângulo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Espaço Reservado para Rodapé 4"/>
          <p:cNvSpPr>
            <a:spLocks noGrp="1"/>
          </p:cNvSpPr>
          <p:nvPr>
            <p:ph type="ftr" sz="quarter" idx="11"/>
          </p:nvPr>
        </p:nvSpPr>
        <p:spPr/>
        <p:txBody>
          <a:bodyPr/>
          <a:lstStyle/>
          <a:p>
            <a:endParaRPr lang="en-US"/>
          </a:p>
        </p:txBody>
      </p:sp>
      <p:sp>
        <p:nvSpPr>
          <p:cNvPr id="4" name="Espaço Reservado para Data 3"/>
          <p:cNvSpPr>
            <a:spLocks noGrp="1"/>
          </p:cNvSpPr>
          <p:nvPr>
            <p:ph type="dt" sz="half" idx="10"/>
          </p:nvPr>
        </p:nvSpPr>
        <p:spPr/>
        <p:txBody>
          <a:bodyPr/>
          <a:lstStyle/>
          <a:p>
            <a:fld id="{36F935C8-2A86-4C0E-973E-2C3E84996E08}" type="datetimeFigureOut">
              <a:rPr lang="en-US" smtClean="0"/>
              <a:pPr/>
              <a:t>6/4/2012</a:t>
            </a:fld>
            <a:endParaRPr lang="en-US"/>
          </a:p>
        </p:txBody>
      </p:sp>
      <p:sp>
        <p:nvSpPr>
          <p:cNvPr id="8" name="Conector reto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lipse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ipse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ço Reservado para Número de Slide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328CEE6-C226-4E2A-8BDD-8559B1E467B0}" type="slidenum">
              <a:rPr lang="en-US" smtClean="0"/>
              <a:pPr/>
              <a:t>‹nº›</a:t>
            </a:fld>
            <a:endParaRPr lang="en-US"/>
          </a:p>
        </p:txBody>
      </p:sp>
      <p:sp>
        <p:nvSpPr>
          <p:cNvPr id="2" name="Título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pt-BR" smtClean="0"/>
              <a:t>Clique para editar o estilo do título mestre</a:t>
            </a:r>
            <a:endParaRPr kumimoji="0" 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bg>
      <p:bgRef idx="1001">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301752" y="228600"/>
            <a:ext cx="8534400" cy="758952"/>
          </a:xfrm>
        </p:spPr>
        <p:txBody>
          <a:bodyPr/>
          <a:lstStyle/>
          <a:p>
            <a:r>
              <a:rPr kumimoji="0" lang="pt-BR" smtClean="0"/>
              <a:t>Clique para editar o estilo do título mestre</a:t>
            </a:r>
            <a:endParaRPr kumimoji="0" lang="en-US"/>
          </a:p>
        </p:txBody>
      </p:sp>
      <p:sp>
        <p:nvSpPr>
          <p:cNvPr id="5" name="Espaço Reservado para Data 4"/>
          <p:cNvSpPr>
            <a:spLocks noGrp="1"/>
          </p:cNvSpPr>
          <p:nvPr>
            <p:ph type="dt" sz="half" idx="10"/>
          </p:nvPr>
        </p:nvSpPr>
        <p:spPr>
          <a:xfrm>
            <a:off x="5791200" y="6409944"/>
            <a:ext cx="3044952" cy="365760"/>
          </a:xfrm>
        </p:spPr>
        <p:txBody>
          <a:bodyPr/>
          <a:lstStyle/>
          <a:p>
            <a:fld id="{36F935C8-2A86-4C0E-973E-2C3E84996E08}" type="datetimeFigureOut">
              <a:rPr lang="en-US" smtClean="0"/>
              <a:pPr/>
              <a:t>6/4/2012</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B328CEE6-C226-4E2A-8BDD-8559B1E467B0}" type="slidenum">
              <a:rPr lang="en-US" smtClean="0"/>
              <a:pPr/>
              <a:t>‹nº›</a:t>
            </a:fld>
            <a:endParaRPr lang="en-US"/>
          </a:p>
        </p:txBody>
      </p:sp>
      <p:sp>
        <p:nvSpPr>
          <p:cNvPr id="8" name="Conector reto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spaço Reservado para Conteúdo 9"/>
          <p:cNvSpPr>
            <a:spLocks noGrp="1"/>
          </p:cNvSpPr>
          <p:nvPr>
            <p:ph sz="half" idx="1"/>
          </p:nvPr>
        </p:nvSpPr>
        <p:spPr>
          <a:xfrm>
            <a:off x="301752" y="1371600"/>
            <a:ext cx="4038600" cy="4681728"/>
          </a:xfrm>
        </p:spPr>
        <p:txBody>
          <a:bodyPr/>
          <a:lstStyle>
            <a:lvl1pPr>
              <a:defRPr sz="2500"/>
            </a:lvl1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2" name="Espaço Reservado para Conteúdo 11"/>
          <p:cNvSpPr>
            <a:spLocks noGrp="1"/>
          </p:cNvSpPr>
          <p:nvPr>
            <p:ph sz="half" idx="2"/>
          </p:nvPr>
        </p:nvSpPr>
        <p:spPr>
          <a:xfrm>
            <a:off x="4800600" y="1371600"/>
            <a:ext cx="4038600" cy="4681728"/>
          </a:xfrm>
        </p:spPr>
        <p:txBody>
          <a:bodyPr/>
          <a:lstStyle>
            <a:lvl1pPr>
              <a:defRPr sz="2500"/>
            </a:lvl1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bg>
      <p:bgRef idx="1001">
        <a:schemeClr val="bg2"/>
      </p:bgRef>
    </p:bg>
    <p:spTree>
      <p:nvGrpSpPr>
        <p:cNvPr id="1" name=""/>
        <p:cNvGrpSpPr/>
        <p:nvPr/>
      </p:nvGrpSpPr>
      <p:grpSpPr>
        <a:xfrm>
          <a:off x="0" y="0"/>
          <a:ext cx="0" cy="0"/>
          <a:chOff x="0" y="0"/>
          <a:chExt cx="0" cy="0"/>
        </a:xfrm>
      </p:grpSpPr>
      <p:sp>
        <p:nvSpPr>
          <p:cNvPr id="10" name="Conector reto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tângulo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tângulo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tângulo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tângulo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tângulo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tângulo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Espaço Reservado para Texto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os estilos do texto mestre</a:t>
            </a:r>
          </a:p>
        </p:txBody>
      </p:sp>
      <p:sp>
        <p:nvSpPr>
          <p:cNvPr id="4" name="Espaço Reservado para Texto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os estilos do texto mestre</a:t>
            </a:r>
          </a:p>
        </p:txBody>
      </p:sp>
      <p:sp>
        <p:nvSpPr>
          <p:cNvPr id="7" name="Espaço Reservado para Data 6"/>
          <p:cNvSpPr>
            <a:spLocks noGrp="1"/>
          </p:cNvSpPr>
          <p:nvPr>
            <p:ph type="dt" sz="half" idx="10"/>
          </p:nvPr>
        </p:nvSpPr>
        <p:spPr/>
        <p:txBody>
          <a:bodyPr/>
          <a:lstStyle/>
          <a:p>
            <a:fld id="{36F935C8-2A86-4C0E-973E-2C3E84996E08}" type="datetimeFigureOut">
              <a:rPr lang="en-US" smtClean="0"/>
              <a:pPr/>
              <a:t>6/4/2012</a:t>
            </a:fld>
            <a:endParaRPr lang="en-US"/>
          </a:p>
        </p:txBody>
      </p:sp>
      <p:sp>
        <p:nvSpPr>
          <p:cNvPr id="8" name="Espaço Reservado para Rodapé 7"/>
          <p:cNvSpPr>
            <a:spLocks noGrp="1"/>
          </p:cNvSpPr>
          <p:nvPr>
            <p:ph type="ftr" sz="quarter" idx="11"/>
          </p:nvPr>
        </p:nvSpPr>
        <p:spPr>
          <a:xfrm>
            <a:off x="304800" y="6409944"/>
            <a:ext cx="3581400" cy="365760"/>
          </a:xfrm>
        </p:spPr>
        <p:txBody>
          <a:bodyPr/>
          <a:lstStyle/>
          <a:p>
            <a:endParaRPr lang="en-US"/>
          </a:p>
        </p:txBody>
      </p:sp>
      <p:sp>
        <p:nvSpPr>
          <p:cNvPr id="15" name="Conector reto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tângulo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Espaço Reservado para Conteúdo 23"/>
          <p:cNvSpPr>
            <a:spLocks noGrp="1"/>
          </p:cNvSpPr>
          <p:nvPr>
            <p:ph sz="quarter" idx="2"/>
          </p:nvPr>
        </p:nvSpPr>
        <p:spPr>
          <a:xfrm>
            <a:off x="301752" y="2471383"/>
            <a:ext cx="4041648" cy="3818404"/>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26" name="Espaço Reservado para Conteúdo 25"/>
          <p:cNvSpPr>
            <a:spLocks noGrp="1"/>
          </p:cNvSpPr>
          <p:nvPr>
            <p:ph sz="quarter" idx="4"/>
          </p:nvPr>
        </p:nvSpPr>
        <p:spPr>
          <a:xfrm>
            <a:off x="4800600" y="2471383"/>
            <a:ext cx="4038600" cy="3822192"/>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25" name="Elipse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Elipse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Espaço Reservado para Número de Slide 8"/>
          <p:cNvSpPr>
            <a:spLocks noGrp="1"/>
          </p:cNvSpPr>
          <p:nvPr>
            <p:ph type="sldNum" sz="quarter" idx="12"/>
          </p:nvPr>
        </p:nvSpPr>
        <p:spPr>
          <a:xfrm>
            <a:off x="4343400" y="1042416"/>
            <a:ext cx="457200" cy="441325"/>
          </a:xfrm>
        </p:spPr>
        <p:txBody>
          <a:bodyPr/>
          <a:lstStyle>
            <a:lvl1pPr algn="ctr">
              <a:defRPr/>
            </a:lvl1pPr>
          </a:lstStyle>
          <a:p>
            <a:fld id="{B328CEE6-C226-4E2A-8BDD-8559B1E467B0}" type="slidenum">
              <a:rPr lang="en-US" smtClean="0"/>
              <a:pPr/>
              <a:t>‹nº›</a:t>
            </a:fld>
            <a:endParaRPr lang="en-US"/>
          </a:p>
        </p:txBody>
      </p:sp>
      <p:sp>
        <p:nvSpPr>
          <p:cNvPr id="23" name="Título 22"/>
          <p:cNvSpPr>
            <a:spLocks noGrp="1"/>
          </p:cNvSpPr>
          <p:nvPr>
            <p:ph type="title"/>
          </p:nvPr>
        </p:nvSpPr>
        <p:spPr/>
        <p:txBody>
          <a:bodyPr rtlCol="0" anchor="b" anchorCtr="0"/>
          <a:lstStyle/>
          <a:p>
            <a:r>
              <a:rPr kumimoji="0" lang="pt-BR" smtClean="0"/>
              <a:t>Clique para editar o estilo do título mestre</a:t>
            </a:r>
            <a:endParaRPr kumimoji="0" 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3" name="Espaço Reservado para Data 2"/>
          <p:cNvSpPr>
            <a:spLocks noGrp="1"/>
          </p:cNvSpPr>
          <p:nvPr>
            <p:ph type="dt" sz="half" idx="10"/>
          </p:nvPr>
        </p:nvSpPr>
        <p:spPr/>
        <p:txBody>
          <a:bodyPr/>
          <a:lstStyle/>
          <a:p>
            <a:fld id="{36F935C8-2A86-4C0E-973E-2C3E84996E08}" type="datetimeFigureOut">
              <a:rPr lang="en-US" smtClean="0"/>
              <a:pPr/>
              <a:t>6/4/2012</a:t>
            </a:fld>
            <a:endParaRPr lang="en-US"/>
          </a:p>
        </p:txBody>
      </p:sp>
      <p:sp>
        <p:nvSpPr>
          <p:cNvPr id="4" name="Espaço Reservado para Rodapé 3"/>
          <p:cNvSpPr>
            <a:spLocks noGrp="1"/>
          </p:cNvSpPr>
          <p:nvPr>
            <p:ph type="ftr" sz="quarter" idx="11"/>
          </p:nvPr>
        </p:nvSpPr>
        <p:spPr/>
        <p:txBody>
          <a:bodyPr/>
          <a:lstStyle/>
          <a:p>
            <a:endParaRPr lang="en-US"/>
          </a:p>
        </p:txBody>
      </p:sp>
      <p:sp>
        <p:nvSpPr>
          <p:cNvPr id="5" name="Espaço Reservado para Número de Slide 4"/>
          <p:cNvSpPr>
            <a:spLocks noGrp="1"/>
          </p:cNvSpPr>
          <p:nvPr>
            <p:ph type="sldNum" sz="quarter" idx="12"/>
          </p:nvPr>
        </p:nvSpPr>
        <p:spPr>
          <a:xfrm>
            <a:off x="4343400" y="1036020"/>
            <a:ext cx="457200" cy="441325"/>
          </a:xfrm>
        </p:spPr>
        <p:txBody>
          <a:bodyPr/>
          <a:lstStyle/>
          <a:p>
            <a:fld id="{B328CEE6-C226-4E2A-8BDD-8559B1E467B0}" type="slidenum">
              <a:rPr lang="en-US" smtClean="0"/>
              <a:pPr/>
              <a:t>‹nº›</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7" name="Retângulo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tângulo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tângulo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tângulo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tângulo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tângulo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Espaço Reservado para Data 1"/>
          <p:cNvSpPr>
            <a:spLocks noGrp="1"/>
          </p:cNvSpPr>
          <p:nvPr>
            <p:ph type="dt" sz="half" idx="10"/>
          </p:nvPr>
        </p:nvSpPr>
        <p:spPr/>
        <p:txBody>
          <a:bodyPr/>
          <a:lstStyle/>
          <a:p>
            <a:fld id="{36F935C8-2A86-4C0E-973E-2C3E84996E08}" type="datetimeFigureOut">
              <a:rPr lang="en-US" smtClean="0"/>
              <a:pPr/>
              <a:t>6/4/2012</a:t>
            </a:fld>
            <a:endParaRPr lang="en-US"/>
          </a:p>
        </p:txBody>
      </p:sp>
      <p:sp>
        <p:nvSpPr>
          <p:cNvPr id="3" name="Espaço Reservado para Rodapé 2"/>
          <p:cNvSpPr>
            <a:spLocks noGrp="1"/>
          </p:cNvSpPr>
          <p:nvPr>
            <p:ph type="ftr" sz="quarter" idx="11"/>
          </p:nvPr>
        </p:nvSpPr>
        <p:spPr/>
        <p:txBody>
          <a:bodyPr/>
          <a:lstStyle/>
          <a:p>
            <a:endParaRPr lang="en-US"/>
          </a:p>
        </p:txBody>
      </p:sp>
      <p:sp>
        <p:nvSpPr>
          <p:cNvPr id="4" name="Espaço Reservado para Número de Slide 3"/>
          <p:cNvSpPr>
            <a:spLocks noGrp="1"/>
          </p:cNvSpPr>
          <p:nvPr>
            <p:ph type="sldNum" sz="quarter" idx="12"/>
          </p:nvPr>
        </p:nvSpPr>
        <p:spPr>
          <a:xfrm>
            <a:off x="4267200" y="6324600"/>
            <a:ext cx="609600" cy="441324"/>
          </a:xfrm>
        </p:spPr>
        <p:txBody>
          <a:bodyPr/>
          <a:lstStyle>
            <a:lvl1pPr>
              <a:defRPr>
                <a:solidFill>
                  <a:srgbClr val="FFFFFF"/>
                </a:solidFill>
              </a:defRPr>
            </a:lvl1pPr>
          </a:lstStyle>
          <a:p>
            <a:fld id="{B328CEE6-C226-4E2A-8BDD-8559B1E467B0}" type="slidenum">
              <a:rPr lang="en-US" smtClean="0"/>
              <a:pPr/>
              <a:t>‹nº›</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bg>
      <p:bgRef idx="1001">
        <a:schemeClr val="bg1"/>
      </p:bgRef>
    </p:bg>
    <p:spTree>
      <p:nvGrpSpPr>
        <p:cNvPr id="1" name=""/>
        <p:cNvGrpSpPr/>
        <p:nvPr/>
      </p:nvGrpSpPr>
      <p:grpSpPr>
        <a:xfrm>
          <a:off x="0" y="0"/>
          <a:ext cx="0" cy="0"/>
          <a:chOff x="0" y="0"/>
          <a:chExt cx="0" cy="0"/>
        </a:xfrm>
      </p:grpSpPr>
      <p:sp>
        <p:nvSpPr>
          <p:cNvPr id="19" name="Retângulo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tângulo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ângulo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ângulo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tângulo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tângulo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ítulo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pt-BR" smtClean="0"/>
              <a:t>Clique para editar o estilo do título mestre</a:t>
            </a:r>
            <a:endParaRPr kumimoji="0" lang="en-US"/>
          </a:p>
        </p:txBody>
      </p:sp>
      <p:sp>
        <p:nvSpPr>
          <p:cNvPr id="3" name="Espaço Reservado para Texto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pt-BR" smtClean="0"/>
              <a:t>Clique para editar os estilos do texto mestre</a:t>
            </a:r>
          </a:p>
        </p:txBody>
      </p:sp>
      <p:sp>
        <p:nvSpPr>
          <p:cNvPr id="8" name="Retângulo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Conector reto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Espaço Reservado para Conteúdo 19"/>
          <p:cNvSpPr>
            <a:spLocks noGrp="1"/>
          </p:cNvSpPr>
          <p:nvPr>
            <p:ph sz="quarter" idx="1"/>
          </p:nvPr>
        </p:nvSpPr>
        <p:spPr>
          <a:xfrm>
            <a:off x="3124200" y="685800"/>
            <a:ext cx="5638800" cy="5410200"/>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0" name="Elipse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ipse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Espaço Reservado para Número de Slide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328CEE6-C226-4E2A-8BDD-8559B1E467B0}" type="slidenum">
              <a:rPr lang="en-US" smtClean="0"/>
              <a:pPr/>
              <a:t>‹nº›</a:t>
            </a:fld>
            <a:endParaRPr lang="en-US"/>
          </a:p>
        </p:txBody>
      </p:sp>
      <p:sp>
        <p:nvSpPr>
          <p:cNvPr id="21" name="Retângulo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Espaço Reservado para Data 4"/>
          <p:cNvSpPr>
            <a:spLocks noGrp="1"/>
          </p:cNvSpPr>
          <p:nvPr>
            <p:ph type="dt" sz="half" idx="10"/>
          </p:nvPr>
        </p:nvSpPr>
        <p:spPr/>
        <p:txBody>
          <a:bodyPr/>
          <a:lstStyle/>
          <a:p>
            <a:fld id="{36F935C8-2A86-4C0E-973E-2C3E84996E08}" type="datetimeFigureOut">
              <a:rPr lang="en-US" smtClean="0"/>
              <a:pPr/>
              <a:t>6/4/2012</a:t>
            </a:fld>
            <a:endParaRPr lang="en-US"/>
          </a:p>
        </p:txBody>
      </p:sp>
      <p:sp>
        <p:nvSpPr>
          <p:cNvPr id="6" name="Espaço Reservado para Rodapé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21" name="Conector reto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tângulo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ângulo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tângulo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ângulo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tângulo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tângulo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tângulo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Elipse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Elipse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Espaço Reservado para Número de Slide 6"/>
          <p:cNvSpPr>
            <a:spLocks noGrp="1"/>
          </p:cNvSpPr>
          <p:nvPr>
            <p:ph type="sldNum" sz="quarter" idx="12"/>
          </p:nvPr>
        </p:nvSpPr>
        <p:spPr>
          <a:xfrm>
            <a:off x="1371600" y="312738"/>
            <a:ext cx="457200" cy="441325"/>
          </a:xfrm>
        </p:spPr>
        <p:txBody>
          <a:bodyPr/>
          <a:lstStyle/>
          <a:p>
            <a:fld id="{B328CEE6-C226-4E2A-8BDD-8559B1E467B0}" type="slidenum">
              <a:rPr lang="en-US" smtClean="0"/>
              <a:pPr/>
              <a:t>‹nº›</a:t>
            </a:fld>
            <a:endParaRPr lang="en-US"/>
          </a:p>
        </p:txBody>
      </p:sp>
      <p:sp>
        <p:nvSpPr>
          <p:cNvPr id="2" name="Título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pt-BR" smtClean="0"/>
              <a:t>Clique para editar o estilo do título mestre</a:t>
            </a:r>
            <a:endParaRPr kumimoji="0" lang="en-US"/>
          </a:p>
        </p:txBody>
      </p:sp>
      <p:sp>
        <p:nvSpPr>
          <p:cNvPr id="3" name="Espaço Reservado para Imagem 2"/>
          <p:cNvSpPr>
            <a:spLocks noGrp="1"/>
          </p:cNvSpPr>
          <p:nvPr>
            <p:ph type="pic" idx="1"/>
          </p:nvPr>
        </p:nvSpPr>
        <p:spPr>
          <a:xfrm>
            <a:off x="3000375" y="609600"/>
            <a:ext cx="5867400" cy="4267200"/>
          </a:xfrm>
        </p:spPr>
        <p:txBody>
          <a:bodyPr/>
          <a:lstStyle>
            <a:lvl1pPr marL="0" indent="0">
              <a:buNone/>
              <a:defRPr sz="3200"/>
            </a:lvl1pPr>
          </a:lstStyle>
          <a:p>
            <a:r>
              <a:rPr kumimoji="0" lang="pt-BR" smtClean="0"/>
              <a:t>Clique no ícone para adicionar uma imagem</a:t>
            </a:r>
            <a:endParaRPr kumimoji="0" lang="en-US" dirty="0"/>
          </a:p>
        </p:txBody>
      </p:sp>
      <p:sp>
        <p:nvSpPr>
          <p:cNvPr id="4" name="Espaço Reservado para Texto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pt-BR" smtClean="0"/>
              <a:t>Clique para editar os estilos do texto mestre</a:t>
            </a:r>
          </a:p>
        </p:txBody>
      </p:sp>
      <p:sp>
        <p:nvSpPr>
          <p:cNvPr id="22" name="Retângulo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Espaço Reservado para Data 4"/>
          <p:cNvSpPr>
            <a:spLocks noGrp="1"/>
          </p:cNvSpPr>
          <p:nvPr>
            <p:ph type="dt" sz="half" idx="10"/>
          </p:nvPr>
        </p:nvSpPr>
        <p:spPr>
          <a:xfrm>
            <a:off x="5788152" y="6404984"/>
            <a:ext cx="3044952" cy="365760"/>
          </a:xfrm>
        </p:spPr>
        <p:txBody>
          <a:bodyPr/>
          <a:lstStyle/>
          <a:p>
            <a:fld id="{36F935C8-2A86-4C0E-973E-2C3E84996E08}" type="datetimeFigureOut">
              <a:rPr lang="en-US" smtClean="0"/>
              <a:pPr/>
              <a:t>6/4/2012</a:t>
            </a:fld>
            <a:endParaRPr lang="en-US"/>
          </a:p>
        </p:txBody>
      </p:sp>
      <p:sp>
        <p:nvSpPr>
          <p:cNvPr id="6" name="Espaço Reservado para Rodapé 5"/>
          <p:cNvSpPr>
            <a:spLocks noGrp="1"/>
          </p:cNvSpPr>
          <p:nvPr>
            <p:ph type="ftr" sz="quarter" idx="11"/>
          </p:nvPr>
        </p:nvSpPr>
        <p:spPr>
          <a:xfrm>
            <a:off x="301752" y="6410848"/>
            <a:ext cx="3584448" cy="365760"/>
          </a:xfrm>
        </p:spPr>
        <p:txBody>
          <a:bodyPr/>
          <a:lstStyle/>
          <a:p>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tângulo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ângulo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ângulo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tângulo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tângulo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Espaço Reservado para Data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36F935C8-2A86-4C0E-973E-2C3E84996E08}" type="datetimeFigureOut">
              <a:rPr lang="en-US" smtClean="0"/>
              <a:pPr/>
              <a:t>6/4/2012</a:t>
            </a:fld>
            <a:endParaRPr lang="en-US"/>
          </a:p>
        </p:txBody>
      </p:sp>
      <p:sp>
        <p:nvSpPr>
          <p:cNvPr id="3" name="Espaço Reservado para Rodapé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tângulo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Conector reto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Elipse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ipse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Espaço Reservado para Número de Slide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328CEE6-C226-4E2A-8BDD-8559B1E467B0}" type="slidenum">
              <a:rPr lang="en-US" smtClean="0"/>
              <a:pPr/>
              <a:t>‹nº›</a:t>
            </a:fld>
            <a:endParaRPr lang="en-US"/>
          </a:p>
        </p:txBody>
      </p:sp>
      <p:sp>
        <p:nvSpPr>
          <p:cNvPr id="22" name="Espaço Reservado para Título 21"/>
          <p:cNvSpPr>
            <a:spLocks noGrp="1"/>
          </p:cNvSpPr>
          <p:nvPr>
            <p:ph type="title"/>
          </p:nvPr>
        </p:nvSpPr>
        <p:spPr>
          <a:xfrm>
            <a:off x="301752" y="228600"/>
            <a:ext cx="8534400" cy="758952"/>
          </a:xfrm>
          <a:prstGeom prst="rect">
            <a:avLst/>
          </a:prstGeom>
        </p:spPr>
        <p:txBody>
          <a:bodyPr vert="horz" anchor="b">
            <a:normAutofit/>
          </a:bodyPr>
          <a:lstStyle/>
          <a:p>
            <a:r>
              <a:rPr kumimoji="0" lang="pt-BR" smtClean="0"/>
              <a:t>Clique para editar o estilo do título mestre</a:t>
            </a:r>
            <a:endParaRPr kumimoji="0" lang="en-US"/>
          </a:p>
        </p:txBody>
      </p:sp>
      <p:sp>
        <p:nvSpPr>
          <p:cNvPr id="13" name="Espaço Reservado para Texto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pt-BR" smtClean="0"/>
              <a:t>Clique para editar os estilos do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pitchFamily="34" charset="0"/>
              </a:defRPr>
            </a:lvl1pPr>
          </a:lstStyle>
          <a:p>
            <a:fld id="{36F935C8-2A86-4C0E-973E-2C3E84996E08}" type="datetimeFigureOut">
              <a:rPr lang="en-US" smtClean="0"/>
              <a:pPr/>
              <a:t>6/4/2012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smtClean="0">
                <a:solidFill>
                  <a:srgbClr val="898989"/>
                </a:solidFill>
                <a:latin typeface="Calibri"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pitchFamily="34" charset="0"/>
              </a:defRPr>
            </a:lvl1pPr>
          </a:lstStyle>
          <a:p>
            <a:fld id="{B328CEE6-C226-4E2A-8BDD-8559B1E467B0}"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27.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5D5D5"/>
        </a:solidFill>
        <a:effectLst/>
      </p:bgPr>
    </p:bg>
    <p:spTree>
      <p:nvGrpSpPr>
        <p:cNvPr id="1" name=""/>
        <p:cNvGrpSpPr/>
        <p:nvPr/>
      </p:nvGrpSpPr>
      <p:grpSpPr>
        <a:xfrm>
          <a:off x="0" y="0"/>
          <a:ext cx="0" cy="0"/>
          <a:chOff x="0" y="0"/>
          <a:chExt cx="0" cy="0"/>
        </a:xfrm>
      </p:grpSpPr>
      <p:sp>
        <p:nvSpPr>
          <p:cNvPr id="87" name="Flowchart: Process 86"/>
          <p:cNvSpPr/>
          <p:nvPr/>
        </p:nvSpPr>
        <p:spPr>
          <a:xfrm>
            <a:off x="990600" y="1219200"/>
            <a:ext cx="1828800" cy="1295400"/>
          </a:xfrm>
          <a:prstGeom prst="flowChartProcess">
            <a:avLst/>
          </a:prstGeom>
          <a:solidFill>
            <a:srgbClr val="6397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175" name="Flowchart: Process 174"/>
          <p:cNvSpPr/>
          <p:nvPr/>
        </p:nvSpPr>
        <p:spPr>
          <a:xfrm>
            <a:off x="7239000" y="2895600"/>
            <a:ext cx="1527175" cy="1143000"/>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174" name="Flowchart: Process 173"/>
          <p:cNvSpPr/>
          <p:nvPr/>
        </p:nvSpPr>
        <p:spPr>
          <a:xfrm>
            <a:off x="7696200" y="381000"/>
            <a:ext cx="1295400" cy="990600"/>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173" name="Flowchart: Process 172"/>
          <p:cNvSpPr/>
          <p:nvPr/>
        </p:nvSpPr>
        <p:spPr>
          <a:xfrm>
            <a:off x="5943600" y="5410200"/>
            <a:ext cx="1600200" cy="1219200"/>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172" name="Flowchart: Process 171"/>
          <p:cNvSpPr/>
          <p:nvPr/>
        </p:nvSpPr>
        <p:spPr>
          <a:xfrm>
            <a:off x="2667000" y="3810000"/>
            <a:ext cx="1600200" cy="1219200"/>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171" name="Flowchart: Process 170"/>
          <p:cNvSpPr/>
          <p:nvPr/>
        </p:nvSpPr>
        <p:spPr>
          <a:xfrm>
            <a:off x="5715000" y="3429000"/>
            <a:ext cx="914400" cy="685800"/>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170" name="Flowchart: Process 169"/>
          <p:cNvSpPr/>
          <p:nvPr/>
        </p:nvSpPr>
        <p:spPr>
          <a:xfrm>
            <a:off x="4495800" y="381000"/>
            <a:ext cx="2130425" cy="1600200"/>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169" name="Flowchart: Process 168"/>
          <p:cNvSpPr/>
          <p:nvPr/>
        </p:nvSpPr>
        <p:spPr>
          <a:xfrm>
            <a:off x="304800" y="5029200"/>
            <a:ext cx="1828800" cy="1371600"/>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168" name="Flowchart: Process 167"/>
          <p:cNvSpPr/>
          <p:nvPr/>
        </p:nvSpPr>
        <p:spPr>
          <a:xfrm>
            <a:off x="762000" y="2514600"/>
            <a:ext cx="685800" cy="533400"/>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166" name="Flowchart: Process 165"/>
          <p:cNvSpPr/>
          <p:nvPr/>
        </p:nvSpPr>
        <p:spPr>
          <a:xfrm>
            <a:off x="1676400" y="0"/>
            <a:ext cx="1676400" cy="1219200"/>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cxnSp>
        <p:nvCxnSpPr>
          <p:cNvPr id="85" name="Straight Connector 84"/>
          <p:cNvCxnSpPr/>
          <p:nvPr/>
        </p:nvCxnSpPr>
        <p:spPr>
          <a:xfrm rot="5400000">
            <a:off x="1181894" y="2782094"/>
            <a:ext cx="5334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449387" y="1903413"/>
            <a:ext cx="3808413"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819400" y="1981200"/>
            <a:ext cx="38100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4116387" y="2894013"/>
            <a:ext cx="5027613"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0800000">
            <a:off x="3810000" y="381000"/>
            <a:ext cx="32004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4648994" y="3047206"/>
            <a:ext cx="21336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267200" y="2286000"/>
            <a:ext cx="23622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3505994" y="989806"/>
            <a:ext cx="19812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1181100" y="4532313"/>
            <a:ext cx="2973387"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2553494" y="3694906"/>
            <a:ext cx="34290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0800000">
            <a:off x="762000" y="3048000"/>
            <a:ext cx="25908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10800000">
            <a:off x="2667000" y="3810000"/>
            <a:ext cx="30480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0800000">
            <a:off x="4267200" y="3429000"/>
            <a:ext cx="29718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4610894" y="3618706"/>
            <a:ext cx="3810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0800000">
            <a:off x="304800" y="5029200"/>
            <a:ext cx="51054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10800000">
            <a:off x="5410200" y="4114800"/>
            <a:ext cx="1220788"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5400000" flipH="1" flipV="1">
            <a:off x="4610894" y="4609306"/>
            <a:ext cx="16002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5400000">
            <a:off x="343694" y="1866106"/>
            <a:ext cx="12954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1905001" y="2133600"/>
            <a:ext cx="1828800" cy="31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0800000">
            <a:off x="0" y="2514600"/>
            <a:ext cx="2820988"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10800000">
            <a:off x="0" y="1219200"/>
            <a:ext cx="44958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5400000">
            <a:off x="-456406" y="608806"/>
            <a:ext cx="12192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0" y="381000"/>
            <a:ext cx="1524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rot="5400000">
            <a:off x="-799306" y="5752306"/>
            <a:ext cx="22098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10800000" flipV="1">
            <a:off x="0" y="4648200"/>
            <a:ext cx="762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rot="10800000">
            <a:off x="3962400" y="5410200"/>
            <a:ext cx="35814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rot="5400000">
            <a:off x="3048000" y="5942013"/>
            <a:ext cx="1830387"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rot="5400000">
            <a:off x="6400800" y="5713413"/>
            <a:ext cx="2287587"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rot="10800000">
            <a:off x="2133600" y="6019800"/>
            <a:ext cx="25908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rot="10800000" flipV="1">
            <a:off x="4724400" y="6629400"/>
            <a:ext cx="44196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rot="10800000" flipV="1">
            <a:off x="6629400" y="1371600"/>
            <a:ext cx="23622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rot="10800000" flipV="1">
            <a:off x="6629400" y="4572000"/>
            <a:ext cx="25146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rot="5400000">
            <a:off x="5564188" y="1447800"/>
            <a:ext cx="2894012"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6629400" y="2895600"/>
            <a:ext cx="21336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0800000">
            <a:off x="6629400" y="685800"/>
            <a:ext cx="10668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rot="5400000">
            <a:off x="7011194" y="685006"/>
            <a:ext cx="13716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rot="10800000">
            <a:off x="7696200" y="381000"/>
            <a:ext cx="14478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rot="5400000">
            <a:off x="4001294" y="6133306"/>
            <a:ext cx="14478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0800000">
            <a:off x="0" y="6400800"/>
            <a:ext cx="21336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rot="5400000">
            <a:off x="1219994" y="5942806"/>
            <a:ext cx="18288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196" name="TextBox 143"/>
          <p:cNvSpPr txBox="1">
            <a:spLocks noChangeArrowheads="1"/>
          </p:cNvSpPr>
          <p:nvPr/>
        </p:nvSpPr>
        <p:spPr bwMode="auto">
          <a:xfrm>
            <a:off x="1066800" y="1371600"/>
            <a:ext cx="1676400" cy="954107"/>
          </a:xfrm>
          <a:prstGeom prst="rect">
            <a:avLst/>
          </a:prstGeom>
          <a:noFill/>
          <a:ln w="9525">
            <a:noFill/>
            <a:miter lim="800000"/>
            <a:headEnd/>
            <a:tailEnd/>
          </a:ln>
        </p:spPr>
        <p:txBody>
          <a:bodyPr>
            <a:spAutoFit/>
          </a:bodyPr>
          <a:lstStyle/>
          <a:p>
            <a:pPr algn="ctr">
              <a:defRPr/>
            </a:pPr>
            <a:r>
              <a:rPr lang="en-US" sz="2800" b="1" dirty="0" err="1" smtClean="0">
                <a:solidFill>
                  <a:prstClr val="white"/>
                </a:solidFill>
                <a:effectLst>
                  <a:outerShdw blurRad="38100" dist="38100" dir="2700000" algn="tl">
                    <a:srgbClr val="000000">
                      <a:alpha val="43137"/>
                    </a:srgbClr>
                  </a:outerShdw>
                </a:effectLst>
                <a:latin typeface="Calibri"/>
                <a:cs typeface="+mn-cs"/>
              </a:rPr>
              <a:t>Estudar</a:t>
            </a:r>
            <a:r>
              <a:rPr lang="en-US" sz="2800" b="1" dirty="0" smtClean="0">
                <a:solidFill>
                  <a:prstClr val="white"/>
                </a:solidFill>
                <a:effectLst>
                  <a:outerShdw blurRad="38100" dist="38100" dir="2700000" algn="tl">
                    <a:srgbClr val="000000">
                      <a:alpha val="43137"/>
                    </a:srgbClr>
                  </a:outerShdw>
                </a:effectLst>
                <a:latin typeface="Calibri"/>
                <a:cs typeface="+mn-cs"/>
              </a:rPr>
              <a:t> </a:t>
            </a:r>
            <a:r>
              <a:rPr lang="en-US" sz="2800" b="1" dirty="0" err="1" smtClean="0">
                <a:solidFill>
                  <a:prstClr val="white"/>
                </a:solidFill>
                <a:effectLst>
                  <a:outerShdw blurRad="38100" dist="38100" dir="2700000" algn="tl">
                    <a:srgbClr val="000000">
                      <a:alpha val="43137"/>
                    </a:srgbClr>
                  </a:outerShdw>
                </a:effectLst>
                <a:latin typeface="Calibri"/>
                <a:cs typeface="+mn-cs"/>
              </a:rPr>
              <a:t>pela</a:t>
            </a:r>
            <a:r>
              <a:rPr lang="en-US" sz="2800" b="1" dirty="0" smtClean="0">
                <a:solidFill>
                  <a:prstClr val="white"/>
                </a:solidFill>
                <a:effectLst>
                  <a:outerShdw blurRad="38100" dist="38100" dir="2700000" algn="tl">
                    <a:srgbClr val="000000">
                      <a:alpha val="43137"/>
                    </a:srgbClr>
                  </a:outerShdw>
                </a:effectLst>
                <a:latin typeface="Calibri"/>
                <a:cs typeface="+mn-cs"/>
              </a:rPr>
              <a:t> EaD</a:t>
            </a:r>
            <a:endParaRPr lang="en-US" sz="2800" b="1" dirty="0">
              <a:solidFill>
                <a:prstClr val="white"/>
              </a:solidFill>
              <a:effectLst>
                <a:outerShdw blurRad="38100" dist="38100" dir="2700000" algn="tl">
                  <a:srgbClr val="000000">
                    <a:alpha val="43137"/>
                  </a:srgbClr>
                </a:outerShdw>
              </a:effectLst>
              <a:latin typeface="Calibri"/>
              <a:cs typeface="+mn-cs"/>
            </a:endParaRPr>
          </a:p>
        </p:txBody>
      </p:sp>
      <p:sp>
        <p:nvSpPr>
          <p:cNvPr id="157" name="ContentBox1" descr="1"/>
          <p:cNvSpPr/>
          <p:nvPr/>
        </p:nvSpPr>
        <p:spPr>
          <a:xfrm>
            <a:off x="1676400" y="0"/>
            <a:ext cx="1676400" cy="1219200"/>
          </a:xfrm>
          <a:prstGeom prst="rect">
            <a:avLst/>
          </a:prstGeom>
          <a:solidFill>
            <a:srgbClr val="A6A6A6">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52" smtClean="0">
                <a:solidFill>
                  <a:prstClr val="white"/>
                </a:solidFill>
              </a:rPr>
              <a:t>Slides before 1st Section Divider</a:t>
            </a:r>
            <a:endParaRPr lang="en-US" sz="2252" dirty="0">
              <a:solidFill>
                <a:prstClr val="white"/>
              </a:solidFill>
            </a:endParaRPr>
          </a:p>
        </p:txBody>
      </p:sp>
      <p:sp>
        <p:nvSpPr>
          <p:cNvPr id="158" name="ContentBox2" descr="2"/>
          <p:cNvSpPr/>
          <p:nvPr/>
        </p:nvSpPr>
        <p:spPr>
          <a:xfrm>
            <a:off x="4495800" y="381000"/>
            <a:ext cx="2133600" cy="1600200"/>
          </a:xfrm>
          <a:prstGeom prst="rect">
            <a:avLst/>
          </a:prstGeom>
          <a:solidFill>
            <a:srgbClr val="A6A6A6">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smtClean="0">
                <a:solidFill>
                  <a:prstClr val="white"/>
                </a:solidFill>
              </a:rPr>
              <a:t>Objetivos</a:t>
            </a:r>
            <a:endParaRPr lang="en-US" sz="2400" dirty="0">
              <a:solidFill>
                <a:prstClr val="white"/>
              </a:solidFill>
            </a:endParaRPr>
          </a:p>
        </p:txBody>
      </p:sp>
      <p:sp>
        <p:nvSpPr>
          <p:cNvPr id="159" name="ContentBox3" descr="3"/>
          <p:cNvSpPr/>
          <p:nvPr/>
        </p:nvSpPr>
        <p:spPr>
          <a:xfrm>
            <a:off x="7696200" y="381000"/>
            <a:ext cx="1295400" cy="990600"/>
          </a:xfrm>
          <a:prstGeom prst="rect">
            <a:avLst/>
          </a:prstGeom>
          <a:solidFill>
            <a:srgbClr val="A6A6A6">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932" smtClean="0">
                <a:solidFill>
                  <a:prstClr val="white"/>
                </a:solidFill>
              </a:rPr>
              <a:t>Sobre a Pesquisa</a:t>
            </a:r>
            <a:endParaRPr lang="en-US" sz="1932" dirty="0">
              <a:solidFill>
                <a:prstClr val="white"/>
              </a:solidFill>
            </a:endParaRPr>
          </a:p>
        </p:txBody>
      </p:sp>
      <p:sp>
        <p:nvSpPr>
          <p:cNvPr id="160" name="ContentBox4" descr="4"/>
          <p:cNvSpPr/>
          <p:nvPr/>
        </p:nvSpPr>
        <p:spPr>
          <a:xfrm>
            <a:off x="7239000" y="2895600"/>
            <a:ext cx="1524000" cy="1143000"/>
          </a:xfrm>
          <a:prstGeom prst="rect">
            <a:avLst/>
          </a:prstGeom>
          <a:solidFill>
            <a:srgbClr val="A6A6A6">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323" smtClean="0">
                <a:solidFill>
                  <a:prstClr val="white"/>
                </a:solidFill>
              </a:rPr>
              <a:t>Perfil geral dos sujeitos</a:t>
            </a:r>
            <a:endParaRPr lang="en-US" sz="2323" dirty="0">
              <a:solidFill>
                <a:prstClr val="white"/>
              </a:solidFill>
            </a:endParaRPr>
          </a:p>
        </p:txBody>
      </p:sp>
      <p:sp>
        <p:nvSpPr>
          <p:cNvPr id="161" name="ContentBox5" descr="5"/>
          <p:cNvSpPr/>
          <p:nvPr/>
        </p:nvSpPr>
        <p:spPr>
          <a:xfrm>
            <a:off x="5715000" y="3429000"/>
            <a:ext cx="914400" cy="685800"/>
          </a:xfrm>
          <a:prstGeom prst="rect">
            <a:avLst/>
          </a:prstGeom>
          <a:solidFill>
            <a:srgbClr val="A6A6A6">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1281" smtClean="0">
                <a:solidFill>
                  <a:prstClr val="white"/>
                </a:solidFill>
              </a:rPr>
              <a:t>Usos dos lugares e horários</a:t>
            </a:r>
            <a:endParaRPr lang="en-US" sz="1281" dirty="0">
              <a:solidFill>
                <a:prstClr val="white"/>
              </a:solidFill>
            </a:endParaRPr>
          </a:p>
        </p:txBody>
      </p:sp>
      <p:sp>
        <p:nvSpPr>
          <p:cNvPr id="162" name="ContentBox6" descr="6"/>
          <p:cNvSpPr/>
          <p:nvPr/>
        </p:nvSpPr>
        <p:spPr>
          <a:xfrm>
            <a:off x="5943600" y="5410200"/>
            <a:ext cx="1600200" cy="1219200"/>
          </a:xfrm>
          <a:prstGeom prst="rect">
            <a:avLst/>
          </a:prstGeom>
          <a:solidFill>
            <a:srgbClr val="A6A6A6">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784" smtClean="0">
                <a:solidFill>
                  <a:prstClr val="white"/>
                </a:solidFill>
              </a:rPr>
              <a:t>Organização para estudos</a:t>
            </a:r>
            <a:endParaRPr lang="en-US" sz="1784" dirty="0">
              <a:solidFill>
                <a:prstClr val="white"/>
              </a:solidFill>
            </a:endParaRPr>
          </a:p>
        </p:txBody>
      </p:sp>
      <p:sp>
        <p:nvSpPr>
          <p:cNvPr id="163" name="ContentBox7" descr="7"/>
          <p:cNvSpPr/>
          <p:nvPr/>
        </p:nvSpPr>
        <p:spPr>
          <a:xfrm>
            <a:off x="2667000" y="3810000"/>
            <a:ext cx="1600200" cy="1219200"/>
          </a:xfrm>
          <a:prstGeom prst="rect">
            <a:avLst/>
          </a:prstGeom>
          <a:solidFill>
            <a:srgbClr val="A6A6A6">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784" smtClean="0">
                <a:solidFill>
                  <a:prstClr val="white"/>
                </a:solidFill>
              </a:rPr>
              <a:t>Acesso, permanência e evasão</a:t>
            </a:r>
            <a:endParaRPr lang="en-US" sz="1784" dirty="0">
              <a:solidFill>
                <a:prstClr val="white"/>
              </a:solidFill>
            </a:endParaRPr>
          </a:p>
        </p:txBody>
      </p:sp>
      <p:sp>
        <p:nvSpPr>
          <p:cNvPr id="164" name="ContentBox8" descr="8"/>
          <p:cNvSpPr/>
          <p:nvPr/>
        </p:nvSpPr>
        <p:spPr>
          <a:xfrm>
            <a:off x="304800" y="5029200"/>
            <a:ext cx="1828800" cy="1371600"/>
          </a:xfrm>
          <a:prstGeom prst="rect">
            <a:avLst/>
          </a:prstGeom>
          <a:solidFill>
            <a:srgbClr val="A6A6A6">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750" smtClean="0">
                <a:solidFill>
                  <a:prstClr val="white"/>
                </a:solidFill>
              </a:rPr>
              <a:t>Considerações finais</a:t>
            </a:r>
            <a:endParaRPr lang="en-US" sz="1750" dirty="0">
              <a:solidFill>
                <a:prstClr val="white"/>
              </a:solidFill>
            </a:endParaRPr>
          </a:p>
        </p:txBody>
      </p:sp>
      <p:sp>
        <p:nvSpPr>
          <p:cNvPr id="165" name="ContentBox9" descr="9"/>
          <p:cNvSpPr/>
          <p:nvPr/>
        </p:nvSpPr>
        <p:spPr>
          <a:xfrm>
            <a:off x="762000" y="2514600"/>
            <a:ext cx="685800" cy="533400"/>
          </a:xfrm>
          <a:prstGeom prst="rect">
            <a:avLst/>
          </a:prstGeom>
          <a:solidFill>
            <a:srgbClr val="A6A6A6">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13" smtClean="0">
                <a:solidFill>
                  <a:prstClr val="white"/>
                </a:solidFill>
              </a:rPr>
              <a:t>Divulgação</a:t>
            </a:r>
            <a:endParaRPr lang="en-US" sz="713" dirty="0">
              <a:solidFill>
                <a:prstClr val="white"/>
              </a:solidFill>
            </a:endParaRPr>
          </a:p>
        </p:txBody>
      </p:sp>
      <p:cxnSp>
        <p:nvCxnSpPr>
          <p:cNvPr id="70" name="Straight Connector 69"/>
          <p:cNvCxnSpPr/>
          <p:nvPr/>
        </p:nvCxnSpPr>
        <p:spPr>
          <a:xfrm rot="5400000">
            <a:off x="3201194" y="608806"/>
            <a:ext cx="12192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flipH="1" flipV="1">
            <a:off x="5335587" y="6018213"/>
            <a:ext cx="1217613"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rot="5400000">
            <a:off x="6402388" y="3733800"/>
            <a:ext cx="1674812"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rot="5400000">
            <a:off x="7431088" y="2705100"/>
            <a:ext cx="2665412"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7239000" y="4038600"/>
            <a:ext cx="19050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5400000">
            <a:off x="8344694" y="1027906"/>
            <a:ext cx="12954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rot="10800000">
            <a:off x="8763000" y="1676400"/>
            <a:ext cx="3810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5400000">
            <a:off x="-494506" y="3771106"/>
            <a:ext cx="25146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067594" y="608806"/>
            <a:ext cx="12192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7811294" y="5142706"/>
            <a:ext cx="11430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10800000">
            <a:off x="7543800" y="5715000"/>
            <a:ext cx="16002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sz="quarter" idx="1"/>
          </p:nvPr>
        </p:nvSpPr>
        <p:spPr>
          <a:xfrm>
            <a:off x="301752" y="1527048"/>
            <a:ext cx="8503920" cy="4854280"/>
          </a:xfrm>
        </p:spPr>
        <p:txBody>
          <a:bodyPr>
            <a:normAutofit fontScale="92500"/>
          </a:bodyPr>
          <a:lstStyle/>
          <a:p>
            <a:r>
              <a:rPr lang="pt-BR" i="1" dirty="0" smtClean="0"/>
              <a:t>Pesquisa realizada no âmbito do </a:t>
            </a:r>
            <a:r>
              <a:rPr lang="pt-BR" i="1" dirty="0" err="1" smtClean="0"/>
              <a:t>GEPEaD-UFSCar</a:t>
            </a:r>
            <a:endParaRPr lang="pt-BR" i="1" dirty="0" smtClean="0"/>
          </a:p>
          <a:p>
            <a:r>
              <a:rPr lang="pt-BR" i="1" dirty="0" smtClean="0"/>
              <a:t>Sujeitos da pesquisa: estudantes de graduação da SEaD-UFSCar:</a:t>
            </a:r>
          </a:p>
          <a:p>
            <a:pPr lvl="1"/>
            <a:r>
              <a:rPr lang="pt-BR" i="1" dirty="0" smtClean="0"/>
              <a:t>Educação Musical (12,62%), </a:t>
            </a:r>
          </a:p>
          <a:p>
            <a:pPr lvl="1"/>
            <a:r>
              <a:rPr lang="pt-BR" i="1" dirty="0" smtClean="0"/>
              <a:t>Engenharia Ambiental (19,27%), </a:t>
            </a:r>
          </a:p>
          <a:p>
            <a:pPr lvl="1"/>
            <a:r>
              <a:rPr lang="pt-BR" i="1" dirty="0" smtClean="0"/>
              <a:t>Pedagogia (18,94%), </a:t>
            </a:r>
          </a:p>
          <a:p>
            <a:pPr lvl="1"/>
            <a:r>
              <a:rPr lang="pt-BR" i="1" dirty="0" smtClean="0"/>
              <a:t>Sistemas de Informação (35,88%)</a:t>
            </a:r>
          </a:p>
          <a:p>
            <a:pPr lvl="1"/>
            <a:r>
              <a:rPr lang="pt-BR" i="1" dirty="0" smtClean="0"/>
              <a:t>Tecnologia em Produção Sucroalcooleira (13,29%).</a:t>
            </a:r>
            <a:endParaRPr lang="en-US" i="1" dirty="0" smtClean="0"/>
          </a:p>
          <a:p>
            <a:r>
              <a:rPr lang="pt-BR" i="1" dirty="0" smtClean="0"/>
              <a:t>Coleta de dados por questionários e entrevistas</a:t>
            </a:r>
            <a:endParaRPr lang="en-US" i="1" dirty="0" smtClean="0"/>
          </a:p>
          <a:p>
            <a:r>
              <a:rPr lang="pt-BR" i="1" dirty="0" smtClean="0"/>
              <a:t>Respostas completas ao questionário: 301 estudantes (sendo 159 do primeiro ano e 142 veteranos ― análises em separado ― estratégias mais amadurecidas</a:t>
            </a:r>
            <a:endParaRPr lang="en-US" i="1" dirty="0" smtClean="0"/>
          </a:p>
        </p:txBody>
      </p:sp>
      <p:sp>
        <p:nvSpPr>
          <p:cNvPr id="3" name="Título 2"/>
          <p:cNvSpPr>
            <a:spLocks noGrp="1"/>
          </p:cNvSpPr>
          <p:nvPr>
            <p:ph type="title"/>
          </p:nvPr>
        </p:nvSpPr>
        <p:spPr/>
        <p:txBody>
          <a:bodyPr/>
          <a:lstStyle/>
          <a:p>
            <a:r>
              <a:rPr lang="pt-BR" dirty="0" smtClean="0"/>
              <a:t>Sobre a pesquisa </a:t>
            </a:r>
            <a:endParaRPr lang="en-US"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show="0">
  <p:cSld>
    <p:bg>
      <p:bgPr>
        <a:noFill/>
        <a:effectLst/>
      </p:bgPr>
    </p:bg>
    <p:spTree>
      <p:nvGrpSpPr>
        <p:cNvPr id="1" name=""/>
        <p:cNvGrpSpPr/>
        <p:nvPr/>
      </p:nvGrpSpPr>
      <p:grpSpPr>
        <a:xfrm>
          <a:off x="0" y="0"/>
          <a:ext cx="0" cy="0"/>
          <a:chOff x="0" y="0"/>
          <a:chExt cx="0" cy="0"/>
        </a:xfrm>
      </p:grpSpPr>
      <p:sp>
        <p:nvSpPr>
          <p:cNvPr id="2" name="CaixaDeTexto 1"/>
          <p:cNvSpPr txBox="1"/>
          <p:nvPr/>
        </p:nvSpPr>
        <p:spPr>
          <a:xfrm>
            <a:off x="914400" y="3566159"/>
            <a:ext cx="7315200" cy="553998"/>
          </a:xfrm>
          <a:prstGeom prst="rect">
            <a:avLst/>
          </a:prstGeom>
          <a:noFill/>
        </p:spPr>
        <p:txBody>
          <a:bodyPr vert="horz" rtlCol="0">
            <a:spAutoFit/>
          </a:bodyPr>
          <a:lstStyle/>
          <a:p>
            <a:pPr algn="ctr"/>
            <a:r>
              <a:rPr lang="en-US" sz="3000" smtClean="0">
                <a:solidFill>
                  <a:srgbClr val="A9A9A9"/>
                </a:solidFill>
                <a:latin typeface="Arial"/>
              </a:rPr>
              <a:t>pptPlex Section Divider</a:t>
            </a:r>
            <a:endParaRPr lang="en-US" sz="3000">
              <a:solidFill>
                <a:srgbClr val="A9A9A9"/>
              </a:solidFill>
              <a:latin typeface="Arial"/>
            </a:endParaRPr>
          </a:p>
        </p:txBody>
      </p:sp>
      <p:sp>
        <p:nvSpPr>
          <p:cNvPr id="3" name="CaixaDeTexto 2"/>
          <p:cNvSpPr txBox="1"/>
          <p:nvPr/>
        </p:nvSpPr>
        <p:spPr>
          <a:xfrm>
            <a:off x="914400" y="1714500"/>
            <a:ext cx="7315200" cy="707886"/>
          </a:xfrm>
          <a:prstGeom prst="rect">
            <a:avLst/>
          </a:prstGeom>
          <a:noFill/>
        </p:spPr>
        <p:txBody>
          <a:bodyPr vert="horz" rtlCol="0">
            <a:spAutoFit/>
          </a:bodyPr>
          <a:lstStyle/>
          <a:p>
            <a:pPr algn="ctr"/>
            <a:r>
              <a:rPr lang="en-US" sz="4000" b="1" dirty="0" err="1" smtClean="0">
                <a:solidFill>
                  <a:srgbClr val="000000"/>
                </a:solidFill>
                <a:latin typeface="Arial"/>
              </a:rPr>
              <a:t>Perfil</a:t>
            </a:r>
            <a:r>
              <a:rPr lang="en-US" sz="4000" b="1" dirty="0" smtClean="0">
                <a:solidFill>
                  <a:srgbClr val="000000"/>
                </a:solidFill>
                <a:latin typeface="Arial"/>
              </a:rPr>
              <a:t> </a:t>
            </a:r>
            <a:r>
              <a:rPr lang="en-US" sz="4000" b="1" dirty="0" err="1" smtClean="0">
                <a:solidFill>
                  <a:srgbClr val="000000"/>
                </a:solidFill>
                <a:latin typeface="Arial"/>
              </a:rPr>
              <a:t>geral</a:t>
            </a:r>
            <a:r>
              <a:rPr lang="en-US" sz="4000" b="1" dirty="0" smtClean="0">
                <a:solidFill>
                  <a:srgbClr val="000000"/>
                </a:solidFill>
                <a:latin typeface="Arial"/>
              </a:rPr>
              <a:t> dos </a:t>
            </a:r>
            <a:r>
              <a:rPr lang="en-US" sz="4000" b="1" dirty="0" err="1" smtClean="0">
                <a:solidFill>
                  <a:srgbClr val="000000"/>
                </a:solidFill>
                <a:latin typeface="Arial"/>
              </a:rPr>
              <a:t>sujeitos</a:t>
            </a:r>
            <a:endParaRPr lang="en-US" sz="4000" b="1" dirty="0">
              <a:solidFill>
                <a:srgbClr val="000000"/>
              </a:solidFill>
              <a:latin typeface="Arial"/>
            </a:endParaRPr>
          </a:p>
        </p:txBody>
      </p:sp>
      <p:sp>
        <p:nvSpPr>
          <p:cNvPr id="4" name="CaixaDeTexto 3"/>
          <p:cNvSpPr txBox="1"/>
          <p:nvPr/>
        </p:nvSpPr>
        <p:spPr>
          <a:xfrm>
            <a:off x="914400" y="4251959"/>
            <a:ext cx="7315200" cy="1015663"/>
          </a:xfrm>
          <a:prstGeom prst="rect">
            <a:avLst/>
          </a:prstGeom>
          <a:noFill/>
        </p:spPr>
        <p:txBody>
          <a:bodyPr vert="horz" rtlCol="0">
            <a:spAutoFit/>
          </a:bodyPr>
          <a:lstStyle/>
          <a:p>
            <a:pPr algn="ctr"/>
            <a:r>
              <a:rPr lang="en-US" sz="2000" smtClean="0">
                <a:solidFill>
                  <a:srgbClr val="A9A9A9"/>
                </a:solidFill>
                <a:latin typeface="Arial"/>
              </a:rPr>
              <a:t>The slides after this divider will be grouped into a section and given the label you type above.  Feel free to move this slide to any position in the deck.</a:t>
            </a:r>
            <a:endParaRPr lang="en-US" sz="2000">
              <a:solidFill>
                <a:srgbClr val="A9A9A9"/>
              </a:solidFill>
              <a:latin typeface="Arial"/>
            </a:endParaRPr>
          </a:p>
        </p:txBody>
      </p:sp>
    </p:spTree>
    <p:custDataLst>
      <p:tags r:id="rId1"/>
    </p:custData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sz="quarter" idx="1"/>
          </p:nvPr>
        </p:nvSpPr>
        <p:spPr>
          <a:xfrm>
            <a:off x="301752" y="1527048"/>
            <a:ext cx="8503920" cy="4710264"/>
          </a:xfrm>
        </p:spPr>
        <p:txBody>
          <a:bodyPr>
            <a:normAutofit/>
          </a:bodyPr>
          <a:lstStyle/>
          <a:p>
            <a:pPr lvl="0"/>
            <a:r>
              <a:rPr lang="pt-BR" i="1" dirty="0" smtClean="0"/>
              <a:t>mais da metade (52,49%) dos estudantes respondentes já concluiu outra graduação presencial antes de iniciar seus estudos pela EaD na UFSCar. </a:t>
            </a:r>
          </a:p>
          <a:p>
            <a:pPr lvl="0"/>
            <a:endParaRPr lang="en-US" i="1" dirty="0" smtClean="0"/>
          </a:p>
          <a:p>
            <a:pPr lvl="0"/>
            <a:r>
              <a:rPr lang="pt-BR" i="1" dirty="0" smtClean="0"/>
              <a:t>2,33% já eram graduados pela EaD em outra instituição</a:t>
            </a:r>
          </a:p>
          <a:p>
            <a:pPr lvl="0"/>
            <a:endParaRPr lang="en-US" i="1" dirty="0" smtClean="0"/>
          </a:p>
          <a:p>
            <a:pPr lvl="0"/>
            <a:r>
              <a:rPr lang="pt-BR" i="1" dirty="0" smtClean="0"/>
              <a:t>35,88% realizam o curso pela EaD como primeira graduação. </a:t>
            </a:r>
            <a:endParaRPr lang="en-US" i="1" dirty="0" smtClean="0"/>
          </a:p>
        </p:txBody>
      </p:sp>
      <p:sp>
        <p:nvSpPr>
          <p:cNvPr id="3" name="Título 2"/>
          <p:cNvSpPr>
            <a:spLocks noGrp="1"/>
          </p:cNvSpPr>
          <p:nvPr>
            <p:ph type="title"/>
          </p:nvPr>
        </p:nvSpPr>
        <p:spPr/>
        <p:txBody>
          <a:bodyPr/>
          <a:lstStyle/>
          <a:p>
            <a:r>
              <a:rPr lang="pt-BR" dirty="0" smtClean="0"/>
              <a:t>Perfil geral dos sujeitos</a:t>
            </a:r>
            <a:endParaRPr lang="en-US" dirty="0"/>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sz="quarter" idx="1"/>
          </p:nvPr>
        </p:nvSpPr>
        <p:spPr>
          <a:xfrm>
            <a:off x="301752" y="1527048"/>
            <a:ext cx="8503920" cy="4710264"/>
          </a:xfrm>
        </p:spPr>
        <p:txBody>
          <a:bodyPr>
            <a:normAutofit fontScale="92500" lnSpcReduction="20000"/>
          </a:bodyPr>
          <a:lstStyle/>
          <a:p>
            <a:r>
              <a:rPr lang="pt-BR" i="1" dirty="0" smtClean="0"/>
              <a:t>menos de 20% são jovens de até 25 anos de idade (3,99% com até 20 anos e outros 15,96% entre 21 e 25 anos de idade). </a:t>
            </a:r>
          </a:p>
          <a:p>
            <a:endParaRPr lang="en-US" i="1" dirty="0" smtClean="0"/>
          </a:p>
          <a:p>
            <a:pPr lvl="0"/>
            <a:r>
              <a:rPr lang="pt-BR" i="1" dirty="0" smtClean="0"/>
              <a:t>73% concentra-se na faixa de 26 a 50 anos de idade, sendo 29,24% deles com 31 a 40 anos, 26,58% com 26 a 30 anos e 17,28% com 41 a 50 anos de idade. Verificou-se que mais da metade (53,49%) dos participantes da pesquisa tem mais de 30 anos de idade (7% com mais de 51 anos de idade).</a:t>
            </a:r>
          </a:p>
          <a:p>
            <a:pPr lvl="0"/>
            <a:endParaRPr lang="en-US" i="1" dirty="0" smtClean="0"/>
          </a:p>
          <a:p>
            <a:pPr lvl="0"/>
            <a:r>
              <a:rPr lang="pt-BR" i="1" dirty="0" smtClean="0"/>
              <a:t>Respondentes majoritariamente do sexo masculino (63,79%).</a:t>
            </a:r>
          </a:p>
        </p:txBody>
      </p:sp>
      <p:sp>
        <p:nvSpPr>
          <p:cNvPr id="3" name="Título 2"/>
          <p:cNvSpPr>
            <a:spLocks noGrp="1"/>
          </p:cNvSpPr>
          <p:nvPr>
            <p:ph type="title"/>
          </p:nvPr>
        </p:nvSpPr>
        <p:spPr/>
        <p:txBody>
          <a:bodyPr/>
          <a:lstStyle/>
          <a:p>
            <a:r>
              <a:rPr lang="pt-BR" dirty="0" smtClean="0"/>
              <a:t>Perfil geral dos sujeitos</a:t>
            </a:r>
            <a:endParaRPr lang="en-US" dirty="0"/>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sz="quarter" idx="1"/>
          </p:nvPr>
        </p:nvSpPr>
        <p:spPr>
          <a:xfrm>
            <a:off x="301752" y="1527048"/>
            <a:ext cx="8503920" cy="4854280"/>
          </a:xfrm>
        </p:spPr>
        <p:txBody>
          <a:bodyPr>
            <a:normAutofit fontScale="92500" lnSpcReduction="10000"/>
          </a:bodyPr>
          <a:lstStyle/>
          <a:p>
            <a:r>
              <a:rPr lang="pt-BR" i="1" dirty="0" smtClean="0"/>
              <a:t>Estado civil: solteiros (46,18%) e casados (47,51%)</a:t>
            </a:r>
          </a:p>
          <a:p>
            <a:endParaRPr lang="en-US" i="1" dirty="0" smtClean="0"/>
          </a:p>
          <a:p>
            <a:r>
              <a:rPr lang="pt-BR" i="1" dirty="0" smtClean="0"/>
              <a:t>Filhos: 33,89% dos casados possuem filhos morando na mesma </a:t>
            </a:r>
            <a:r>
              <a:rPr lang="pt-BR" i="1" dirty="0" err="1" smtClean="0"/>
              <a:t>residencia</a:t>
            </a:r>
            <a:r>
              <a:rPr lang="pt-BR" i="1" dirty="0" smtClean="0"/>
              <a:t>; e, dos solteiros, 3,99% também possuem filhos coabitando a residência.</a:t>
            </a:r>
            <a:endParaRPr lang="en-US" i="1" dirty="0" smtClean="0"/>
          </a:p>
          <a:p>
            <a:pPr>
              <a:buNone/>
            </a:pPr>
            <a:r>
              <a:rPr lang="pt-BR" i="1" dirty="0" smtClean="0"/>
              <a:t> </a:t>
            </a:r>
            <a:endParaRPr lang="en-US" i="1" dirty="0" smtClean="0"/>
          </a:p>
          <a:p>
            <a:r>
              <a:rPr lang="pt-BR" i="1" dirty="0" smtClean="0"/>
              <a:t>Moram mais próximo do trabalho do que do Polo: 70,09% residem há menos de uma hora do trabalho, ao passo que apenas 40,53% disseram residir há menos de uma hora do seu Polo; 28,9% gastam mais de 3h entre residência e Polo. Vale observar que alguns estudantes (1,33%) fazem o trajeto moradia-polo em mais de dez horas de viagem.</a:t>
            </a:r>
            <a:endParaRPr lang="en-US" i="1" dirty="0" smtClean="0"/>
          </a:p>
        </p:txBody>
      </p:sp>
      <p:sp>
        <p:nvSpPr>
          <p:cNvPr id="3" name="Título 2"/>
          <p:cNvSpPr>
            <a:spLocks noGrp="1"/>
          </p:cNvSpPr>
          <p:nvPr>
            <p:ph type="title"/>
          </p:nvPr>
        </p:nvSpPr>
        <p:spPr/>
        <p:txBody>
          <a:bodyPr/>
          <a:lstStyle/>
          <a:p>
            <a:r>
              <a:rPr lang="pt-BR" dirty="0" smtClean="0"/>
              <a:t>Perfil geral dos sujeitos</a:t>
            </a:r>
            <a:endParaRPr lang="en-US" dirty="0"/>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MasterSp="0" show="0">
  <p:cSld>
    <p:bg>
      <p:bgPr>
        <a:noFill/>
        <a:effectLst/>
      </p:bgPr>
    </p:bg>
    <p:spTree>
      <p:nvGrpSpPr>
        <p:cNvPr id="1" name=""/>
        <p:cNvGrpSpPr/>
        <p:nvPr/>
      </p:nvGrpSpPr>
      <p:grpSpPr>
        <a:xfrm>
          <a:off x="0" y="0"/>
          <a:ext cx="0" cy="0"/>
          <a:chOff x="0" y="0"/>
          <a:chExt cx="0" cy="0"/>
        </a:xfrm>
      </p:grpSpPr>
      <p:sp>
        <p:nvSpPr>
          <p:cNvPr id="2" name="CaixaDeTexto 1"/>
          <p:cNvSpPr txBox="1"/>
          <p:nvPr/>
        </p:nvSpPr>
        <p:spPr>
          <a:xfrm>
            <a:off x="914400" y="3566159"/>
            <a:ext cx="7315200" cy="553998"/>
          </a:xfrm>
          <a:prstGeom prst="rect">
            <a:avLst/>
          </a:prstGeom>
          <a:noFill/>
        </p:spPr>
        <p:txBody>
          <a:bodyPr vert="horz" rtlCol="0">
            <a:spAutoFit/>
          </a:bodyPr>
          <a:lstStyle/>
          <a:p>
            <a:pPr algn="ctr"/>
            <a:r>
              <a:rPr lang="en-US" sz="3000" smtClean="0">
                <a:solidFill>
                  <a:srgbClr val="A9A9A9"/>
                </a:solidFill>
                <a:latin typeface="Arial"/>
              </a:rPr>
              <a:t>pptPlex Section Divider</a:t>
            </a:r>
            <a:endParaRPr lang="en-US" sz="3000">
              <a:solidFill>
                <a:srgbClr val="A9A9A9"/>
              </a:solidFill>
              <a:latin typeface="Arial"/>
            </a:endParaRPr>
          </a:p>
        </p:txBody>
      </p:sp>
      <p:sp>
        <p:nvSpPr>
          <p:cNvPr id="3" name="CaixaDeTexto 2"/>
          <p:cNvSpPr txBox="1"/>
          <p:nvPr/>
        </p:nvSpPr>
        <p:spPr>
          <a:xfrm>
            <a:off x="914400" y="1714500"/>
            <a:ext cx="7315200" cy="707886"/>
          </a:xfrm>
          <a:prstGeom prst="rect">
            <a:avLst/>
          </a:prstGeom>
          <a:noFill/>
        </p:spPr>
        <p:txBody>
          <a:bodyPr vert="horz" rtlCol="0">
            <a:spAutoFit/>
          </a:bodyPr>
          <a:lstStyle/>
          <a:p>
            <a:pPr algn="ctr"/>
            <a:r>
              <a:rPr lang="pt-BR" sz="4000" b="1" dirty="0" smtClean="0">
                <a:solidFill>
                  <a:srgbClr val="000000"/>
                </a:solidFill>
                <a:latin typeface="Arial"/>
              </a:rPr>
              <a:t>Usos dos lugares e horários</a:t>
            </a:r>
            <a:endParaRPr lang="en-US" sz="4000" b="1" dirty="0">
              <a:solidFill>
                <a:srgbClr val="000000"/>
              </a:solidFill>
              <a:latin typeface="Arial"/>
            </a:endParaRPr>
          </a:p>
        </p:txBody>
      </p:sp>
      <p:sp>
        <p:nvSpPr>
          <p:cNvPr id="4" name="CaixaDeTexto 3"/>
          <p:cNvSpPr txBox="1"/>
          <p:nvPr/>
        </p:nvSpPr>
        <p:spPr>
          <a:xfrm>
            <a:off x="914400" y="4251959"/>
            <a:ext cx="7315200" cy="1015663"/>
          </a:xfrm>
          <a:prstGeom prst="rect">
            <a:avLst/>
          </a:prstGeom>
          <a:noFill/>
        </p:spPr>
        <p:txBody>
          <a:bodyPr vert="horz" rtlCol="0">
            <a:spAutoFit/>
          </a:bodyPr>
          <a:lstStyle/>
          <a:p>
            <a:pPr algn="ctr"/>
            <a:r>
              <a:rPr lang="en-US" sz="2000" smtClean="0">
                <a:solidFill>
                  <a:srgbClr val="A9A9A9"/>
                </a:solidFill>
                <a:latin typeface="Arial"/>
              </a:rPr>
              <a:t>The slides after this divider will be grouped into a section and given the label you type above.  Feel free to move this slide to any position in the deck.</a:t>
            </a:r>
            <a:endParaRPr lang="en-US" sz="2000">
              <a:solidFill>
                <a:srgbClr val="A9A9A9"/>
              </a:solidFill>
              <a:latin typeface="Arial"/>
            </a:endParaRPr>
          </a:p>
        </p:txBody>
      </p:sp>
    </p:spTree>
    <p:custDataLst>
      <p:tags r:id="rId1"/>
    </p:custData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p:nvPr/>
        </p:nvPicPr>
        <p:blipFill>
          <a:blip r:embed="rId2" cstate="print"/>
          <a:srcRect/>
          <a:stretch>
            <a:fillRect/>
          </a:stretch>
        </p:blipFill>
        <p:spPr bwMode="auto">
          <a:xfrm>
            <a:off x="35496" y="44624"/>
            <a:ext cx="8928992" cy="626469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p:nvPr/>
        </p:nvPicPr>
        <p:blipFill>
          <a:blip r:embed="rId2" cstate="print"/>
          <a:srcRect/>
          <a:stretch>
            <a:fillRect/>
          </a:stretch>
        </p:blipFill>
        <p:spPr bwMode="auto">
          <a:xfrm>
            <a:off x="104254" y="116632"/>
            <a:ext cx="8860234" cy="619268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p:nvPr/>
        </p:nvPicPr>
        <p:blipFill>
          <a:blip r:embed="rId2" cstate="print"/>
          <a:srcRect/>
          <a:stretch>
            <a:fillRect/>
          </a:stretch>
        </p:blipFill>
        <p:spPr bwMode="auto">
          <a:xfrm>
            <a:off x="126864" y="51567"/>
            <a:ext cx="8924622" cy="620073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p:nvPr/>
        </p:nvPicPr>
        <p:blipFill>
          <a:blip r:embed="rId2" cstate="print"/>
          <a:srcRect/>
          <a:stretch>
            <a:fillRect/>
          </a:stretch>
        </p:blipFill>
        <p:spPr bwMode="auto">
          <a:xfrm>
            <a:off x="134234" y="116340"/>
            <a:ext cx="8860234" cy="607894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p:txBody>
          <a:bodyPr>
            <a:normAutofit/>
          </a:bodyPr>
          <a:lstStyle/>
          <a:p>
            <a:r>
              <a:rPr lang="pt-BR" sz="2000" dirty="0" smtClean="0"/>
              <a:t>Daniel Mill</a:t>
            </a:r>
            <a:endParaRPr lang="en-US" sz="2000" dirty="0" smtClean="0"/>
          </a:p>
          <a:p>
            <a:r>
              <a:rPr lang="pt-BR" sz="2000" dirty="0" smtClean="0"/>
              <a:t>Viviane Batista</a:t>
            </a:r>
          </a:p>
        </p:txBody>
      </p:sp>
      <p:sp>
        <p:nvSpPr>
          <p:cNvPr id="2" name="Título 1"/>
          <p:cNvSpPr>
            <a:spLocks noGrp="1"/>
          </p:cNvSpPr>
          <p:nvPr>
            <p:ph type="ctrTitle"/>
          </p:nvPr>
        </p:nvSpPr>
        <p:spPr>
          <a:xfrm>
            <a:off x="688032" y="524272"/>
            <a:ext cx="7772400" cy="1752600"/>
          </a:xfrm>
        </p:spPr>
        <p:txBody>
          <a:bodyPr>
            <a:noAutofit/>
          </a:bodyPr>
          <a:lstStyle/>
          <a:p>
            <a:r>
              <a:rPr lang="pt-BR" b="1" dirty="0" smtClean="0"/>
              <a:t>APRENDIZAGEM NA EDUCAÇÃO A DISTÂNCIA VIRTUAL</a:t>
            </a:r>
            <a:endParaRPr lang="en-US" b="1" dirty="0"/>
          </a:p>
        </p:txBody>
      </p:sp>
      <p:pic>
        <p:nvPicPr>
          <p:cNvPr id="2050" name="Picture 2"/>
          <p:cNvPicPr>
            <a:picLocks noChangeAspect="1" noChangeArrowheads="1"/>
          </p:cNvPicPr>
          <p:nvPr/>
        </p:nvPicPr>
        <p:blipFill>
          <a:blip r:embed="rId2" cstate="print"/>
          <a:srcRect l="12643" t="10133" r="6832" b="70672"/>
          <a:stretch>
            <a:fillRect/>
          </a:stretch>
        </p:blipFill>
        <p:spPr bwMode="auto">
          <a:xfrm>
            <a:off x="-1116632" y="5765177"/>
            <a:ext cx="9433048" cy="1264223"/>
          </a:xfrm>
          <a:prstGeom prst="rect">
            <a:avLst/>
          </a:prstGeom>
          <a:ln>
            <a:noFill/>
          </a:ln>
          <a:effectLst>
            <a:softEdge rad="112500"/>
          </a:effectLst>
        </p:spPr>
      </p:pic>
      <p:pic>
        <p:nvPicPr>
          <p:cNvPr id="6" name="Imagem 5" descr="logo GrupoEaD-UFSCar 1000.jpg"/>
          <p:cNvPicPr>
            <a:picLocks noChangeAspect="1"/>
          </p:cNvPicPr>
          <p:nvPr/>
        </p:nvPicPr>
        <p:blipFill>
          <a:blip r:embed="rId3" cstate="print"/>
          <a:stretch>
            <a:fillRect/>
          </a:stretch>
        </p:blipFill>
        <p:spPr>
          <a:xfrm>
            <a:off x="6372200" y="4579960"/>
            <a:ext cx="2655131" cy="2161408"/>
          </a:xfrm>
          <a:prstGeom prst="rect">
            <a:avLst/>
          </a:prstGeom>
          <a:ln>
            <a:noFill/>
          </a:ln>
          <a:effectLst>
            <a:outerShdw blurRad="292100" dist="139700" dir="2700000" algn="tl" rotWithShape="0">
              <a:srgbClr val="333333">
                <a:alpha val="65000"/>
              </a:srgbClr>
            </a:outerShdw>
          </a:effectLst>
        </p:spPr>
      </p:pic>
      <p:pic>
        <p:nvPicPr>
          <p:cNvPr id="8" name="Imagem 7" descr="logo ufscar2.jpg"/>
          <p:cNvPicPr>
            <a:picLocks noChangeAspect="1"/>
          </p:cNvPicPr>
          <p:nvPr/>
        </p:nvPicPr>
        <p:blipFill>
          <a:blip r:embed="rId4" cstate="print"/>
          <a:stretch>
            <a:fillRect/>
          </a:stretch>
        </p:blipFill>
        <p:spPr>
          <a:xfrm>
            <a:off x="5220072" y="4233538"/>
            <a:ext cx="1296144" cy="896616"/>
          </a:xfrm>
          <a:prstGeom prst="rect">
            <a:avLst/>
          </a:prstGeom>
          <a:ln>
            <a:noFill/>
          </a:ln>
          <a:effectLst>
            <a:outerShdw blurRad="292100" dist="139700" dir="2700000" algn="tl" rotWithShape="0">
              <a:srgbClr val="333333">
                <a:alpha val="65000"/>
              </a:srgbClr>
            </a:outerShdw>
          </a:effectLst>
        </p:spPr>
      </p:pic>
      <p:pic>
        <p:nvPicPr>
          <p:cNvPr id="9" name="Imagem 8" descr="LOGO.jpg"/>
          <p:cNvPicPr>
            <a:picLocks noChangeAspect="1"/>
          </p:cNvPicPr>
          <p:nvPr/>
        </p:nvPicPr>
        <p:blipFill>
          <a:blip r:embed="rId5" cstate="print"/>
          <a:stretch>
            <a:fillRect/>
          </a:stretch>
        </p:blipFill>
        <p:spPr>
          <a:xfrm>
            <a:off x="3533640" y="5212365"/>
            <a:ext cx="2766552" cy="73691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p:nvPr/>
        </p:nvPicPr>
        <p:blipFill>
          <a:blip r:embed="rId2" cstate="print"/>
          <a:srcRect/>
          <a:stretch>
            <a:fillRect/>
          </a:stretch>
        </p:blipFill>
        <p:spPr bwMode="auto">
          <a:xfrm>
            <a:off x="141854" y="86110"/>
            <a:ext cx="8852614" cy="616619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show="0">
  <p:cSld>
    <p:bg>
      <p:bgPr>
        <a:noFill/>
        <a:effectLst/>
      </p:bgPr>
    </p:bg>
    <p:spTree>
      <p:nvGrpSpPr>
        <p:cNvPr id="1" name=""/>
        <p:cNvGrpSpPr/>
        <p:nvPr/>
      </p:nvGrpSpPr>
      <p:grpSpPr>
        <a:xfrm>
          <a:off x="0" y="0"/>
          <a:ext cx="0" cy="0"/>
          <a:chOff x="0" y="0"/>
          <a:chExt cx="0" cy="0"/>
        </a:xfrm>
      </p:grpSpPr>
      <p:sp>
        <p:nvSpPr>
          <p:cNvPr id="2" name="CaixaDeTexto 1"/>
          <p:cNvSpPr txBox="1"/>
          <p:nvPr/>
        </p:nvSpPr>
        <p:spPr>
          <a:xfrm>
            <a:off x="914400" y="3566159"/>
            <a:ext cx="7315200" cy="553998"/>
          </a:xfrm>
          <a:prstGeom prst="rect">
            <a:avLst/>
          </a:prstGeom>
          <a:noFill/>
        </p:spPr>
        <p:txBody>
          <a:bodyPr vert="horz" rtlCol="0">
            <a:spAutoFit/>
          </a:bodyPr>
          <a:lstStyle/>
          <a:p>
            <a:pPr algn="ctr"/>
            <a:r>
              <a:rPr lang="en-US" sz="3000" smtClean="0">
                <a:solidFill>
                  <a:srgbClr val="A9A9A9"/>
                </a:solidFill>
                <a:latin typeface="Arial"/>
              </a:rPr>
              <a:t>pptPlex Section Divider</a:t>
            </a:r>
            <a:endParaRPr lang="en-US" sz="3000">
              <a:solidFill>
                <a:srgbClr val="A9A9A9"/>
              </a:solidFill>
              <a:latin typeface="Arial"/>
            </a:endParaRPr>
          </a:p>
        </p:txBody>
      </p:sp>
      <p:sp>
        <p:nvSpPr>
          <p:cNvPr id="3" name="CaixaDeTexto 2"/>
          <p:cNvSpPr txBox="1"/>
          <p:nvPr/>
        </p:nvSpPr>
        <p:spPr>
          <a:xfrm>
            <a:off x="914400" y="1714500"/>
            <a:ext cx="7315200" cy="707886"/>
          </a:xfrm>
          <a:prstGeom prst="rect">
            <a:avLst/>
          </a:prstGeom>
          <a:noFill/>
        </p:spPr>
        <p:txBody>
          <a:bodyPr vert="horz" rtlCol="0">
            <a:spAutoFit/>
          </a:bodyPr>
          <a:lstStyle/>
          <a:p>
            <a:pPr algn="ctr"/>
            <a:r>
              <a:rPr lang="pt-BR" sz="4000" b="1" dirty="0" smtClean="0">
                <a:solidFill>
                  <a:srgbClr val="000000"/>
                </a:solidFill>
                <a:latin typeface="Arial"/>
              </a:rPr>
              <a:t>Organização para estudos</a:t>
            </a:r>
            <a:endParaRPr lang="en-US" sz="4000" b="1" dirty="0">
              <a:solidFill>
                <a:srgbClr val="000000"/>
              </a:solidFill>
              <a:latin typeface="Arial"/>
            </a:endParaRPr>
          </a:p>
        </p:txBody>
      </p:sp>
      <p:sp>
        <p:nvSpPr>
          <p:cNvPr id="4" name="CaixaDeTexto 3"/>
          <p:cNvSpPr txBox="1"/>
          <p:nvPr/>
        </p:nvSpPr>
        <p:spPr>
          <a:xfrm>
            <a:off x="914400" y="4251959"/>
            <a:ext cx="7315200" cy="1015663"/>
          </a:xfrm>
          <a:prstGeom prst="rect">
            <a:avLst/>
          </a:prstGeom>
          <a:noFill/>
        </p:spPr>
        <p:txBody>
          <a:bodyPr vert="horz" rtlCol="0">
            <a:spAutoFit/>
          </a:bodyPr>
          <a:lstStyle/>
          <a:p>
            <a:pPr algn="ctr"/>
            <a:r>
              <a:rPr lang="en-US" sz="2000" smtClean="0">
                <a:solidFill>
                  <a:srgbClr val="A9A9A9"/>
                </a:solidFill>
                <a:latin typeface="Arial"/>
              </a:rPr>
              <a:t>The slides after this divider will be grouped into a section and given the label you type above.  Feel free to move this slide to any position in the deck.</a:t>
            </a:r>
            <a:endParaRPr lang="en-US" sz="2000">
              <a:solidFill>
                <a:srgbClr val="A9A9A9"/>
              </a:solidFill>
              <a:latin typeface="Arial"/>
            </a:endParaRPr>
          </a:p>
        </p:txBody>
      </p:sp>
    </p:spTree>
    <p:custDataLst>
      <p:tags r:id="rId1"/>
    </p:custData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sz="quarter" idx="1"/>
          </p:nvPr>
        </p:nvSpPr>
        <p:spPr>
          <a:xfrm>
            <a:off x="301752" y="1527048"/>
            <a:ext cx="8503920" cy="4782272"/>
          </a:xfrm>
        </p:spPr>
        <p:txBody>
          <a:bodyPr>
            <a:normAutofit/>
          </a:bodyPr>
          <a:lstStyle/>
          <a:p>
            <a:r>
              <a:rPr lang="pt-BR" i="1" dirty="0" smtClean="0"/>
              <a:t>Justificativa para a insuficiência do tempo dedicado aos estudos</a:t>
            </a:r>
            <a:endParaRPr lang="en-US" i="1" dirty="0" smtClean="0"/>
          </a:p>
          <a:p>
            <a:r>
              <a:rPr lang="pt-BR" i="1" dirty="0" smtClean="0"/>
              <a:t>Horas de dedicação para um bom estudante de EaD realizar bem um curso de graduação na modalidade EaD</a:t>
            </a:r>
            <a:endParaRPr lang="en-US" i="1" dirty="0" smtClean="0"/>
          </a:p>
          <a:p>
            <a:r>
              <a:rPr lang="pt-BR" i="1" dirty="0" smtClean="0"/>
              <a:t> Compilação de alguns comentários em três blocos: </a:t>
            </a:r>
            <a:endParaRPr lang="en-US" i="1" dirty="0" smtClean="0"/>
          </a:p>
          <a:p>
            <a:pPr lvl="1"/>
            <a:r>
              <a:rPr lang="pt-BR" i="1" dirty="0" smtClean="0"/>
              <a:t>Bloco A: Desejo de dedicação exclusiva ao curso (ao menos 40 horas semanais) </a:t>
            </a:r>
            <a:endParaRPr lang="en-US" i="1" dirty="0" smtClean="0"/>
          </a:p>
          <a:p>
            <a:pPr lvl="1"/>
            <a:r>
              <a:rPr lang="pt-BR" i="1" dirty="0" smtClean="0"/>
              <a:t>Bloco B: Aprendizagem de como se estuda pela EaD </a:t>
            </a:r>
            <a:endParaRPr lang="en-US" i="1" dirty="0" smtClean="0"/>
          </a:p>
          <a:p>
            <a:pPr lvl="1"/>
            <a:r>
              <a:rPr lang="pt-BR" i="1" dirty="0" smtClean="0"/>
              <a:t>Bloco C: Relação entre o tempo dedicado, intensidade do curso ou proposta pedagógica de EaD da instituição </a:t>
            </a:r>
            <a:endParaRPr lang="en-US" i="1" dirty="0" smtClean="0"/>
          </a:p>
        </p:txBody>
      </p:sp>
      <p:sp>
        <p:nvSpPr>
          <p:cNvPr id="3" name="Título 2"/>
          <p:cNvSpPr>
            <a:spLocks noGrp="1"/>
          </p:cNvSpPr>
          <p:nvPr>
            <p:ph type="title"/>
          </p:nvPr>
        </p:nvSpPr>
        <p:spPr/>
        <p:txBody>
          <a:bodyPr/>
          <a:lstStyle/>
          <a:p>
            <a:r>
              <a:rPr lang="pt-BR" dirty="0" smtClean="0"/>
              <a:t>Compilações</a:t>
            </a:r>
            <a:endParaRPr lang="en-US" dirty="0"/>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rganograma 9"/>
          <p:cNvGraphicFramePr/>
          <p:nvPr/>
        </p:nvGraphicFramePr>
        <p:xfrm>
          <a:off x="395536" y="764704"/>
          <a:ext cx="8568952" cy="576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rganograma 9"/>
          <p:cNvGraphicFramePr/>
          <p:nvPr/>
        </p:nvGraphicFramePr>
        <p:xfrm>
          <a:off x="395536" y="659774"/>
          <a:ext cx="8568952" cy="58655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rganograma 9"/>
          <p:cNvGraphicFramePr/>
          <p:nvPr/>
        </p:nvGraphicFramePr>
        <p:xfrm>
          <a:off x="144016" y="116632"/>
          <a:ext cx="8748464" cy="5904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show="0">
  <p:cSld>
    <p:bg>
      <p:bgPr>
        <a:noFill/>
        <a:effectLst/>
      </p:bgPr>
    </p:bg>
    <p:spTree>
      <p:nvGrpSpPr>
        <p:cNvPr id="1" name=""/>
        <p:cNvGrpSpPr/>
        <p:nvPr/>
      </p:nvGrpSpPr>
      <p:grpSpPr>
        <a:xfrm>
          <a:off x="0" y="0"/>
          <a:ext cx="0" cy="0"/>
          <a:chOff x="0" y="0"/>
          <a:chExt cx="0" cy="0"/>
        </a:xfrm>
      </p:grpSpPr>
      <p:sp>
        <p:nvSpPr>
          <p:cNvPr id="2" name="CaixaDeTexto 1"/>
          <p:cNvSpPr txBox="1"/>
          <p:nvPr/>
        </p:nvSpPr>
        <p:spPr>
          <a:xfrm>
            <a:off x="914400" y="3566159"/>
            <a:ext cx="7315200" cy="553998"/>
          </a:xfrm>
          <a:prstGeom prst="rect">
            <a:avLst/>
          </a:prstGeom>
          <a:noFill/>
        </p:spPr>
        <p:txBody>
          <a:bodyPr vert="horz" rtlCol="0">
            <a:spAutoFit/>
          </a:bodyPr>
          <a:lstStyle/>
          <a:p>
            <a:pPr algn="ctr"/>
            <a:r>
              <a:rPr lang="en-US" sz="3000" smtClean="0">
                <a:solidFill>
                  <a:srgbClr val="A9A9A9"/>
                </a:solidFill>
                <a:latin typeface="Arial"/>
              </a:rPr>
              <a:t>pptPlex Section Divider</a:t>
            </a:r>
            <a:endParaRPr lang="en-US" sz="3000">
              <a:solidFill>
                <a:srgbClr val="A9A9A9"/>
              </a:solidFill>
              <a:latin typeface="Arial"/>
            </a:endParaRPr>
          </a:p>
        </p:txBody>
      </p:sp>
      <p:sp>
        <p:nvSpPr>
          <p:cNvPr id="3" name="CaixaDeTexto 2"/>
          <p:cNvSpPr txBox="1"/>
          <p:nvPr/>
        </p:nvSpPr>
        <p:spPr>
          <a:xfrm>
            <a:off x="914400" y="1714500"/>
            <a:ext cx="7315200" cy="1323439"/>
          </a:xfrm>
          <a:prstGeom prst="rect">
            <a:avLst/>
          </a:prstGeom>
          <a:noFill/>
        </p:spPr>
        <p:txBody>
          <a:bodyPr vert="horz" rtlCol="0">
            <a:spAutoFit/>
          </a:bodyPr>
          <a:lstStyle/>
          <a:p>
            <a:pPr algn="ctr"/>
            <a:r>
              <a:rPr lang="en-US" sz="4000" b="1" dirty="0" err="1" smtClean="0">
                <a:solidFill>
                  <a:srgbClr val="000000"/>
                </a:solidFill>
                <a:latin typeface="Arial"/>
              </a:rPr>
              <a:t>Acesso</a:t>
            </a:r>
            <a:r>
              <a:rPr lang="en-US" sz="4000" b="1" dirty="0" smtClean="0">
                <a:solidFill>
                  <a:srgbClr val="000000"/>
                </a:solidFill>
                <a:latin typeface="Arial"/>
              </a:rPr>
              <a:t>, </a:t>
            </a:r>
            <a:r>
              <a:rPr lang="en-US" sz="4000" b="1" dirty="0" err="1" smtClean="0">
                <a:solidFill>
                  <a:srgbClr val="000000"/>
                </a:solidFill>
                <a:latin typeface="Arial"/>
              </a:rPr>
              <a:t>p</a:t>
            </a:r>
            <a:r>
              <a:rPr lang="en-US" sz="4000" b="1" dirty="0" err="1" smtClean="0">
                <a:solidFill>
                  <a:srgbClr val="000000"/>
                </a:solidFill>
                <a:latin typeface="Arial"/>
              </a:rPr>
              <a:t>ermanência</a:t>
            </a:r>
            <a:r>
              <a:rPr lang="en-US" sz="4000" b="1" dirty="0" smtClean="0">
                <a:solidFill>
                  <a:srgbClr val="000000"/>
                </a:solidFill>
                <a:latin typeface="Arial"/>
              </a:rPr>
              <a:t> e </a:t>
            </a:r>
            <a:r>
              <a:rPr lang="en-US" sz="4000" b="1" dirty="0" err="1" smtClean="0">
                <a:solidFill>
                  <a:srgbClr val="000000"/>
                </a:solidFill>
                <a:latin typeface="Arial"/>
              </a:rPr>
              <a:t>evasão</a:t>
            </a:r>
            <a:endParaRPr lang="en-US" sz="4000" b="1" dirty="0">
              <a:solidFill>
                <a:srgbClr val="000000"/>
              </a:solidFill>
              <a:latin typeface="Arial"/>
            </a:endParaRPr>
          </a:p>
        </p:txBody>
      </p:sp>
      <p:sp>
        <p:nvSpPr>
          <p:cNvPr id="4" name="CaixaDeTexto 3"/>
          <p:cNvSpPr txBox="1"/>
          <p:nvPr/>
        </p:nvSpPr>
        <p:spPr>
          <a:xfrm>
            <a:off x="914400" y="4251959"/>
            <a:ext cx="7315200" cy="1015663"/>
          </a:xfrm>
          <a:prstGeom prst="rect">
            <a:avLst/>
          </a:prstGeom>
          <a:noFill/>
        </p:spPr>
        <p:txBody>
          <a:bodyPr vert="horz" rtlCol="0">
            <a:spAutoFit/>
          </a:bodyPr>
          <a:lstStyle/>
          <a:p>
            <a:pPr algn="ctr"/>
            <a:r>
              <a:rPr lang="en-US" sz="2000" smtClean="0">
                <a:solidFill>
                  <a:srgbClr val="A9A9A9"/>
                </a:solidFill>
                <a:latin typeface="Arial"/>
              </a:rPr>
              <a:t>The slides after this divider will be grouped into a section and given the label you type above.  Feel free to move this slide to any position in the deck.</a:t>
            </a:r>
            <a:endParaRPr lang="en-US" sz="2000">
              <a:solidFill>
                <a:srgbClr val="A9A9A9"/>
              </a:solidFill>
              <a:latin typeface="Arial"/>
            </a:endParaRPr>
          </a:p>
        </p:txBody>
      </p:sp>
    </p:spTree>
    <p:custDataLst>
      <p:tags r:id="rId1"/>
    </p:custData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ângulo 7"/>
          <p:cNvSpPr/>
          <p:nvPr/>
        </p:nvSpPr>
        <p:spPr>
          <a:xfrm>
            <a:off x="2108738" y="2348880"/>
            <a:ext cx="4983542" cy="2766284"/>
          </a:xfrm>
          <a:prstGeom prst="rect">
            <a:avLst/>
          </a:prstGeom>
          <a:solidFill>
            <a:schemeClr val="accent2">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Diagrama 4"/>
          <p:cNvGraphicFramePr/>
          <p:nvPr/>
        </p:nvGraphicFramePr>
        <p:xfrm>
          <a:off x="467544" y="2420888"/>
          <a:ext cx="1584176" cy="2448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a 6"/>
          <p:cNvGraphicFramePr/>
          <p:nvPr/>
        </p:nvGraphicFramePr>
        <p:xfrm>
          <a:off x="7236296" y="2708920"/>
          <a:ext cx="1584176" cy="244827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CaixaDeTexto 8"/>
          <p:cNvSpPr txBox="1"/>
          <p:nvPr/>
        </p:nvSpPr>
        <p:spPr>
          <a:xfrm>
            <a:off x="5517210" y="2291862"/>
            <a:ext cx="1518052" cy="523220"/>
          </a:xfrm>
          <a:prstGeom prst="rect">
            <a:avLst/>
          </a:prstGeom>
          <a:noFill/>
        </p:spPr>
        <p:txBody>
          <a:bodyPr wrap="square" rtlCol="0">
            <a:spAutoFit/>
          </a:bodyPr>
          <a:lstStyle/>
          <a:p>
            <a:r>
              <a:rPr lang="pt-BR" sz="2800" b="1" dirty="0" smtClean="0"/>
              <a:t>Evasão</a:t>
            </a:r>
            <a:endParaRPr lang="en-US" sz="2800" b="1" dirty="0"/>
          </a:p>
        </p:txBody>
      </p:sp>
      <p:sp>
        <p:nvSpPr>
          <p:cNvPr id="11" name="CaixaDeTexto 10"/>
          <p:cNvSpPr txBox="1"/>
          <p:nvPr/>
        </p:nvSpPr>
        <p:spPr>
          <a:xfrm rot="16200000">
            <a:off x="1103357" y="3404208"/>
            <a:ext cx="1235146" cy="369332"/>
          </a:xfrm>
          <a:prstGeom prst="rect">
            <a:avLst/>
          </a:prstGeom>
          <a:noFill/>
        </p:spPr>
        <p:txBody>
          <a:bodyPr wrap="none" rtlCol="0">
            <a:spAutoFit/>
          </a:bodyPr>
          <a:lstStyle/>
          <a:p>
            <a:pPr algn="ctr"/>
            <a:r>
              <a:rPr lang="pt-BR" b="1" dirty="0" smtClean="0">
                <a:latin typeface="Calibri" pitchFamily="34" charset="0"/>
                <a:cs typeface="Calibri" pitchFamily="34" charset="0"/>
              </a:rPr>
              <a:t>estudantes</a:t>
            </a:r>
            <a:endParaRPr lang="en-US" b="1" dirty="0">
              <a:latin typeface="Calibri" pitchFamily="34" charset="0"/>
              <a:cs typeface="Calibri" pitchFamily="34" charset="0"/>
            </a:endParaRPr>
          </a:p>
        </p:txBody>
      </p:sp>
      <p:sp>
        <p:nvSpPr>
          <p:cNvPr id="12" name="CaixaDeTexto 11"/>
          <p:cNvSpPr txBox="1"/>
          <p:nvPr/>
        </p:nvSpPr>
        <p:spPr>
          <a:xfrm rot="16200000">
            <a:off x="5901696" y="3357778"/>
            <a:ext cx="1406154" cy="707886"/>
          </a:xfrm>
          <a:prstGeom prst="rect">
            <a:avLst/>
          </a:prstGeom>
          <a:noFill/>
        </p:spPr>
        <p:txBody>
          <a:bodyPr wrap="none" rtlCol="0">
            <a:spAutoFit/>
          </a:bodyPr>
          <a:lstStyle/>
          <a:p>
            <a:pPr algn="ctr"/>
            <a:r>
              <a:rPr lang="pt-BR" sz="2000" dirty="0" smtClean="0"/>
              <a:t>Quant. de </a:t>
            </a:r>
            <a:br>
              <a:rPr lang="pt-BR" sz="2000" dirty="0" smtClean="0"/>
            </a:br>
            <a:r>
              <a:rPr lang="pt-BR" sz="2000" dirty="0" smtClean="0"/>
              <a:t>estudantes</a:t>
            </a:r>
            <a:endParaRPr lang="en-US" sz="2000" dirty="0"/>
          </a:p>
        </p:txBody>
      </p:sp>
      <p:sp>
        <p:nvSpPr>
          <p:cNvPr id="13" name="Forma livre 12"/>
          <p:cNvSpPr/>
          <p:nvPr/>
        </p:nvSpPr>
        <p:spPr>
          <a:xfrm flipH="1">
            <a:off x="2147824" y="2420888"/>
            <a:ext cx="4944456" cy="2667238"/>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000"/>
                </a:moveTo>
                <a:lnTo>
                  <a:pt x="10000" y="0"/>
                </a:lnTo>
                <a:lnTo>
                  <a:pt x="10000" y="10000"/>
                </a:lnTo>
                <a:lnTo>
                  <a:pt x="0" y="10000"/>
                </a:lnTo>
                <a:lnTo>
                  <a:pt x="0" y="2000"/>
                </a:lnTo>
                <a:close/>
              </a:path>
            </a:pathLst>
          </a:custGeom>
        </p:spPr>
        <p:style>
          <a:lnRef idx="1">
            <a:schemeClr val="accent6"/>
          </a:lnRef>
          <a:fillRef idx="3">
            <a:schemeClr val="accent6"/>
          </a:fillRef>
          <a:effectRef idx="2">
            <a:schemeClr val="accent6"/>
          </a:effectRef>
          <a:fontRef idx="minor">
            <a:schemeClr val="lt1"/>
          </a:fontRef>
        </p:style>
        <p:txBody>
          <a:bodyPr rtlCol="0" anchor="ctr"/>
          <a:lstStyle/>
          <a:p>
            <a:pPr lvl="0" algn="ctr"/>
            <a:r>
              <a:rPr lang="pt-BR" sz="3600" b="1" dirty="0" smtClean="0"/>
              <a:t>Curso</a:t>
            </a:r>
            <a:r>
              <a:rPr lang="pt-BR" sz="3600" dirty="0" smtClean="0"/>
              <a:t/>
            </a:r>
            <a:br>
              <a:rPr lang="pt-BR" sz="3600" dirty="0" smtClean="0"/>
            </a:br>
            <a:r>
              <a:rPr lang="pt-BR" dirty="0" smtClean="0"/>
              <a:t>(duração)</a:t>
            </a:r>
            <a:endParaRPr lang="en-US" sz="3600" dirty="0" smtClean="0"/>
          </a:p>
        </p:txBody>
      </p:sp>
      <p:sp>
        <p:nvSpPr>
          <p:cNvPr id="15" name="CaixaDeTexto 14"/>
          <p:cNvSpPr txBox="1"/>
          <p:nvPr/>
        </p:nvSpPr>
        <p:spPr>
          <a:xfrm rot="16200000">
            <a:off x="6761361" y="3835907"/>
            <a:ext cx="1235146" cy="369332"/>
          </a:xfrm>
          <a:prstGeom prst="rect">
            <a:avLst/>
          </a:prstGeom>
          <a:noFill/>
        </p:spPr>
        <p:txBody>
          <a:bodyPr wrap="none" rtlCol="0">
            <a:spAutoFit/>
          </a:bodyPr>
          <a:lstStyle/>
          <a:p>
            <a:pPr algn="ctr"/>
            <a:r>
              <a:rPr lang="pt-BR" b="1" dirty="0" smtClean="0">
                <a:latin typeface="Calibri" pitchFamily="34" charset="0"/>
                <a:cs typeface="Calibri" pitchFamily="34" charset="0"/>
              </a:rPr>
              <a:t>estudantes</a:t>
            </a:r>
            <a:endParaRPr lang="en-US" b="1" dirty="0">
              <a:latin typeface="Calibri" pitchFamily="34" charset="0"/>
              <a:cs typeface="Calibri" pitchFamily="34" charset="0"/>
            </a:endParaRPr>
          </a:p>
        </p:txBody>
      </p:sp>
      <p:sp>
        <p:nvSpPr>
          <p:cNvPr id="16" name="CaixaDeTexto 15"/>
          <p:cNvSpPr txBox="1"/>
          <p:nvPr/>
        </p:nvSpPr>
        <p:spPr>
          <a:xfrm>
            <a:off x="2195736" y="1916832"/>
            <a:ext cx="4968552" cy="461665"/>
          </a:xfrm>
          <a:prstGeom prst="rect">
            <a:avLst/>
          </a:prstGeom>
          <a:noFill/>
        </p:spPr>
        <p:txBody>
          <a:bodyPr wrap="square" rtlCol="0">
            <a:spAutoFit/>
          </a:bodyPr>
          <a:lstStyle/>
          <a:p>
            <a:r>
              <a:rPr lang="pt-BR" sz="2400" b="1" dirty="0" smtClean="0">
                <a:solidFill>
                  <a:srgbClr val="C00000"/>
                </a:solidFill>
                <a:latin typeface="Calibri" pitchFamily="34" charset="0"/>
                <a:cs typeface="Calibri" pitchFamily="34" charset="0"/>
              </a:rPr>
              <a:t>x%   &gt;――――――――――&gt;&gt;  x + n%</a:t>
            </a:r>
            <a:endParaRPr lang="en-US" sz="2400" b="1" dirty="0">
              <a:solidFill>
                <a:srgbClr val="C00000"/>
              </a:solidFill>
              <a:latin typeface="Calibri" pitchFamily="34" charset="0"/>
              <a:cs typeface="Calibri" pitchFamily="34" charset="0"/>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upo 30"/>
          <p:cNvGrpSpPr/>
          <p:nvPr/>
        </p:nvGrpSpPr>
        <p:grpSpPr>
          <a:xfrm>
            <a:off x="174578" y="2758829"/>
            <a:ext cx="8834885" cy="2273511"/>
            <a:chOff x="174578" y="2758829"/>
            <a:chExt cx="8834885" cy="2273511"/>
          </a:xfrm>
        </p:grpSpPr>
        <p:sp>
          <p:nvSpPr>
            <p:cNvPr id="11" name="CaixaDeTexto 10"/>
            <p:cNvSpPr txBox="1"/>
            <p:nvPr/>
          </p:nvSpPr>
          <p:spPr>
            <a:xfrm rot="16200000">
              <a:off x="-276892" y="3338168"/>
              <a:ext cx="1426160" cy="523220"/>
            </a:xfrm>
            <a:prstGeom prst="rect">
              <a:avLst/>
            </a:prstGeom>
            <a:noFill/>
          </p:spPr>
          <p:txBody>
            <a:bodyPr wrap="none" rtlCol="0">
              <a:spAutoFit/>
            </a:bodyPr>
            <a:lstStyle/>
            <a:p>
              <a:pPr algn="ctr"/>
              <a:r>
                <a:rPr lang="pt-BR" sz="2800" b="1" dirty="0" smtClean="0">
                  <a:latin typeface="Calibri" pitchFamily="34" charset="0"/>
                  <a:cs typeface="Calibri" pitchFamily="34" charset="0"/>
                </a:rPr>
                <a:t>Ingresso</a:t>
              </a:r>
              <a:endParaRPr lang="en-US" sz="2800" b="1" dirty="0">
                <a:latin typeface="Calibri" pitchFamily="34" charset="0"/>
                <a:cs typeface="Calibri" pitchFamily="34" charset="0"/>
              </a:endParaRPr>
            </a:p>
          </p:txBody>
        </p:sp>
        <p:sp>
          <p:nvSpPr>
            <p:cNvPr id="14" name="Triângulo retângulo 13"/>
            <p:cNvSpPr/>
            <p:nvPr/>
          </p:nvSpPr>
          <p:spPr>
            <a:xfrm flipV="1">
              <a:off x="683568" y="2780928"/>
              <a:ext cx="7848872" cy="1800200"/>
            </a:xfrm>
            <a:prstGeom prst="rtTriangle">
              <a:avLst/>
            </a:prstGeom>
            <a:solidFill>
              <a:schemeClr val="accent2">
                <a:lumMod val="40000"/>
                <a:lumOff val="6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5" name="CaixaDeTexto 24"/>
            <p:cNvSpPr txBox="1"/>
            <p:nvPr/>
          </p:nvSpPr>
          <p:spPr>
            <a:xfrm>
              <a:off x="827584" y="4509120"/>
              <a:ext cx="1656184" cy="523220"/>
            </a:xfrm>
            <a:prstGeom prst="rect">
              <a:avLst/>
            </a:prstGeom>
            <a:noFill/>
          </p:spPr>
          <p:txBody>
            <a:bodyPr wrap="square" rtlCol="0">
              <a:spAutoFit/>
            </a:bodyPr>
            <a:lstStyle/>
            <a:p>
              <a:pPr algn="ctr"/>
              <a:r>
                <a:rPr lang="pt-BR" sz="2800" b="1" dirty="0" smtClean="0"/>
                <a:t>¼ </a:t>
              </a:r>
              <a:endParaRPr lang="en-US" sz="2800" b="1" dirty="0"/>
            </a:p>
          </p:txBody>
        </p:sp>
        <p:sp>
          <p:nvSpPr>
            <p:cNvPr id="26" name="CaixaDeTexto 25"/>
            <p:cNvSpPr txBox="1"/>
            <p:nvPr/>
          </p:nvSpPr>
          <p:spPr>
            <a:xfrm>
              <a:off x="2915816" y="4509120"/>
              <a:ext cx="1656184" cy="523220"/>
            </a:xfrm>
            <a:prstGeom prst="rect">
              <a:avLst/>
            </a:prstGeom>
            <a:noFill/>
          </p:spPr>
          <p:txBody>
            <a:bodyPr wrap="square" rtlCol="0">
              <a:spAutoFit/>
            </a:bodyPr>
            <a:lstStyle/>
            <a:p>
              <a:pPr algn="ctr"/>
              <a:r>
                <a:rPr lang="pt-BR" sz="2800" b="1" dirty="0" smtClean="0"/>
                <a:t>2/4 </a:t>
              </a:r>
              <a:endParaRPr lang="en-US" sz="2800" b="1" dirty="0"/>
            </a:p>
          </p:txBody>
        </p:sp>
        <p:sp>
          <p:nvSpPr>
            <p:cNvPr id="27" name="CaixaDeTexto 26"/>
            <p:cNvSpPr txBox="1"/>
            <p:nvPr/>
          </p:nvSpPr>
          <p:spPr>
            <a:xfrm>
              <a:off x="4788024" y="4509120"/>
              <a:ext cx="1656184" cy="523220"/>
            </a:xfrm>
            <a:prstGeom prst="rect">
              <a:avLst/>
            </a:prstGeom>
            <a:noFill/>
          </p:spPr>
          <p:txBody>
            <a:bodyPr wrap="square" rtlCol="0">
              <a:spAutoFit/>
            </a:bodyPr>
            <a:lstStyle/>
            <a:p>
              <a:pPr algn="ctr"/>
              <a:r>
                <a:rPr lang="pt-BR" sz="2800" b="1" dirty="0" smtClean="0"/>
                <a:t>3/4 </a:t>
              </a:r>
              <a:endParaRPr lang="en-US" sz="2800" b="1" dirty="0"/>
            </a:p>
          </p:txBody>
        </p:sp>
        <p:sp>
          <p:nvSpPr>
            <p:cNvPr id="28" name="CaixaDeTexto 27"/>
            <p:cNvSpPr txBox="1"/>
            <p:nvPr/>
          </p:nvSpPr>
          <p:spPr>
            <a:xfrm>
              <a:off x="6660232" y="4509120"/>
              <a:ext cx="1656184" cy="523220"/>
            </a:xfrm>
            <a:prstGeom prst="rect">
              <a:avLst/>
            </a:prstGeom>
            <a:noFill/>
          </p:spPr>
          <p:txBody>
            <a:bodyPr wrap="square" rtlCol="0">
              <a:spAutoFit/>
            </a:bodyPr>
            <a:lstStyle/>
            <a:p>
              <a:pPr algn="ctr"/>
              <a:r>
                <a:rPr lang="pt-BR" sz="2800" b="1" dirty="0" smtClean="0"/>
                <a:t>4/4</a:t>
              </a:r>
              <a:endParaRPr lang="en-US" sz="2800" b="1" dirty="0"/>
            </a:p>
          </p:txBody>
        </p:sp>
        <p:sp>
          <p:nvSpPr>
            <p:cNvPr id="29" name="CaixaDeTexto 28"/>
            <p:cNvSpPr txBox="1"/>
            <p:nvPr/>
          </p:nvSpPr>
          <p:spPr>
            <a:xfrm>
              <a:off x="971600" y="2996952"/>
              <a:ext cx="4392488" cy="523220"/>
            </a:xfrm>
            <a:prstGeom prst="rect">
              <a:avLst/>
            </a:prstGeom>
            <a:noFill/>
          </p:spPr>
          <p:txBody>
            <a:bodyPr wrap="square" rtlCol="0">
              <a:spAutoFit/>
            </a:bodyPr>
            <a:lstStyle/>
            <a:p>
              <a:pPr algn="ctr"/>
              <a:r>
                <a:rPr lang="pt-BR" sz="2800" b="1" dirty="0" smtClean="0"/>
                <a:t>Índice de Evasão</a:t>
              </a:r>
              <a:endParaRPr lang="en-US" sz="2800" b="1" dirty="0"/>
            </a:p>
          </p:txBody>
        </p:sp>
        <p:sp>
          <p:nvSpPr>
            <p:cNvPr id="30" name="CaixaDeTexto 29"/>
            <p:cNvSpPr txBox="1"/>
            <p:nvPr/>
          </p:nvSpPr>
          <p:spPr>
            <a:xfrm rot="16200000">
              <a:off x="7895696" y="3349376"/>
              <a:ext cx="1704314" cy="523220"/>
            </a:xfrm>
            <a:prstGeom prst="rect">
              <a:avLst/>
            </a:prstGeom>
            <a:noFill/>
          </p:spPr>
          <p:txBody>
            <a:bodyPr wrap="none" rtlCol="0">
              <a:spAutoFit/>
            </a:bodyPr>
            <a:lstStyle/>
            <a:p>
              <a:pPr algn="ctr"/>
              <a:r>
                <a:rPr lang="pt-BR" sz="2800" b="1" dirty="0" smtClean="0">
                  <a:latin typeface="Calibri" pitchFamily="34" charset="0"/>
                  <a:cs typeface="Calibri" pitchFamily="34" charset="0"/>
                </a:rPr>
                <a:t>Conclusão</a:t>
              </a:r>
              <a:endParaRPr lang="en-US" sz="2800" b="1" dirty="0">
                <a:latin typeface="Calibri" pitchFamily="34" charset="0"/>
                <a:cs typeface="Calibri" pitchFamily="34" charset="0"/>
              </a:endParaRPr>
            </a:p>
          </p:txBody>
        </p:sp>
      </p:grpSp>
      <p:sp>
        <p:nvSpPr>
          <p:cNvPr id="9" name="CaixaDeTexto 8"/>
          <p:cNvSpPr txBox="1"/>
          <p:nvPr/>
        </p:nvSpPr>
        <p:spPr>
          <a:xfrm>
            <a:off x="1259632" y="5714092"/>
            <a:ext cx="6264696" cy="523220"/>
          </a:xfrm>
          <a:prstGeom prst="rect">
            <a:avLst/>
          </a:prstGeom>
          <a:noFill/>
        </p:spPr>
        <p:txBody>
          <a:bodyPr wrap="square" rtlCol="0">
            <a:spAutoFit/>
          </a:bodyPr>
          <a:lstStyle/>
          <a:p>
            <a:pPr algn="ctr"/>
            <a:r>
              <a:rPr lang="pt-BR" sz="2800" b="1" dirty="0" smtClean="0"/>
              <a:t>Duração do curso</a:t>
            </a:r>
            <a:endParaRPr lang="en-US" sz="2800" b="1" dirty="0"/>
          </a:p>
        </p:txBody>
      </p:sp>
      <p:pic>
        <p:nvPicPr>
          <p:cNvPr id="1026" name="Picture 2"/>
          <p:cNvPicPr>
            <a:picLocks noChangeAspect="1" noChangeArrowheads="1"/>
          </p:cNvPicPr>
          <p:nvPr/>
        </p:nvPicPr>
        <p:blipFill>
          <a:blip r:embed="rId2" cstate="print"/>
          <a:srcRect l="29886" t="31164" r="28607" b="52594"/>
          <a:stretch>
            <a:fillRect/>
          </a:stretch>
        </p:blipFill>
        <p:spPr bwMode="auto">
          <a:xfrm>
            <a:off x="251520" y="1412776"/>
            <a:ext cx="3600400" cy="792088"/>
          </a:xfrm>
          <a:prstGeom prst="rect">
            <a:avLst/>
          </a:prstGeom>
          <a:noFill/>
          <a:ln w="9525">
            <a:noFill/>
            <a:miter lim="800000"/>
            <a:headEnd/>
            <a:tailEnd/>
          </a:ln>
        </p:spPr>
      </p:pic>
      <p:sp>
        <p:nvSpPr>
          <p:cNvPr id="18" name="Seta dobrada 17"/>
          <p:cNvSpPr/>
          <p:nvPr/>
        </p:nvSpPr>
        <p:spPr>
          <a:xfrm rot="16200000" flipH="1" flipV="1">
            <a:off x="3671900" y="1880828"/>
            <a:ext cx="936104" cy="576064"/>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0" name="Conector reto 19"/>
          <p:cNvCxnSpPr/>
          <p:nvPr/>
        </p:nvCxnSpPr>
        <p:spPr>
          <a:xfrm>
            <a:off x="2645786" y="2564904"/>
            <a:ext cx="0" cy="3024336"/>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Conector reto 20"/>
          <p:cNvCxnSpPr/>
          <p:nvPr/>
        </p:nvCxnSpPr>
        <p:spPr>
          <a:xfrm>
            <a:off x="4608004" y="2564904"/>
            <a:ext cx="0" cy="3024336"/>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Conector reto 21"/>
          <p:cNvCxnSpPr/>
          <p:nvPr/>
        </p:nvCxnSpPr>
        <p:spPr>
          <a:xfrm>
            <a:off x="6570222" y="2564904"/>
            <a:ext cx="0" cy="3024336"/>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Conector reto 22"/>
          <p:cNvCxnSpPr/>
          <p:nvPr/>
        </p:nvCxnSpPr>
        <p:spPr>
          <a:xfrm>
            <a:off x="8532440" y="2564904"/>
            <a:ext cx="0" cy="3024336"/>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Conector reto 23"/>
          <p:cNvCxnSpPr/>
          <p:nvPr/>
        </p:nvCxnSpPr>
        <p:spPr>
          <a:xfrm>
            <a:off x="683568" y="2564904"/>
            <a:ext cx="0" cy="3024336"/>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aixaDeTexto 18"/>
          <p:cNvSpPr txBox="1"/>
          <p:nvPr/>
        </p:nvSpPr>
        <p:spPr>
          <a:xfrm rot="16200000">
            <a:off x="125776" y="2213500"/>
            <a:ext cx="1378935" cy="412870"/>
          </a:xfrm>
          <a:prstGeom prst="rect">
            <a:avLst/>
          </a:prstGeom>
          <a:noFill/>
        </p:spPr>
        <p:txBody>
          <a:bodyPr wrap="none" rtlCol="0">
            <a:spAutoFit/>
          </a:bodyPr>
          <a:lstStyle/>
          <a:p>
            <a:pPr algn="ctr"/>
            <a:r>
              <a:rPr lang="pt-BR" sz="2000" b="1" dirty="0" smtClean="0">
                <a:latin typeface="Calibri" pitchFamily="34" charset="0"/>
                <a:cs typeface="Calibri" pitchFamily="34" charset="0"/>
              </a:rPr>
              <a:t>Ingresso</a:t>
            </a:r>
            <a:endParaRPr lang="en-US" sz="2000" b="1" dirty="0">
              <a:latin typeface="Calibri" pitchFamily="34" charset="0"/>
              <a:cs typeface="Calibri" pitchFamily="34" charset="0"/>
            </a:endParaRPr>
          </a:p>
        </p:txBody>
      </p:sp>
      <p:sp>
        <p:nvSpPr>
          <p:cNvPr id="20" name="Triângulo retângulo 19"/>
          <p:cNvSpPr/>
          <p:nvPr/>
        </p:nvSpPr>
        <p:spPr>
          <a:xfrm flipV="1">
            <a:off x="1051646" y="1714228"/>
            <a:ext cx="7500557" cy="1551462"/>
          </a:xfrm>
          <a:prstGeom prst="rtTriangle">
            <a:avLst/>
          </a:prstGeom>
          <a:solidFill>
            <a:srgbClr val="C00000"/>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21" name="CaixaDeTexto 20"/>
          <p:cNvSpPr txBox="1"/>
          <p:nvPr/>
        </p:nvSpPr>
        <p:spPr>
          <a:xfrm>
            <a:off x="1189271" y="3203634"/>
            <a:ext cx="1582686" cy="523220"/>
          </a:xfrm>
          <a:prstGeom prst="rect">
            <a:avLst/>
          </a:prstGeom>
          <a:noFill/>
        </p:spPr>
        <p:txBody>
          <a:bodyPr wrap="square" rtlCol="0">
            <a:spAutoFit/>
          </a:bodyPr>
          <a:lstStyle/>
          <a:p>
            <a:pPr algn="ctr"/>
            <a:r>
              <a:rPr lang="pt-BR" sz="2800" b="1" dirty="0" smtClean="0">
                <a:solidFill>
                  <a:srgbClr val="C00000"/>
                </a:solidFill>
              </a:rPr>
              <a:t>¼ </a:t>
            </a:r>
            <a:endParaRPr lang="en-US" sz="2800" b="1" dirty="0">
              <a:solidFill>
                <a:srgbClr val="C00000"/>
              </a:solidFill>
            </a:endParaRPr>
          </a:p>
        </p:txBody>
      </p:sp>
      <p:sp>
        <p:nvSpPr>
          <p:cNvPr id="22" name="CaixaDeTexto 21"/>
          <p:cNvSpPr txBox="1"/>
          <p:nvPr/>
        </p:nvSpPr>
        <p:spPr>
          <a:xfrm>
            <a:off x="3184832" y="3203634"/>
            <a:ext cx="1582686" cy="513398"/>
          </a:xfrm>
          <a:prstGeom prst="rect">
            <a:avLst/>
          </a:prstGeom>
          <a:noFill/>
        </p:spPr>
        <p:txBody>
          <a:bodyPr wrap="square" rtlCol="0">
            <a:spAutoFit/>
          </a:bodyPr>
          <a:lstStyle/>
          <a:p>
            <a:pPr algn="ctr"/>
            <a:r>
              <a:rPr lang="pt-BR" sz="2000" b="1" dirty="0" smtClean="0"/>
              <a:t>2/4 </a:t>
            </a:r>
            <a:endParaRPr lang="en-US" sz="2000" b="1" dirty="0"/>
          </a:p>
        </p:txBody>
      </p:sp>
      <p:sp>
        <p:nvSpPr>
          <p:cNvPr id="23" name="CaixaDeTexto 22"/>
          <p:cNvSpPr txBox="1"/>
          <p:nvPr/>
        </p:nvSpPr>
        <p:spPr>
          <a:xfrm>
            <a:off x="4973956" y="3203634"/>
            <a:ext cx="1582686" cy="513398"/>
          </a:xfrm>
          <a:prstGeom prst="rect">
            <a:avLst/>
          </a:prstGeom>
          <a:noFill/>
        </p:spPr>
        <p:txBody>
          <a:bodyPr wrap="square" rtlCol="0">
            <a:spAutoFit/>
          </a:bodyPr>
          <a:lstStyle/>
          <a:p>
            <a:pPr algn="ctr"/>
            <a:r>
              <a:rPr lang="pt-BR" sz="2000" b="1" dirty="0" smtClean="0"/>
              <a:t>3/4 </a:t>
            </a:r>
            <a:endParaRPr lang="en-US" sz="2000" b="1" dirty="0"/>
          </a:p>
        </p:txBody>
      </p:sp>
      <p:sp>
        <p:nvSpPr>
          <p:cNvPr id="24" name="CaixaDeTexto 23"/>
          <p:cNvSpPr txBox="1"/>
          <p:nvPr/>
        </p:nvSpPr>
        <p:spPr>
          <a:xfrm>
            <a:off x="6763079" y="3203634"/>
            <a:ext cx="1582686" cy="513398"/>
          </a:xfrm>
          <a:prstGeom prst="rect">
            <a:avLst/>
          </a:prstGeom>
          <a:noFill/>
        </p:spPr>
        <p:txBody>
          <a:bodyPr wrap="square" rtlCol="0">
            <a:spAutoFit/>
          </a:bodyPr>
          <a:lstStyle/>
          <a:p>
            <a:pPr algn="ctr"/>
            <a:r>
              <a:rPr lang="pt-BR" sz="2000" b="1" dirty="0" smtClean="0"/>
              <a:t>4/4</a:t>
            </a:r>
            <a:endParaRPr lang="en-US" sz="2000" b="1" dirty="0"/>
          </a:p>
        </p:txBody>
      </p:sp>
      <p:sp>
        <p:nvSpPr>
          <p:cNvPr id="26" name="CaixaDeTexto 25"/>
          <p:cNvSpPr txBox="1"/>
          <p:nvPr/>
        </p:nvSpPr>
        <p:spPr>
          <a:xfrm rot="16200000">
            <a:off x="8122302" y="2229540"/>
            <a:ext cx="1271502" cy="400110"/>
          </a:xfrm>
          <a:prstGeom prst="rect">
            <a:avLst/>
          </a:prstGeom>
          <a:noFill/>
        </p:spPr>
        <p:txBody>
          <a:bodyPr wrap="none" rtlCol="0">
            <a:spAutoFit/>
          </a:bodyPr>
          <a:lstStyle/>
          <a:p>
            <a:pPr algn="ctr"/>
            <a:r>
              <a:rPr lang="pt-BR" sz="2000" b="1" dirty="0" smtClean="0">
                <a:latin typeface="Calibri" pitchFamily="34" charset="0"/>
                <a:cs typeface="Calibri" pitchFamily="34" charset="0"/>
              </a:rPr>
              <a:t>Conclusão</a:t>
            </a:r>
            <a:endParaRPr lang="en-US" sz="2000" b="1" dirty="0">
              <a:latin typeface="Calibri" pitchFamily="34" charset="0"/>
              <a:cs typeface="Calibri" pitchFamily="34" charset="0"/>
            </a:endParaRPr>
          </a:p>
        </p:txBody>
      </p:sp>
      <p:sp>
        <p:nvSpPr>
          <p:cNvPr id="2" name="Título 1"/>
          <p:cNvSpPr>
            <a:spLocks noGrp="1"/>
          </p:cNvSpPr>
          <p:nvPr>
            <p:ph type="title"/>
          </p:nvPr>
        </p:nvSpPr>
        <p:spPr/>
        <p:txBody>
          <a:bodyPr/>
          <a:lstStyle/>
          <a:p>
            <a:r>
              <a:rPr lang="pt-BR" b="1" dirty="0" smtClean="0">
                <a:effectLst>
                  <a:outerShdw blurRad="38100" dist="38100" dir="2700000" algn="tl">
                    <a:srgbClr val="000000">
                      <a:alpha val="43137"/>
                    </a:srgbClr>
                  </a:outerShdw>
                </a:effectLst>
              </a:rPr>
              <a:t>Motivadores da Evasão</a:t>
            </a:r>
            <a:endParaRPr lang="en-US" b="1" dirty="0">
              <a:effectLst>
                <a:outerShdw blurRad="38100" dist="38100" dir="2700000" algn="tl">
                  <a:srgbClr val="000000">
                    <a:alpha val="43137"/>
                  </a:srgbClr>
                </a:outerShdw>
              </a:effectLst>
            </a:endParaRPr>
          </a:p>
        </p:txBody>
      </p:sp>
      <p:sp>
        <p:nvSpPr>
          <p:cNvPr id="3" name="Espaço Reservado para Conteúdo 2"/>
          <p:cNvSpPr>
            <a:spLocks noGrp="1"/>
          </p:cNvSpPr>
          <p:nvPr>
            <p:ph sz="quarter" idx="1"/>
          </p:nvPr>
        </p:nvSpPr>
        <p:spPr>
          <a:xfrm>
            <a:off x="323528" y="4293096"/>
            <a:ext cx="8568952" cy="2016224"/>
          </a:xfrm>
        </p:spPr>
        <p:txBody>
          <a:bodyPr>
            <a:normAutofit/>
          </a:bodyPr>
          <a:lstStyle/>
          <a:p>
            <a:r>
              <a:rPr lang="pt-BR" dirty="0" smtClean="0"/>
              <a:t>¼ do curso – Desconhecimento da modalidade, tomada de consciência das dificuldades pessoais, grau de dificuldade dos cursos, noção de tempo de estudos na educação presencial ...</a:t>
            </a:r>
          </a:p>
        </p:txBody>
      </p:sp>
      <p:sp>
        <p:nvSpPr>
          <p:cNvPr id="27" name="Triângulo retângulo 26"/>
          <p:cNvSpPr/>
          <p:nvPr/>
        </p:nvSpPr>
        <p:spPr>
          <a:xfrm flipV="1">
            <a:off x="2915816" y="1718532"/>
            <a:ext cx="5653877" cy="1134404"/>
          </a:xfrm>
          <a:prstGeom prst="rtTriangle">
            <a:avLst/>
          </a:prstGeom>
          <a:solidFill>
            <a:schemeClr val="accent2">
              <a:lumMod val="40000"/>
              <a:lumOff val="6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5" name="CaixaDeTexto 24"/>
          <p:cNvSpPr txBox="1"/>
          <p:nvPr/>
        </p:nvSpPr>
        <p:spPr>
          <a:xfrm>
            <a:off x="1326895" y="1900404"/>
            <a:ext cx="4197559" cy="513398"/>
          </a:xfrm>
          <a:prstGeom prst="rect">
            <a:avLst/>
          </a:prstGeom>
          <a:noFill/>
        </p:spPr>
        <p:txBody>
          <a:bodyPr wrap="square" rtlCol="0">
            <a:spAutoFit/>
          </a:bodyPr>
          <a:lstStyle/>
          <a:p>
            <a:pPr algn="ctr"/>
            <a:r>
              <a:rPr lang="pt-BR" sz="2000" b="1" dirty="0" smtClean="0"/>
              <a:t>Índice de Evasão</a:t>
            </a:r>
            <a:endParaRPr lang="en-US" sz="2000" b="1" dirty="0"/>
          </a:p>
        </p:txBody>
      </p:sp>
      <p:cxnSp>
        <p:nvCxnSpPr>
          <p:cNvPr id="13" name="Conector reto 12"/>
          <p:cNvCxnSpPr/>
          <p:nvPr/>
        </p:nvCxnSpPr>
        <p:spPr>
          <a:xfrm>
            <a:off x="2915816" y="1521048"/>
            <a:ext cx="0" cy="208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Conector reto 13"/>
          <p:cNvCxnSpPr/>
          <p:nvPr/>
        </p:nvCxnSpPr>
        <p:spPr>
          <a:xfrm>
            <a:off x="4788024" y="1521048"/>
            <a:ext cx="0" cy="208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Conector reto 14"/>
          <p:cNvCxnSpPr/>
          <p:nvPr/>
        </p:nvCxnSpPr>
        <p:spPr>
          <a:xfrm>
            <a:off x="6660232" y="1521048"/>
            <a:ext cx="0" cy="208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Conector reto 15"/>
          <p:cNvCxnSpPr/>
          <p:nvPr/>
        </p:nvCxnSpPr>
        <p:spPr>
          <a:xfrm>
            <a:off x="8532440" y="1521048"/>
            <a:ext cx="0" cy="208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Conector reto 16"/>
          <p:cNvCxnSpPr/>
          <p:nvPr/>
        </p:nvCxnSpPr>
        <p:spPr>
          <a:xfrm>
            <a:off x="1043608" y="1521048"/>
            <a:ext cx="0" cy="208800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Sp="0" show="0">
  <p:cSld>
    <p:bg>
      <p:bgPr>
        <a:noFill/>
        <a:effectLst/>
      </p:bgPr>
    </p:bg>
    <p:spTree>
      <p:nvGrpSpPr>
        <p:cNvPr id="1" name=""/>
        <p:cNvGrpSpPr/>
        <p:nvPr/>
      </p:nvGrpSpPr>
      <p:grpSpPr>
        <a:xfrm>
          <a:off x="0" y="0"/>
          <a:ext cx="0" cy="0"/>
          <a:chOff x="0" y="0"/>
          <a:chExt cx="0" cy="0"/>
        </a:xfrm>
      </p:grpSpPr>
      <p:sp>
        <p:nvSpPr>
          <p:cNvPr id="2" name="CaixaDeTexto 1"/>
          <p:cNvSpPr txBox="1"/>
          <p:nvPr/>
        </p:nvSpPr>
        <p:spPr>
          <a:xfrm>
            <a:off x="914400" y="3566159"/>
            <a:ext cx="7315200" cy="553998"/>
          </a:xfrm>
          <a:prstGeom prst="rect">
            <a:avLst/>
          </a:prstGeom>
          <a:noFill/>
        </p:spPr>
        <p:txBody>
          <a:bodyPr vert="horz" rtlCol="0">
            <a:spAutoFit/>
          </a:bodyPr>
          <a:lstStyle/>
          <a:p>
            <a:pPr algn="ctr"/>
            <a:r>
              <a:rPr lang="en-US" sz="3000" dirty="0" err="1" smtClean="0">
                <a:solidFill>
                  <a:srgbClr val="A9A9A9"/>
                </a:solidFill>
                <a:latin typeface="Arial"/>
              </a:rPr>
              <a:t>pptPlex</a:t>
            </a:r>
            <a:r>
              <a:rPr lang="en-US" sz="3000" dirty="0" smtClean="0">
                <a:solidFill>
                  <a:srgbClr val="A9A9A9"/>
                </a:solidFill>
                <a:latin typeface="Arial"/>
              </a:rPr>
              <a:t> Section Divider</a:t>
            </a:r>
            <a:endParaRPr lang="en-US" sz="3000" dirty="0">
              <a:solidFill>
                <a:srgbClr val="A9A9A9"/>
              </a:solidFill>
              <a:latin typeface="Arial"/>
            </a:endParaRPr>
          </a:p>
        </p:txBody>
      </p:sp>
      <p:sp>
        <p:nvSpPr>
          <p:cNvPr id="3" name="CaixaDeTexto 2"/>
          <p:cNvSpPr txBox="1"/>
          <p:nvPr/>
        </p:nvSpPr>
        <p:spPr>
          <a:xfrm>
            <a:off x="914400" y="1714500"/>
            <a:ext cx="7315200" cy="707886"/>
          </a:xfrm>
          <a:prstGeom prst="rect">
            <a:avLst/>
          </a:prstGeom>
          <a:noFill/>
        </p:spPr>
        <p:txBody>
          <a:bodyPr vert="horz" rtlCol="0">
            <a:spAutoFit/>
          </a:bodyPr>
          <a:lstStyle/>
          <a:p>
            <a:pPr algn="ctr"/>
            <a:r>
              <a:rPr lang="pt-BR" sz="4000" b="1" dirty="0" smtClean="0">
                <a:solidFill>
                  <a:srgbClr val="000000"/>
                </a:solidFill>
                <a:latin typeface="Arial"/>
              </a:rPr>
              <a:t>Objetivos</a:t>
            </a:r>
            <a:endParaRPr lang="en-US" sz="4000" b="1" dirty="0">
              <a:solidFill>
                <a:srgbClr val="000000"/>
              </a:solidFill>
              <a:latin typeface="Arial"/>
            </a:endParaRPr>
          </a:p>
        </p:txBody>
      </p:sp>
      <p:sp>
        <p:nvSpPr>
          <p:cNvPr id="4" name="CaixaDeTexto 3"/>
          <p:cNvSpPr txBox="1"/>
          <p:nvPr/>
        </p:nvSpPr>
        <p:spPr>
          <a:xfrm>
            <a:off x="914400" y="4251959"/>
            <a:ext cx="7315200" cy="1015663"/>
          </a:xfrm>
          <a:prstGeom prst="rect">
            <a:avLst/>
          </a:prstGeom>
          <a:noFill/>
        </p:spPr>
        <p:txBody>
          <a:bodyPr vert="horz" rtlCol="0">
            <a:spAutoFit/>
          </a:bodyPr>
          <a:lstStyle/>
          <a:p>
            <a:pPr algn="ctr"/>
            <a:r>
              <a:rPr lang="en-US" sz="2000" smtClean="0">
                <a:solidFill>
                  <a:srgbClr val="A9A9A9"/>
                </a:solidFill>
                <a:latin typeface="Arial"/>
              </a:rPr>
              <a:t>The slides after this divider will be grouped into a section and given the label you type above.  Feel free to move this slide to any position in the deck.</a:t>
            </a:r>
            <a:endParaRPr lang="en-US" sz="2000">
              <a:solidFill>
                <a:srgbClr val="A9A9A9"/>
              </a:solidFill>
              <a:latin typeface="Arial"/>
            </a:endParaRPr>
          </a:p>
        </p:txBody>
      </p:sp>
    </p:spTree>
    <p:custDataLst>
      <p:tags r:id="rId1"/>
    </p:custData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riângulo retângulo 17"/>
          <p:cNvSpPr/>
          <p:nvPr/>
        </p:nvSpPr>
        <p:spPr>
          <a:xfrm flipV="1">
            <a:off x="1069136" y="1715798"/>
            <a:ext cx="7500557" cy="1551462"/>
          </a:xfrm>
          <a:prstGeom prst="rtTriangl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9" name="CaixaDeTexto 18"/>
          <p:cNvSpPr txBox="1"/>
          <p:nvPr/>
        </p:nvSpPr>
        <p:spPr>
          <a:xfrm rot="16200000">
            <a:off x="125776" y="2213500"/>
            <a:ext cx="1378935" cy="412870"/>
          </a:xfrm>
          <a:prstGeom prst="rect">
            <a:avLst/>
          </a:prstGeom>
          <a:noFill/>
        </p:spPr>
        <p:txBody>
          <a:bodyPr wrap="none" rtlCol="0">
            <a:spAutoFit/>
          </a:bodyPr>
          <a:lstStyle/>
          <a:p>
            <a:pPr algn="ctr"/>
            <a:r>
              <a:rPr lang="pt-BR" sz="2000" b="1" dirty="0" smtClean="0">
                <a:latin typeface="Calibri" pitchFamily="34" charset="0"/>
                <a:cs typeface="Calibri" pitchFamily="34" charset="0"/>
              </a:rPr>
              <a:t>Ingresso</a:t>
            </a:r>
            <a:endParaRPr lang="en-US" sz="2000" b="1" dirty="0">
              <a:latin typeface="Calibri" pitchFamily="34" charset="0"/>
              <a:cs typeface="Calibri" pitchFamily="34" charset="0"/>
            </a:endParaRPr>
          </a:p>
        </p:txBody>
      </p:sp>
      <p:sp>
        <p:nvSpPr>
          <p:cNvPr id="20" name="Triângulo retângulo 19"/>
          <p:cNvSpPr/>
          <p:nvPr/>
        </p:nvSpPr>
        <p:spPr>
          <a:xfrm flipV="1">
            <a:off x="2915816" y="1729218"/>
            <a:ext cx="5636387" cy="1148893"/>
          </a:xfrm>
          <a:prstGeom prst="rtTriangle">
            <a:avLst/>
          </a:prstGeom>
          <a:solidFill>
            <a:srgbClr val="C00000"/>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21" name="CaixaDeTexto 20"/>
          <p:cNvSpPr txBox="1"/>
          <p:nvPr/>
        </p:nvSpPr>
        <p:spPr>
          <a:xfrm>
            <a:off x="1189271" y="3203634"/>
            <a:ext cx="1582686" cy="513398"/>
          </a:xfrm>
          <a:prstGeom prst="rect">
            <a:avLst/>
          </a:prstGeom>
          <a:noFill/>
        </p:spPr>
        <p:txBody>
          <a:bodyPr wrap="square" rtlCol="0">
            <a:spAutoFit/>
          </a:bodyPr>
          <a:lstStyle/>
          <a:p>
            <a:pPr algn="ctr"/>
            <a:r>
              <a:rPr lang="pt-BR" sz="2000" b="1" dirty="0" smtClean="0"/>
              <a:t>¼ </a:t>
            </a:r>
            <a:endParaRPr lang="en-US" sz="2000" b="1" dirty="0"/>
          </a:p>
        </p:txBody>
      </p:sp>
      <p:sp>
        <p:nvSpPr>
          <p:cNvPr id="22" name="CaixaDeTexto 21"/>
          <p:cNvSpPr txBox="1"/>
          <p:nvPr/>
        </p:nvSpPr>
        <p:spPr>
          <a:xfrm>
            <a:off x="3184832" y="3203634"/>
            <a:ext cx="1582686" cy="400110"/>
          </a:xfrm>
          <a:prstGeom prst="rect">
            <a:avLst/>
          </a:prstGeom>
          <a:noFill/>
        </p:spPr>
        <p:txBody>
          <a:bodyPr wrap="square" rtlCol="0">
            <a:spAutoFit/>
          </a:bodyPr>
          <a:lstStyle/>
          <a:p>
            <a:pPr algn="ctr"/>
            <a:r>
              <a:rPr lang="pt-BR" sz="2000" b="1" dirty="0" smtClean="0">
                <a:solidFill>
                  <a:srgbClr val="C00000"/>
                </a:solidFill>
              </a:rPr>
              <a:t>2/4 </a:t>
            </a:r>
            <a:endParaRPr lang="en-US" sz="2000" b="1" dirty="0">
              <a:solidFill>
                <a:srgbClr val="C00000"/>
              </a:solidFill>
            </a:endParaRPr>
          </a:p>
        </p:txBody>
      </p:sp>
      <p:sp>
        <p:nvSpPr>
          <p:cNvPr id="23" name="CaixaDeTexto 22"/>
          <p:cNvSpPr txBox="1"/>
          <p:nvPr/>
        </p:nvSpPr>
        <p:spPr>
          <a:xfrm>
            <a:off x="4973956" y="3203634"/>
            <a:ext cx="1582686" cy="513398"/>
          </a:xfrm>
          <a:prstGeom prst="rect">
            <a:avLst/>
          </a:prstGeom>
          <a:noFill/>
        </p:spPr>
        <p:txBody>
          <a:bodyPr wrap="square" rtlCol="0">
            <a:spAutoFit/>
          </a:bodyPr>
          <a:lstStyle/>
          <a:p>
            <a:pPr algn="ctr"/>
            <a:r>
              <a:rPr lang="pt-BR" sz="2000" b="1" dirty="0" smtClean="0"/>
              <a:t>3/4 </a:t>
            </a:r>
            <a:endParaRPr lang="en-US" sz="2000" b="1" dirty="0"/>
          </a:p>
        </p:txBody>
      </p:sp>
      <p:sp>
        <p:nvSpPr>
          <p:cNvPr id="24" name="CaixaDeTexto 23"/>
          <p:cNvSpPr txBox="1"/>
          <p:nvPr/>
        </p:nvSpPr>
        <p:spPr>
          <a:xfrm>
            <a:off x="6763079" y="3203634"/>
            <a:ext cx="1582686" cy="513398"/>
          </a:xfrm>
          <a:prstGeom prst="rect">
            <a:avLst/>
          </a:prstGeom>
          <a:noFill/>
        </p:spPr>
        <p:txBody>
          <a:bodyPr wrap="square" rtlCol="0">
            <a:spAutoFit/>
          </a:bodyPr>
          <a:lstStyle/>
          <a:p>
            <a:pPr algn="ctr"/>
            <a:r>
              <a:rPr lang="pt-BR" sz="2000" b="1" dirty="0" smtClean="0"/>
              <a:t>4/4</a:t>
            </a:r>
            <a:endParaRPr lang="en-US" sz="2000" b="1" dirty="0"/>
          </a:p>
        </p:txBody>
      </p:sp>
      <p:sp>
        <p:nvSpPr>
          <p:cNvPr id="26" name="CaixaDeTexto 25"/>
          <p:cNvSpPr txBox="1"/>
          <p:nvPr/>
        </p:nvSpPr>
        <p:spPr>
          <a:xfrm rot="16200000">
            <a:off x="8122302" y="2229540"/>
            <a:ext cx="1271502" cy="400110"/>
          </a:xfrm>
          <a:prstGeom prst="rect">
            <a:avLst/>
          </a:prstGeom>
          <a:noFill/>
        </p:spPr>
        <p:txBody>
          <a:bodyPr wrap="none" rtlCol="0">
            <a:spAutoFit/>
          </a:bodyPr>
          <a:lstStyle/>
          <a:p>
            <a:pPr algn="ctr"/>
            <a:r>
              <a:rPr lang="pt-BR" sz="2000" b="1" dirty="0" smtClean="0">
                <a:latin typeface="Calibri" pitchFamily="34" charset="0"/>
                <a:cs typeface="Calibri" pitchFamily="34" charset="0"/>
              </a:rPr>
              <a:t>Conclusão</a:t>
            </a:r>
            <a:endParaRPr lang="en-US" sz="2000" b="1" dirty="0">
              <a:latin typeface="Calibri" pitchFamily="34" charset="0"/>
              <a:cs typeface="Calibri" pitchFamily="34" charset="0"/>
            </a:endParaRPr>
          </a:p>
        </p:txBody>
      </p:sp>
      <p:sp>
        <p:nvSpPr>
          <p:cNvPr id="2" name="Título 1"/>
          <p:cNvSpPr>
            <a:spLocks noGrp="1"/>
          </p:cNvSpPr>
          <p:nvPr>
            <p:ph type="title"/>
          </p:nvPr>
        </p:nvSpPr>
        <p:spPr/>
        <p:txBody>
          <a:bodyPr/>
          <a:lstStyle/>
          <a:p>
            <a:r>
              <a:rPr lang="pt-BR" b="1" dirty="0" smtClean="0">
                <a:effectLst>
                  <a:outerShdw blurRad="38100" dist="38100" dir="2700000" algn="tl">
                    <a:srgbClr val="000000">
                      <a:alpha val="43137"/>
                    </a:srgbClr>
                  </a:outerShdw>
                </a:effectLst>
              </a:rPr>
              <a:t>Motivadores da Evasão</a:t>
            </a:r>
            <a:endParaRPr lang="en-US" b="1" dirty="0">
              <a:effectLst>
                <a:outerShdw blurRad="38100" dist="38100" dir="2700000" algn="tl">
                  <a:srgbClr val="000000">
                    <a:alpha val="43137"/>
                  </a:srgbClr>
                </a:outerShdw>
              </a:effectLst>
            </a:endParaRPr>
          </a:p>
        </p:txBody>
      </p:sp>
      <p:sp>
        <p:nvSpPr>
          <p:cNvPr id="3" name="Espaço Reservado para Conteúdo 2"/>
          <p:cNvSpPr>
            <a:spLocks noGrp="1"/>
          </p:cNvSpPr>
          <p:nvPr>
            <p:ph sz="quarter" idx="1"/>
          </p:nvPr>
        </p:nvSpPr>
        <p:spPr>
          <a:xfrm>
            <a:off x="323528" y="4077072"/>
            <a:ext cx="8503920" cy="2016224"/>
          </a:xfrm>
        </p:spPr>
        <p:txBody>
          <a:bodyPr>
            <a:normAutofit/>
          </a:bodyPr>
          <a:lstStyle/>
          <a:p>
            <a:r>
              <a:rPr lang="pt-BR" dirty="0" smtClean="0"/>
              <a:t>2/4 do curso – baixa autonomia e desorganização pessoal para autoestudos, professores inflexíveis, propostas pedagógicas inadequadas às condições do estudante...</a:t>
            </a:r>
          </a:p>
          <a:p>
            <a:endParaRPr lang="en-US" dirty="0"/>
          </a:p>
        </p:txBody>
      </p:sp>
      <p:sp>
        <p:nvSpPr>
          <p:cNvPr id="27" name="Triângulo retângulo 26"/>
          <p:cNvSpPr/>
          <p:nvPr/>
        </p:nvSpPr>
        <p:spPr>
          <a:xfrm flipV="1">
            <a:off x="4788024" y="1718532"/>
            <a:ext cx="3781669" cy="774364"/>
          </a:xfrm>
          <a:prstGeom prst="rtTriangle">
            <a:avLst/>
          </a:prstGeom>
          <a:solidFill>
            <a:schemeClr val="accent2">
              <a:lumMod val="40000"/>
              <a:lumOff val="6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5" name="CaixaDeTexto 24"/>
          <p:cNvSpPr txBox="1"/>
          <p:nvPr/>
        </p:nvSpPr>
        <p:spPr>
          <a:xfrm>
            <a:off x="1326895" y="1900404"/>
            <a:ext cx="4197559" cy="513398"/>
          </a:xfrm>
          <a:prstGeom prst="rect">
            <a:avLst/>
          </a:prstGeom>
          <a:noFill/>
        </p:spPr>
        <p:txBody>
          <a:bodyPr wrap="square" rtlCol="0">
            <a:spAutoFit/>
          </a:bodyPr>
          <a:lstStyle/>
          <a:p>
            <a:pPr algn="ctr"/>
            <a:r>
              <a:rPr lang="pt-BR" sz="2000" b="1" dirty="0" smtClean="0"/>
              <a:t>Índice de Evasão</a:t>
            </a:r>
            <a:endParaRPr lang="en-US" sz="2000" b="1" dirty="0"/>
          </a:p>
        </p:txBody>
      </p:sp>
      <p:cxnSp>
        <p:nvCxnSpPr>
          <p:cNvPr id="13" name="Conector reto 12"/>
          <p:cNvCxnSpPr/>
          <p:nvPr/>
        </p:nvCxnSpPr>
        <p:spPr>
          <a:xfrm>
            <a:off x="2915816" y="1521048"/>
            <a:ext cx="0" cy="208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Conector reto 13"/>
          <p:cNvCxnSpPr/>
          <p:nvPr/>
        </p:nvCxnSpPr>
        <p:spPr>
          <a:xfrm>
            <a:off x="4788024" y="1521048"/>
            <a:ext cx="0" cy="208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Conector reto 14"/>
          <p:cNvCxnSpPr/>
          <p:nvPr/>
        </p:nvCxnSpPr>
        <p:spPr>
          <a:xfrm>
            <a:off x="6660232" y="1521048"/>
            <a:ext cx="0" cy="208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Conector reto 15"/>
          <p:cNvCxnSpPr/>
          <p:nvPr/>
        </p:nvCxnSpPr>
        <p:spPr>
          <a:xfrm>
            <a:off x="8532440" y="1521048"/>
            <a:ext cx="0" cy="208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Conector reto 16"/>
          <p:cNvCxnSpPr/>
          <p:nvPr/>
        </p:nvCxnSpPr>
        <p:spPr>
          <a:xfrm>
            <a:off x="1043608" y="1521048"/>
            <a:ext cx="0" cy="208800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riângulo retângulo 17"/>
          <p:cNvSpPr/>
          <p:nvPr/>
        </p:nvSpPr>
        <p:spPr>
          <a:xfrm flipV="1">
            <a:off x="1069136" y="1715798"/>
            <a:ext cx="7500557" cy="1551462"/>
          </a:xfrm>
          <a:prstGeom prst="rtTriangl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9" name="CaixaDeTexto 18"/>
          <p:cNvSpPr txBox="1"/>
          <p:nvPr/>
        </p:nvSpPr>
        <p:spPr>
          <a:xfrm rot="16200000">
            <a:off x="125776" y="2213500"/>
            <a:ext cx="1378935" cy="412870"/>
          </a:xfrm>
          <a:prstGeom prst="rect">
            <a:avLst/>
          </a:prstGeom>
          <a:noFill/>
        </p:spPr>
        <p:txBody>
          <a:bodyPr wrap="none" rtlCol="0">
            <a:spAutoFit/>
          </a:bodyPr>
          <a:lstStyle/>
          <a:p>
            <a:pPr algn="ctr"/>
            <a:r>
              <a:rPr lang="pt-BR" sz="2000" b="1" dirty="0" smtClean="0">
                <a:latin typeface="Calibri" pitchFamily="34" charset="0"/>
                <a:cs typeface="Calibri" pitchFamily="34" charset="0"/>
              </a:rPr>
              <a:t>Ingresso</a:t>
            </a:r>
            <a:endParaRPr lang="en-US" sz="2000" b="1" dirty="0">
              <a:latin typeface="Calibri" pitchFamily="34" charset="0"/>
              <a:cs typeface="Calibri" pitchFamily="34" charset="0"/>
            </a:endParaRPr>
          </a:p>
        </p:txBody>
      </p:sp>
      <p:sp>
        <p:nvSpPr>
          <p:cNvPr id="20" name="Triângulo retângulo 19"/>
          <p:cNvSpPr/>
          <p:nvPr/>
        </p:nvSpPr>
        <p:spPr>
          <a:xfrm flipV="1">
            <a:off x="4795299" y="1726276"/>
            <a:ext cx="3764179" cy="778668"/>
          </a:xfrm>
          <a:prstGeom prst="rtTriangle">
            <a:avLst/>
          </a:prstGeom>
          <a:solidFill>
            <a:srgbClr val="C00000"/>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21" name="CaixaDeTexto 20"/>
          <p:cNvSpPr txBox="1"/>
          <p:nvPr/>
        </p:nvSpPr>
        <p:spPr>
          <a:xfrm>
            <a:off x="1189271" y="3203634"/>
            <a:ext cx="1582686" cy="513398"/>
          </a:xfrm>
          <a:prstGeom prst="rect">
            <a:avLst/>
          </a:prstGeom>
          <a:noFill/>
        </p:spPr>
        <p:txBody>
          <a:bodyPr wrap="square" rtlCol="0">
            <a:spAutoFit/>
          </a:bodyPr>
          <a:lstStyle/>
          <a:p>
            <a:pPr algn="ctr"/>
            <a:r>
              <a:rPr lang="pt-BR" sz="2000" b="1" dirty="0" smtClean="0"/>
              <a:t>¼ </a:t>
            </a:r>
            <a:endParaRPr lang="en-US" sz="2000" b="1" dirty="0"/>
          </a:p>
        </p:txBody>
      </p:sp>
      <p:sp>
        <p:nvSpPr>
          <p:cNvPr id="22" name="CaixaDeTexto 21"/>
          <p:cNvSpPr txBox="1"/>
          <p:nvPr/>
        </p:nvSpPr>
        <p:spPr>
          <a:xfrm>
            <a:off x="3184832" y="3203634"/>
            <a:ext cx="1582686" cy="513398"/>
          </a:xfrm>
          <a:prstGeom prst="rect">
            <a:avLst/>
          </a:prstGeom>
          <a:noFill/>
        </p:spPr>
        <p:txBody>
          <a:bodyPr wrap="square" rtlCol="0">
            <a:spAutoFit/>
          </a:bodyPr>
          <a:lstStyle/>
          <a:p>
            <a:pPr algn="ctr"/>
            <a:r>
              <a:rPr lang="pt-BR" sz="2000" b="1" dirty="0" smtClean="0"/>
              <a:t>2/4 </a:t>
            </a:r>
            <a:endParaRPr lang="en-US" sz="2000" b="1" dirty="0"/>
          </a:p>
        </p:txBody>
      </p:sp>
      <p:sp>
        <p:nvSpPr>
          <p:cNvPr id="23" name="CaixaDeTexto 22"/>
          <p:cNvSpPr txBox="1"/>
          <p:nvPr/>
        </p:nvSpPr>
        <p:spPr>
          <a:xfrm>
            <a:off x="4973956" y="3203634"/>
            <a:ext cx="1582686" cy="400110"/>
          </a:xfrm>
          <a:prstGeom prst="rect">
            <a:avLst/>
          </a:prstGeom>
          <a:noFill/>
        </p:spPr>
        <p:txBody>
          <a:bodyPr wrap="square" rtlCol="0">
            <a:spAutoFit/>
          </a:bodyPr>
          <a:lstStyle/>
          <a:p>
            <a:pPr algn="ctr"/>
            <a:r>
              <a:rPr lang="pt-BR" sz="2000" b="1" dirty="0" smtClean="0">
                <a:solidFill>
                  <a:srgbClr val="C00000"/>
                </a:solidFill>
              </a:rPr>
              <a:t>3/4 </a:t>
            </a:r>
            <a:endParaRPr lang="en-US" sz="2000" b="1" dirty="0">
              <a:solidFill>
                <a:srgbClr val="C00000"/>
              </a:solidFill>
            </a:endParaRPr>
          </a:p>
        </p:txBody>
      </p:sp>
      <p:sp>
        <p:nvSpPr>
          <p:cNvPr id="24" name="CaixaDeTexto 23"/>
          <p:cNvSpPr txBox="1"/>
          <p:nvPr/>
        </p:nvSpPr>
        <p:spPr>
          <a:xfrm>
            <a:off x="6763079" y="3203634"/>
            <a:ext cx="1582686" cy="513398"/>
          </a:xfrm>
          <a:prstGeom prst="rect">
            <a:avLst/>
          </a:prstGeom>
          <a:noFill/>
        </p:spPr>
        <p:txBody>
          <a:bodyPr wrap="square" rtlCol="0">
            <a:spAutoFit/>
          </a:bodyPr>
          <a:lstStyle/>
          <a:p>
            <a:pPr algn="ctr"/>
            <a:r>
              <a:rPr lang="pt-BR" sz="2000" b="1" dirty="0" smtClean="0"/>
              <a:t>4/4</a:t>
            </a:r>
            <a:endParaRPr lang="en-US" sz="2000" b="1" dirty="0"/>
          </a:p>
        </p:txBody>
      </p:sp>
      <p:sp>
        <p:nvSpPr>
          <p:cNvPr id="26" name="CaixaDeTexto 25"/>
          <p:cNvSpPr txBox="1"/>
          <p:nvPr/>
        </p:nvSpPr>
        <p:spPr>
          <a:xfrm rot="16200000">
            <a:off x="8122302" y="2229540"/>
            <a:ext cx="1271502" cy="400110"/>
          </a:xfrm>
          <a:prstGeom prst="rect">
            <a:avLst/>
          </a:prstGeom>
          <a:noFill/>
        </p:spPr>
        <p:txBody>
          <a:bodyPr wrap="none" rtlCol="0">
            <a:spAutoFit/>
          </a:bodyPr>
          <a:lstStyle/>
          <a:p>
            <a:pPr algn="ctr"/>
            <a:r>
              <a:rPr lang="pt-BR" sz="2000" b="1" dirty="0" smtClean="0">
                <a:latin typeface="Calibri" pitchFamily="34" charset="0"/>
                <a:cs typeface="Calibri" pitchFamily="34" charset="0"/>
              </a:rPr>
              <a:t>Conclusão</a:t>
            </a:r>
            <a:endParaRPr lang="en-US" sz="2000" b="1" dirty="0">
              <a:latin typeface="Calibri" pitchFamily="34" charset="0"/>
              <a:cs typeface="Calibri" pitchFamily="34" charset="0"/>
            </a:endParaRPr>
          </a:p>
        </p:txBody>
      </p:sp>
      <p:sp>
        <p:nvSpPr>
          <p:cNvPr id="2" name="Título 1"/>
          <p:cNvSpPr>
            <a:spLocks noGrp="1"/>
          </p:cNvSpPr>
          <p:nvPr>
            <p:ph type="title"/>
          </p:nvPr>
        </p:nvSpPr>
        <p:spPr/>
        <p:txBody>
          <a:bodyPr/>
          <a:lstStyle/>
          <a:p>
            <a:r>
              <a:rPr lang="pt-BR" b="1" dirty="0" smtClean="0">
                <a:effectLst>
                  <a:outerShdw blurRad="38100" dist="38100" dir="2700000" algn="tl">
                    <a:srgbClr val="000000">
                      <a:alpha val="43137"/>
                    </a:srgbClr>
                  </a:outerShdw>
                </a:effectLst>
              </a:rPr>
              <a:t>Motivadores da Evasão</a:t>
            </a:r>
            <a:endParaRPr lang="en-US" b="1" dirty="0">
              <a:effectLst>
                <a:outerShdw blurRad="38100" dist="38100" dir="2700000" algn="tl">
                  <a:srgbClr val="000000">
                    <a:alpha val="43137"/>
                  </a:srgbClr>
                </a:outerShdw>
              </a:effectLst>
            </a:endParaRPr>
          </a:p>
        </p:txBody>
      </p:sp>
      <p:sp>
        <p:nvSpPr>
          <p:cNvPr id="3" name="Espaço Reservado para Conteúdo 2"/>
          <p:cNvSpPr>
            <a:spLocks noGrp="1"/>
          </p:cNvSpPr>
          <p:nvPr>
            <p:ph sz="quarter" idx="1"/>
          </p:nvPr>
        </p:nvSpPr>
        <p:spPr>
          <a:xfrm>
            <a:off x="323528" y="4329608"/>
            <a:ext cx="8503920" cy="2267744"/>
          </a:xfrm>
        </p:spPr>
        <p:txBody>
          <a:bodyPr>
            <a:normAutofit/>
          </a:bodyPr>
          <a:lstStyle/>
          <a:p>
            <a:r>
              <a:rPr lang="pt-BR" dirty="0" smtClean="0"/>
              <a:t>¾ do curso – cansaço/saturação com excesso de obrigações, insatisfação com o próprio desempenho e com a proposta do curso (ou de alguns professores) ...</a:t>
            </a:r>
          </a:p>
        </p:txBody>
      </p:sp>
      <p:sp>
        <p:nvSpPr>
          <p:cNvPr id="27" name="Triângulo retângulo 26"/>
          <p:cNvSpPr/>
          <p:nvPr/>
        </p:nvSpPr>
        <p:spPr>
          <a:xfrm flipV="1">
            <a:off x="6660232" y="1718532"/>
            <a:ext cx="1909461" cy="414324"/>
          </a:xfrm>
          <a:prstGeom prst="rtTriangle">
            <a:avLst/>
          </a:prstGeom>
          <a:solidFill>
            <a:schemeClr val="accent2">
              <a:lumMod val="40000"/>
              <a:lumOff val="6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5" name="CaixaDeTexto 24"/>
          <p:cNvSpPr txBox="1"/>
          <p:nvPr/>
        </p:nvSpPr>
        <p:spPr>
          <a:xfrm>
            <a:off x="1326895" y="1900404"/>
            <a:ext cx="4197559" cy="513398"/>
          </a:xfrm>
          <a:prstGeom prst="rect">
            <a:avLst/>
          </a:prstGeom>
          <a:noFill/>
        </p:spPr>
        <p:txBody>
          <a:bodyPr wrap="square" rtlCol="0">
            <a:spAutoFit/>
          </a:bodyPr>
          <a:lstStyle/>
          <a:p>
            <a:pPr algn="ctr"/>
            <a:r>
              <a:rPr lang="pt-BR" sz="2000" b="1" dirty="0" smtClean="0"/>
              <a:t>Índice de Evasão</a:t>
            </a:r>
            <a:endParaRPr lang="en-US" sz="2000" b="1" dirty="0"/>
          </a:p>
        </p:txBody>
      </p:sp>
      <p:cxnSp>
        <p:nvCxnSpPr>
          <p:cNvPr id="13" name="Conector reto 12"/>
          <p:cNvCxnSpPr/>
          <p:nvPr/>
        </p:nvCxnSpPr>
        <p:spPr>
          <a:xfrm>
            <a:off x="2915816" y="1521048"/>
            <a:ext cx="0" cy="208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Conector reto 13"/>
          <p:cNvCxnSpPr/>
          <p:nvPr/>
        </p:nvCxnSpPr>
        <p:spPr>
          <a:xfrm>
            <a:off x="4788024" y="1521048"/>
            <a:ext cx="0" cy="208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Conector reto 14"/>
          <p:cNvCxnSpPr/>
          <p:nvPr/>
        </p:nvCxnSpPr>
        <p:spPr>
          <a:xfrm>
            <a:off x="6660232" y="1521048"/>
            <a:ext cx="0" cy="208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Conector reto 15"/>
          <p:cNvCxnSpPr/>
          <p:nvPr/>
        </p:nvCxnSpPr>
        <p:spPr>
          <a:xfrm>
            <a:off x="8532440" y="1521048"/>
            <a:ext cx="0" cy="208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Conector reto 16"/>
          <p:cNvCxnSpPr/>
          <p:nvPr/>
        </p:nvCxnSpPr>
        <p:spPr>
          <a:xfrm>
            <a:off x="1043608" y="1521048"/>
            <a:ext cx="0" cy="208800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riângulo retângulo 17"/>
          <p:cNvSpPr/>
          <p:nvPr/>
        </p:nvSpPr>
        <p:spPr>
          <a:xfrm flipV="1">
            <a:off x="1069136" y="1715798"/>
            <a:ext cx="7500557" cy="1551462"/>
          </a:xfrm>
          <a:prstGeom prst="rtTriangl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9" name="CaixaDeTexto 18"/>
          <p:cNvSpPr txBox="1"/>
          <p:nvPr/>
        </p:nvSpPr>
        <p:spPr>
          <a:xfrm rot="16200000">
            <a:off x="125776" y="2213500"/>
            <a:ext cx="1378935" cy="412870"/>
          </a:xfrm>
          <a:prstGeom prst="rect">
            <a:avLst/>
          </a:prstGeom>
          <a:noFill/>
        </p:spPr>
        <p:txBody>
          <a:bodyPr wrap="none" rtlCol="0">
            <a:spAutoFit/>
          </a:bodyPr>
          <a:lstStyle/>
          <a:p>
            <a:pPr algn="ctr"/>
            <a:r>
              <a:rPr lang="pt-BR" sz="2000" b="1" dirty="0" smtClean="0">
                <a:latin typeface="Calibri" pitchFamily="34" charset="0"/>
                <a:cs typeface="Calibri" pitchFamily="34" charset="0"/>
              </a:rPr>
              <a:t>Ingresso</a:t>
            </a:r>
            <a:endParaRPr lang="en-US" sz="2000" b="1" dirty="0">
              <a:latin typeface="Calibri" pitchFamily="34" charset="0"/>
              <a:cs typeface="Calibri" pitchFamily="34" charset="0"/>
            </a:endParaRPr>
          </a:p>
        </p:txBody>
      </p:sp>
      <p:sp>
        <p:nvSpPr>
          <p:cNvPr id="21" name="CaixaDeTexto 20"/>
          <p:cNvSpPr txBox="1"/>
          <p:nvPr/>
        </p:nvSpPr>
        <p:spPr>
          <a:xfrm>
            <a:off x="1189271" y="3203634"/>
            <a:ext cx="1582686" cy="513398"/>
          </a:xfrm>
          <a:prstGeom prst="rect">
            <a:avLst/>
          </a:prstGeom>
          <a:noFill/>
        </p:spPr>
        <p:txBody>
          <a:bodyPr wrap="square" rtlCol="0">
            <a:spAutoFit/>
          </a:bodyPr>
          <a:lstStyle/>
          <a:p>
            <a:pPr algn="ctr"/>
            <a:r>
              <a:rPr lang="pt-BR" sz="2000" b="1" dirty="0" smtClean="0"/>
              <a:t>¼ </a:t>
            </a:r>
            <a:endParaRPr lang="en-US" sz="2000" b="1" dirty="0"/>
          </a:p>
        </p:txBody>
      </p:sp>
      <p:sp>
        <p:nvSpPr>
          <p:cNvPr id="22" name="CaixaDeTexto 21"/>
          <p:cNvSpPr txBox="1"/>
          <p:nvPr/>
        </p:nvSpPr>
        <p:spPr>
          <a:xfrm>
            <a:off x="3184832" y="3203634"/>
            <a:ext cx="1582686" cy="513398"/>
          </a:xfrm>
          <a:prstGeom prst="rect">
            <a:avLst/>
          </a:prstGeom>
          <a:noFill/>
        </p:spPr>
        <p:txBody>
          <a:bodyPr wrap="square" rtlCol="0">
            <a:spAutoFit/>
          </a:bodyPr>
          <a:lstStyle/>
          <a:p>
            <a:pPr algn="ctr"/>
            <a:r>
              <a:rPr lang="pt-BR" sz="2000" b="1" dirty="0" smtClean="0"/>
              <a:t>2/4 </a:t>
            </a:r>
            <a:endParaRPr lang="en-US" sz="2000" b="1" dirty="0"/>
          </a:p>
        </p:txBody>
      </p:sp>
      <p:sp>
        <p:nvSpPr>
          <p:cNvPr id="23" name="CaixaDeTexto 22"/>
          <p:cNvSpPr txBox="1"/>
          <p:nvPr/>
        </p:nvSpPr>
        <p:spPr>
          <a:xfrm>
            <a:off x="4973956" y="3203634"/>
            <a:ext cx="1582686" cy="513398"/>
          </a:xfrm>
          <a:prstGeom prst="rect">
            <a:avLst/>
          </a:prstGeom>
          <a:noFill/>
        </p:spPr>
        <p:txBody>
          <a:bodyPr wrap="square" rtlCol="0">
            <a:spAutoFit/>
          </a:bodyPr>
          <a:lstStyle/>
          <a:p>
            <a:pPr algn="ctr"/>
            <a:r>
              <a:rPr lang="pt-BR" sz="2000" b="1" dirty="0" smtClean="0"/>
              <a:t>3/4 </a:t>
            </a:r>
            <a:endParaRPr lang="en-US" sz="2000" b="1" dirty="0"/>
          </a:p>
        </p:txBody>
      </p:sp>
      <p:sp>
        <p:nvSpPr>
          <p:cNvPr id="24" name="CaixaDeTexto 23"/>
          <p:cNvSpPr txBox="1"/>
          <p:nvPr/>
        </p:nvSpPr>
        <p:spPr>
          <a:xfrm>
            <a:off x="6763079" y="3203634"/>
            <a:ext cx="1582686" cy="400110"/>
          </a:xfrm>
          <a:prstGeom prst="rect">
            <a:avLst/>
          </a:prstGeom>
          <a:noFill/>
        </p:spPr>
        <p:txBody>
          <a:bodyPr wrap="square" rtlCol="0">
            <a:spAutoFit/>
          </a:bodyPr>
          <a:lstStyle/>
          <a:p>
            <a:pPr algn="ctr"/>
            <a:r>
              <a:rPr lang="pt-BR" sz="2000" b="1" dirty="0" smtClean="0">
                <a:solidFill>
                  <a:srgbClr val="C00000"/>
                </a:solidFill>
              </a:rPr>
              <a:t>4/4</a:t>
            </a:r>
            <a:endParaRPr lang="en-US" sz="2000" b="1" dirty="0">
              <a:solidFill>
                <a:srgbClr val="C00000"/>
              </a:solidFill>
            </a:endParaRPr>
          </a:p>
        </p:txBody>
      </p:sp>
      <p:sp>
        <p:nvSpPr>
          <p:cNvPr id="26" name="CaixaDeTexto 25"/>
          <p:cNvSpPr txBox="1"/>
          <p:nvPr/>
        </p:nvSpPr>
        <p:spPr>
          <a:xfrm rot="16200000">
            <a:off x="8122302" y="2229540"/>
            <a:ext cx="1271502" cy="400110"/>
          </a:xfrm>
          <a:prstGeom prst="rect">
            <a:avLst/>
          </a:prstGeom>
          <a:noFill/>
        </p:spPr>
        <p:txBody>
          <a:bodyPr wrap="none" rtlCol="0">
            <a:spAutoFit/>
          </a:bodyPr>
          <a:lstStyle/>
          <a:p>
            <a:pPr algn="ctr"/>
            <a:r>
              <a:rPr lang="pt-BR" sz="2000" b="1" dirty="0" smtClean="0">
                <a:latin typeface="Calibri" pitchFamily="34" charset="0"/>
                <a:cs typeface="Calibri" pitchFamily="34" charset="0"/>
              </a:rPr>
              <a:t>Conclusão</a:t>
            </a:r>
            <a:endParaRPr lang="en-US" sz="2000" b="1" dirty="0">
              <a:latin typeface="Calibri" pitchFamily="34" charset="0"/>
              <a:cs typeface="Calibri" pitchFamily="34" charset="0"/>
            </a:endParaRPr>
          </a:p>
        </p:txBody>
      </p:sp>
      <p:sp>
        <p:nvSpPr>
          <p:cNvPr id="2" name="Título 1"/>
          <p:cNvSpPr>
            <a:spLocks noGrp="1"/>
          </p:cNvSpPr>
          <p:nvPr>
            <p:ph type="title"/>
          </p:nvPr>
        </p:nvSpPr>
        <p:spPr/>
        <p:txBody>
          <a:bodyPr/>
          <a:lstStyle/>
          <a:p>
            <a:r>
              <a:rPr lang="pt-BR" b="1" dirty="0" smtClean="0">
                <a:effectLst>
                  <a:outerShdw blurRad="38100" dist="38100" dir="2700000" algn="tl">
                    <a:srgbClr val="000000">
                      <a:alpha val="43137"/>
                    </a:srgbClr>
                  </a:outerShdw>
                </a:effectLst>
              </a:rPr>
              <a:t>Motivadores da Evasão</a:t>
            </a:r>
            <a:endParaRPr lang="en-US" b="1" dirty="0">
              <a:effectLst>
                <a:outerShdw blurRad="38100" dist="38100" dir="2700000" algn="tl">
                  <a:srgbClr val="000000">
                    <a:alpha val="43137"/>
                  </a:srgbClr>
                </a:outerShdw>
              </a:effectLst>
            </a:endParaRPr>
          </a:p>
        </p:txBody>
      </p:sp>
      <p:sp>
        <p:nvSpPr>
          <p:cNvPr id="3" name="Espaço Reservado para Conteúdo 2"/>
          <p:cNvSpPr>
            <a:spLocks noGrp="1"/>
          </p:cNvSpPr>
          <p:nvPr>
            <p:ph sz="quarter" idx="1"/>
          </p:nvPr>
        </p:nvSpPr>
        <p:spPr>
          <a:xfrm>
            <a:off x="395536" y="4149080"/>
            <a:ext cx="8503920" cy="1763688"/>
          </a:xfrm>
        </p:spPr>
        <p:txBody>
          <a:bodyPr>
            <a:normAutofit/>
          </a:bodyPr>
          <a:lstStyle/>
          <a:p>
            <a:r>
              <a:rPr lang="pt-BR" dirty="0" smtClean="0"/>
              <a:t>4/4 – problemas particulares sérios, </a:t>
            </a:r>
            <a:r>
              <a:rPr lang="pt-BR" dirty="0" err="1" smtClean="0"/>
              <a:t>jubilamento</a:t>
            </a:r>
            <a:r>
              <a:rPr lang="pt-BR" dirty="0" smtClean="0"/>
              <a:t>...</a:t>
            </a:r>
          </a:p>
          <a:p>
            <a:pPr>
              <a:buNone/>
            </a:pPr>
            <a:endParaRPr lang="pt-BR" dirty="0" smtClean="0"/>
          </a:p>
          <a:p>
            <a:pPr>
              <a:buNone/>
            </a:pPr>
            <a:r>
              <a:rPr lang="pt-BR" sz="2400" i="1" dirty="0" smtClean="0">
                <a:solidFill>
                  <a:schemeClr val="bg2">
                    <a:lumMod val="25000"/>
                  </a:schemeClr>
                </a:solidFill>
              </a:rPr>
              <a:t>:: Tendem a retornar ao curso (geralmente por reingresso)</a:t>
            </a:r>
          </a:p>
          <a:p>
            <a:pPr>
              <a:buNone/>
            </a:pPr>
            <a:endParaRPr lang="en-US" dirty="0"/>
          </a:p>
        </p:txBody>
      </p:sp>
      <p:sp>
        <p:nvSpPr>
          <p:cNvPr id="25" name="CaixaDeTexto 24"/>
          <p:cNvSpPr txBox="1"/>
          <p:nvPr/>
        </p:nvSpPr>
        <p:spPr>
          <a:xfrm>
            <a:off x="1326895" y="1900404"/>
            <a:ext cx="4197559" cy="513398"/>
          </a:xfrm>
          <a:prstGeom prst="rect">
            <a:avLst/>
          </a:prstGeom>
          <a:noFill/>
        </p:spPr>
        <p:txBody>
          <a:bodyPr wrap="square" rtlCol="0">
            <a:spAutoFit/>
          </a:bodyPr>
          <a:lstStyle/>
          <a:p>
            <a:pPr algn="ctr"/>
            <a:r>
              <a:rPr lang="pt-BR" sz="2000" b="1" dirty="0" smtClean="0"/>
              <a:t>Índice de Evasão</a:t>
            </a:r>
            <a:endParaRPr lang="en-US" sz="2000" b="1" dirty="0"/>
          </a:p>
        </p:txBody>
      </p:sp>
      <p:cxnSp>
        <p:nvCxnSpPr>
          <p:cNvPr id="13" name="Conector reto 12"/>
          <p:cNvCxnSpPr/>
          <p:nvPr/>
        </p:nvCxnSpPr>
        <p:spPr>
          <a:xfrm>
            <a:off x="2915816" y="1521048"/>
            <a:ext cx="0" cy="208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Conector reto 13"/>
          <p:cNvCxnSpPr/>
          <p:nvPr/>
        </p:nvCxnSpPr>
        <p:spPr>
          <a:xfrm>
            <a:off x="4788024" y="1521048"/>
            <a:ext cx="0" cy="208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Conector reto 14"/>
          <p:cNvCxnSpPr/>
          <p:nvPr/>
        </p:nvCxnSpPr>
        <p:spPr>
          <a:xfrm>
            <a:off x="6660232" y="1521048"/>
            <a:ext cx="0" cy="208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Conector reto 15"/>
          <p:cNvCxnSpPr/>
          <p:nvPr/>
        </p:nvCxnSpPr>
        <p:spPr>
          <a:xfrm>
            <a:off x="8532440" y="1521048"/>
            <a:ext cx="0" cy="2088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Conector reto 16"/>
          <p:cNvCxnSpPr/>
          <p:nvPr/>
        </p:nvCxnSpPr>
        <p:spPr>
          <a:xfrm>
            <a:off x="1043608" y="1521048"/>
            <a:ext cx="0" cy="2088000"/>
          </a:xfrm>
          <a:prstGeom prst="line">
            <a:avLst/>
          </a:prstGeom>
        </p:spPr>
        <p:style>
          <a:lnRef idx="2">
            <a:schemeClr val="accent1"/>
          </a:lnRef>
          <a:fillRef idx="0">
            <a:schemeClr val="accent1"/>
          </a:fillRef>
          <a:effectRef idx="1">
            <a:schemeClr val="accent1"/>
          </a:effectRef>
          <a:fontRef idx="minor">
            <a:schemeClr val="tx1"/>
          </a:fontRef>
        </p:style>
      </p:cxnSp>
      <p:sp>
        <p:nvSpPr>
          <p:cNvPr id="28" name="Triângulo retângulo 27"/>
          <p:cNvSpPr/>
          <p:nvPr/>
        </p:nvSpPr>
        <p:spPr>
          <a:xfrm flipV="1">
            <a:off x="6660232" y="1718532"/>
            <a:ext cx="1909461" cy="414324"/>
          </a:xfrm>
          <a:prstGeom prst="rtTriangle">
            <a:avLst/>
          </a:prstGeom>
          <a:solidFill>
            <a:srgbClr val="C00000"/>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showMasterSp="0" show="0">
  <p:cSld>
    <p:bg>
      <p:bgPr>
        <a:noFill/>
        <a:effectLst/>
      </p:bgPr>
    </p:bg>
    <p:spTree>
      <p:nvGrpSpPr>
        <p:cNvPr id="1" name=""/>
        <p:cNvGrpSpPr/>
        <p:nvPr/>
      </p:nvGrpSpPr>
      <p:grpSpPr>
        <a:xfrm>
          <a:off x="0" y="0"/>
          <a:ext cx="0" cy="0"/>
          <a:chOff x="0" y="0"/>
          <a:chExt cx="0" cy="0"/>
        </a:xfrm>
      </p:grpSpPr>
      <p:sp>
        <p:nvSpPr>
          <p:cNvPr id="2" name="CaixaDeTexto 1"/>
          <p:cNvSpPr txBox="1"/>
          <p:nvPr/>
        </p:nvSpPr>
        <p:spPr>
          <a:xfrm>
            <a:off x="914400" y="3566159"/>
            <a:ext cx="7315200" cy="553998"/>
          </a:xfrm>
          <a:prstGeom prst="rect">
            <a:avLst/>
          </a:prstGeom>
          <a:noFill/>
        </p:spPr>
        <p:txBody>
          <a:bodyPr vert="horz" rtlCol="0">
            <a:spAutoFit/>
          </a:bodyPr>
          <a:lstStyle/>
          <a:p>
            <a:pPr algn="ctr"/>
            <a:r>
              <a:rPr lang="en-US" sz="3000" smtClean="0">
                <a:solidFill>
                  <a:srgbClr val="A9A9A9"/>
                </a:solidFill>
                <a:latin typeface="Arial"/>
              </a:rPr>
              <a:t>pptPlex Section Divider</a:t>
            </a:r>
            <a:endParaRPr lang="en-US" sz="3000">
              <a:solidFill>
                <a:srgbClr val="A9A9A9"/>
              </a:solidFill>
              <a:latin typeface="Arial"/>
            </a:endParaRPr>
          </a:p>
        </p:txBody>
      </p:sp>
      <p:sp>
        <p:nvSpPr>
          <p:cNvPr id="3" name="CaixaDeTexto 2"/>
          <p:cNvSpPr txBox="1"/>
          <p:nvPr/>
        </p:nvSpPr>
        <p:spPr>
          <a:xfrm>
            <a:off x="914400" y="1714500"/>
            <a:ext cx="7315200" cy="707886"/>
          </a:xfrm>
          <a:prstGeom prst="rect">
            <a:avLst/>
          </a:prstGeom>
          <a:noFill/>
        </p:spPr>
        <p:txBody>
          <a:bodyPr vert="horz" rtlCol="0">
            <a:spAutoFit/>
          </a:bodyPr>
          <a:lstStyle/>
          <a:p>
            <a:pPr algn="ctr"/>
            <a:r>
              <a:rPr lang="pt-BR" sz="4000" b="1" dirty="0" smtClean="0">
                <a:solidFill>
                  <a:srgbClr val="000000"/>
                </a:solidFill>
                <a:latin typeface="Arial"/>
              </a:rPr>
              <a:t>Considerações finais</a:t>
            </a:r>
            <a:endParaRPr lang="en-US" sz="4000" b="1" dirty="0">
              <a:solidFill>
                <a:srgbClr val="000000"/>
              </a:solidFill>
              <a:latin typeface="Arial"/>
            </a:endParaRPr>
          </a:p>
        </p:txBody>
      </p:sp>
      <p:sp>
        <p:nvSpPr>
          <p:cNvPr id="4" name="CaixaDeTexto 3"/>
          <p:cNvSpPr txBox="1"/>
          <p:nvPr/>
        </p:nvSpPr>
        <p:spPr>
          <a:xfrm>
            <a:off x="914400" y="4251959"/>
            <a:ext cx="7315200" cy="1015663"/>
          </a:xfrm>
          <a:prstGeom prst="rect">
            <a:avLst/>
          </a:prstGeom>
          <a:noFill/>
        </p:spPr>
        <p:txBody>
          <a:bodyPr vert="horz" rtlCol="0">
            <a:spAutoFit/>
          </a:bodyPr>
          <a:lstStyle/>
          <a:p>
            <a:pPr algn="ctr"/>
            <a:r>
              <a:rPr lang="en-US" sz="2000" smtClean="0">
                <a:solidFill>
                  <a:srgbClr val="A9A9A9"/>
                </a:solidFill>
                <a:latin typeface="Arial"/>
              </a:rPr>
              <a:t>The slides after this divider will be grouped into a section and given the label you type above.  Feel free to move this slide to any position in the deck.</a:t>
            </a:r>
            <a:endParaRPr lang="en-US" sz="2000">
              <a:solidFill>
                <a:srgbClr val="A9A9A9"/>
              </a:solidFill>
              <a:latin typeface="Arial"/>
            </a:endParaRPr>
          </a:p>
        </p:txBody>
      </p:sp>
    </p:spTree>
    <p:custDataLst>
      <p:tags r:id="rId1"/>
    </p:custData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sz="quarter" idx="1"/>
          </p:nvPr>
        </p:nvSpPr>
        <p:spPr/>
        <p:txBody>
          <a:bodyPr>
            <a:normAutofit fontScale="92500" lnSpcReduction="10000"/>
          </a:bodyPr>
          <a:lstStyle/>
          <a:p>
            <a:r>
              <a:rPr lang="en-US" i="1" dirty="0" err="1" smtClean="0"/>
              <a:t>Percebemos</a:t>
            </a:r>
            <a:r>
              <a:rPr lang="en-US" i="1" dirty="0" smtClean="0"/>
              <a:t> </a:t>
            </a:r>
            <a:r>
              <a:rPr lang="en-US" i="1" dirty="0" err="1" smtClean="0"/>
              <a:t>que</a:t>
            </a:r>
            <a:r>
              <a:rPr lang="en-US" i="1" dirty="0" smtClean="0"/>
              <a:t> </a:t>
            </a:r>
            <a:r>
              <a:rPr lang="en-US" i="1" dirty="0" err="1" smtClean="0"/>
              <a:t>os</a:t>
            </a:r>
            <a:r>
              <a:rPr lang="en-US" i="1" dirty="0" smtClean="0"/>
              <a:t> </a:t>
            </a:r>
            <a:r>
              <a:rPr lang="en-US" i="1" dirty="0" err="1" smtClean="0"/>
              <a:t>estudantes</a:t>
            </a:r>
            <a:r>
              <a:rPr lang="en-US" i="1" dirty="0" smtClean="0"/>
              <a:t> </a:t>
            </a:r>
            <a:r>
              <a:rPr lang="en-US" i="1" dirty="0" err="1" smtClean="0"/>
              <a:t>realizam</a:t>
            </a:r>
            <a:r>
              <a:rPr lang="en-US" i="1" dirty="0" smtClean="0"/>
              <a:t> </a:t>
            </a:r>
            <a:r>
              <a:rPr lang="en-US" i="1" dirty="0" err="1" smtClean="0"/>
              <a:t>suas</a:t>
            </a:r>
            <a:r>
              <a:rPr lang="en-US" i="1" dirty="0" smtClean="0"/>
              <a:t> </a:t>
            </a:r>
            <a:r>
              <a:rPr lang="en-US" i="1" dirty="0" err="1" smtClean="0"/>
              <a:t>atividades</a:t>
            </a:r>
            <a:r>
              <a:rPr lang="en-US" i="1" dirty="0" smtClean="0"/>
              <a:t> de </a:t>
            </a:r>
            <a:r>
              <a:rPr lang="en-US" i="1" dirty="0" err="1" smtClean="0"/>
              <a:t>modo</a:t>
            </a:r>
            <a:r>
              <a:rPr lang="en-US" i="1" dirty="0" smtClean="0"/>
              <a:t> </a:t>
            </a:r>
            <a:r>
              <a:rPr lang="en-US" i="1" dirty="0" err="1" smtClean="0"/>
              <a:t>concentrado</a:t>
            </a:r>
            <a:r>
              <a:rPr lang="en-US" i="1" dirty="0" smtClean="0"/>
              <a:t> no </a:t>
            </a:r>
            <a:r>
              <a:rPr lang="en-US" i="1" dirty="0" err="1" smtClean="0"/>
              <a:t>período</a:t>
            </a:r>
            <a:r>
              <a:rPr lang="en-US" i="1" dirty="0" smtClean="0"/>
              <a:t> </a:t>
            </a:r>
            <a:r>
              <a:rPr lang="en-US" i="1" dirty="0" err="1" smtClean="0"/>
              <a:t>noturno</a:t>
            </a:r>
            <a:r>
              <a:rPr lang="en-US" i="1" dirty="0" smtClean="0"/>
              <a:t>, </a:t>
            </a:r>
            <a:r>
              <a:rPr lang="en-US" i="1" dirty="0" err="1" smtClean="0"/>
              <a:t>mas</a:t>
            </a:r>
            <a:r>
              <a:rPr lang="en-US" i="1" dirty="0" smtClean="0"/>
              <a:t> </a:t>
            </a:r>
            <a:r>
              <a:rPr lang="en-US" i="1" dirty="0" err="1" smtClean="0"/>
              <a:t>distribuídas</a:t>
            </a:r>
            <a:r>
              <a:rPr lang="en-US" i="1" dirty="0" smtClean="0"/>
              <a:t> </a:t>
            </a:r>
            <a:r>
              <a:rPr lang="en-US" i="1" dirty="0" err="1" smtClean="0"/>
              <a:t>ao</a:t>
            </a:r>
            <a:r>
              <a:rPr lang="en-US" i="1" dirty="0" smtClean="0"/>
              <a:t> </a:t>
            </a:r>
            <a:r>
              <a:rPr lang="en-US" i="1" dirty="0" err="1" smtClean="0"/>
              <a:t>longo</a:t>
            </a:r>
            <a:r>
              <a:rPr lang="en-US" i="1" dirty="0" smtClean="0"/>
              <a:t> </a:t>
            </a:r>
            <a:r>
              <a:rPr lang="en-US" i="1" dirty="0" err="1" smtClean="0"/>
              <a:t>da</a:t>
            </a:r>
            <a:r>
              <a:rPr lang="en-US" i="1" dirty="0" smtClean="0"/>
              <a:t> </a:t>
            </a:r>
            <a:r>
              <a:rPr lang="en-US" i="1" dirty="0" err="1" smtClean="0"/>
              <a:t>semana</a:t>
            </a:r>
            <a:r>
              <a:rPr lang="en-US" i="1" dirty="0" smtClean="0"/>
              <a:t>. Entre </a:t>
            </a:r>
            <a:r>
              <a:rPr lang="en-US" i="1" dirty="0" err="1" smtClean="0"/>
              <a:t>os</a:t>
            </a:r>
            <a:r>
              <a:rPr lang="en-US" i="1" dirty="0" smtClean="0"/>
              <a:t> </a:t>
            </a:r>
            <a:r>
              <a:rPr lang="en-US" i="1" dirty="0" err="1" smtClean="0"/>
              <a:t>aspectos</a:t>
            </a:r>
            <a:r>
              <a:rPr lang="en-US" i="1" dirty="0" smtClean="0"/>
              <a:t> </a:t>
            </a:r>
            <a:r>
              <a:rPr lang="en-US" i="1" dirty="0" err="1" smtClean="0"/>
              <a:t>evidenciados</a:t>
            </a:r>
            <a:r>
              <a:rPr lang="en-US" i="1" dirty="0" smtClean="0"/>
              <a:t> </a:t>
            </a:r>
            <a:r>
              <a:rPr lang="en-US" i="1" dirty="0" err="1" smtClean="0"/>
              <a:t>nos</a:t>
            </a:r>
            <a:r>
              <a:rPr lang="en-US" i="1" dirty="0" smtClean="0"/>
              <a:t> dados </a:t>
            </a:r>
            <a:r>
              <a:rPr lang="en-US" i="1" dirty="0" err="1" smtClean="0"/>
              <a:t>sobre</a:t>
            </a:r>
            <a:r>
              <a:rPr lang="en-US" i="1" dirty="0" smtClean="0"/>
              <a:t> </a:t>
            </a:r>
            <a:r>
              <a:rPr lang="en-US" i="1" dirty="0" err="1" smtClean="0"/>
              <a:t>organização</a:t>
            </a:r>
            <a:r>
              <a:rPr lang="en-US" i="1" dirty="0" smtClean="0"/>
              <a:t> </a:t>
            </a:r>
            <a:r>
              <a:rPr lang="en-US" i="1" dirty="0" err="1" smtClean="0"/>
              <a:t>pessoal</a:t>
            </a:r>
            <a:r>
              <a:rPr lang="en-US" i="1" dirty="0" smtClean="0"/>
              <a:t>, </a:t>
            </a:r>
            <a:r>
              <a:rPr lang="en-US" i="1" dirty="0" err="1" smtClean="0"/>
              <a:t>destacamos</a:t>
            </a:r>
            <a:r>
              <a:rPr lang="en-US" i="1" dirty="0" smtClean="0"/>
              <a:t> o </a:t>
            </a:r>
            <a:r>
              <a:rPr lang="en-US" i="1" dirty="0" err="1" smtClean="0"/>
              <a:t>desejo</a:t>
            </a:r>
            <a:r>
              <a:rPr lang="en-US" i="1" dirty="0" smtClean="0"/>
              <a:t> de </a:t>
            </a:r>
            <a:r>
              <a:rPr lang="en-US" i="1" dirty="0" err="1" smtClean="0"/>
              <a:t>dedicação</a:t>
            </a:r>
            <a:r>
              <a:rPr lang="en-US" i="1" dirty="0" smtClean="0"/>
              <a:t> </a:t>
            </a:r>
            <a:r>
              <a:rPr lang="en-US" i="1" dirty="0" err="1" smtClean="0"/>
              <a:t>exclusiva</a:t>
            </a:r>
            <a:r>
              <a:rPr lang="en-US" i="1" dirty="0" smtClean="0"/>
              <a:t> </a:t>
            </a:r>
            <a:r>
              <a:rPr lang="en-US" i="1" dirty="0" err="1" smtClean="0"/>
              <a:t>ao</a:t>
            </a:r>
            <a:r>
              <a:rPr lang="en-US" i="1" dirty="0" smtClean="0"/>
              <a:t> </a:t>
            </a:r>
            <a:r>
              <a:rPr lang="en-US" i="1" dirty="0" err="1" smtClean="0"/>
              <a:t>curso</a:t>
            </a:r>
            <a:r>
              <a:rPr lang="en-US" i="1" dirty="0" smtClean="0"/>
              <a:t> (40 </a:t>
            </a:r>
            <a:r>
              <a:rPr lang="en-US" i="1" dirty="0" err="1" smtClean="0"/>
              <a:t>horas</a:t>
            </a:r>
            <a:r>
              <a:rPr lang="en-US" i="1" dirty="0" smtClean="0"/>
              <a:t> </a:t>
            </a:r>
            <a:r>
              <a:rPr lang="en-US" i="1" dirty="0" err="1" smtClean="0"/>
              <a:t>ou</a:t>
            </a:r>
            <a:r>
              <a:rPr lang="en-US" i="1" dirty="0" smtClean="0"/>
              <a:t> </a:t>
            </a:r>
            <a:r>
              <a:rPr lang="en-US" i="1" dirty="0" err="1" smtClean="0"/>
              <a:t>mais</a:t>
            </a:r>
            <a:r>
              <a:rPr lang="en-US" i="1" dirty="0" smtClean="0"/>
              <a:t>), </a:t>
            </a:r>
            <a:r>
              <a:rPr lang="en-US" i="1" dirty="0" err="1" smtClean="0"/>
              <a:t>aprimoramento</a:t>
            </a:r>
            <a:r>
              <a:rPr lang="en-US" i="1" dirty="0" smtClean="0"/>
              <a:t> </a:t>
            </a:r>
            <a:r>
              <a:rPr lang="en-US" i="1" dirty="0" err="1" smtClean="0"/>
              <a:t>da</a:t>
            </a:r>
            <a:r>
              <a:rPr lang="en-US" i="1" dirty="0" smtClean="0"/>
              <a:t> </a:t>
            </a:r>
            <a:r>
              <a:rPr lang="en-US" i="1" dirty="0" err="1" smtClean="0"/>
              <a:t>metodologia</a:t>
            </a:r>
            <a:r>
              <a:rPr lang="en-US" i="1" dirty="0" smtClean="0"/>
              <a:t>/</a:t>
            </a:r>
            <a:r>
              <a:rPr lang="en-US" i="1" dirty="0" err="1" smtClean="0"/>
              <a:t>estratégia</a:t>
            </a:r>
            <a:r>
              <a:rPr lang="en-US" i="1" dirty="0" smtClean="0"/>
              <a:t> de </a:t>
            </a:r>
            <a:r>
              <a:rPr lang="en-US" i="1" dirty="0" err="1" smtClean="0"/>
              <a:t>como</a:t>
            </a:r>
            <a:r>
              <a:rPr lang="en-US" i="1" dirty="0" smtClean="0"/>
              <a:t> se </a:t>
            </a:r>
            <a:r>
              <a:rPr lang="en-US" i="1" dirty="0" err="1" smtClean="0"/>
              <a:t>estuda</a:t>
            </a:r>
            <a:r>
              <a:rPr lang="en-US" i="1" dirty="0" smtClean="0"/>
              <a:t> </a:t>
            </a:r>
            <a:r>
              <a:rPr lang="en-US" i="1" dirty="0" err="1" smtClean="0"/>
              <a:t>pela</a:t>
            </a:r>
            <a:r>
              <a:rPr lang="en-US" i="1" dirty="0" smtClean="0"/>
              <a:t> EaD, </a:t>
            </a:r>
            <a:r>
              <a:rPr lang="en-US" i="1" dirty="0" err="1" smtClean="0"/>
              <a:t>relação</a:t>
            </a:r>
            <a:r>
              <a:rPr lang="en-US" i="1" dirty="0" smtClean="0"/>
              <a:t> entre </a:t>
            </a:r>
            <a:r>
              <a:rPr lang="en-US" i="1" dirty="0" err="1" smtClean="0"/>
              <a:t>os</a:t>
            </a:r>
            <a:r>
              <a:rPr lang="en-US" i="1" dirty="0" smtClean="0"/>
              <a:t> tempos e </a:t>
            </a:r>
            <a:r>
              <a:rPr lang="en-US" i="1" dirty="0" err="1" smtClean="0"/>
              <a:t>espaços</a:t>
            </a:r>
            <a:r>
              <a:rPr lang="en-US" i="1" dirty="0" smtClean="0"/>
              <a:t> </a:t>
            </a:r>
            <a:r>
              <a:rPr lang="en-US" i="1" dirty="0" err="1" smtClean="0"/>
              <a:t>dedicados</a:t>
            </a:r>
            <a:r>
              <a:rPr lang="en-US" i="1" dirty="0" smtClean="0"/>
              <a:t> </a:t>
            </a:r>
            <a:r>
              <a:rPr lang="en-US" i="1" dirty="0" err="1" smtClean="0"/>
              <a:t>aos</a:t>
            </a:r>
            <a:r>
              <a:rPr lang="en-US" i="1" dirty="0" smtClean="0"/>
              <a:t> </a:t>
            </a:r>
            <a:r>
              <a:rPr lang="en-US" i="1" dirty="0" err="1" smtClean="0"/>
              <a:t>estudos</a:t>
            </a:r>
            <a:r>
              <a:rPr lang="en-US" i="1" dirty="0" smtClean="0"/>
              <a:t>, </a:t>
            </a:r>
            <a:r>
              <a:rPr lang="en-US" i="1" dirty="0" err="1" smtClean="0"/>
              <a:t>ao</a:t>
            </a:r>
            <a:r>
              <a:rPr lang="en-US" i="1" dirty="0" smtClean="0"/>
              <a:t> </a:t>
            </a:r>
            <a:r>
              <a:rPr lang="en-US" i="1" dirty="0" err="1" smtClean="0"/>
              <a:t>trabalho</a:t>
            </a:r>
            <a:r>
              <a:rPr lang="en-US" i="1" dirty="0" smtClean="0"/>
              <a:t>, </a:t>
            </a:r>
            <a:r>
              <a:rPr lang="en-US" i="1" dirty="0" err="1" smtClean="0"/>
              <a:t>ao</a:t>
            </a:r>
            <a:r>
              <a:rPr lang="en-US" i="1" dirty="0" smtClean="0"/>
              <a:t> </a:t>
            </a:r>
            <a:r>
              <a:rPr lang="en-US" i="1" dirty="0" err="1" smtClean="0"/>
              <a:t>convívio</a:t>
            </a:r>
            <a:r>
              <a:rPr lang="en-US" i="1" dirty="0" smtClean="0"/>
              <a:t> familiar e </a:t>
            </a:r>
            <a:r>
              <a:rPr lang="en-US" i="1" dirty="0" err="1" smtClean="0"/>
              <a:t>ao</a:t>
            </a:r>
            <a:r>
              <a:rPr lang="en-US" i="1" dirty="0" smtClean="0"/>
              <a:t> </a:t>
            </a:r>
            <a:r>
              <a:rPr lang="en-US" i="1" dirty="0" err="1" smtClean="0"/>
              <a:t>lazer</a:t>
            </a:r>
            <a:r>
              <a:rPr lang="en-US" i="1" dirty="0" smtClean="0"/>
              <a:t> ― </a:t>
            </a:r>
            <a:r>
              <a:rPr lang="en-US" i="1" dirty="0" err="1" smtClean="0"/>
              <a:t>especialmente</a:t>
            </a:r>
            <a:r>
              <a:rPr lang="en-US" i="1" dirty="0" smtClean="0"/>
              <a:t> </a:t>
            </a:r>
            <a:r>
              <a:rPr lang="en-US" i="1" dirty="0" err="1" smtClean="0"/>
              <a:t>em</a:t>
            </a:r>
            <a:r>
              <a:rPr lang="en-US" i="1" dirty="0" smtClean="0"/>
              <a:t> </a:t>
            </a:r>
            <a:r>
              <a:rPr lang="en-US" i="1" dirty="0" err="1" smtClean="0"/>
              <a:t>períodos</a:t>
            </a:r>
            <a:r>
              <a:rPr lang="en-US" i="1" dirty="0" smtClean="0"/>
              <a:t> </a:t>
            </a:r>
            <a:r>
              <a:rPr lang="en-US" i="1" dirty="0" err="1" smtClean="0"/>
              <a:t>em</a:t>
            </a:r>
            <a:r>
              <a:rPr lang="en-US" i="1" dirty="0" smtClean="0"/>
              <a:t> </a:t>
            </a:r>
            <a:r>
              <a:rPr lang="en-US" i="1" dirty="0" err="1" smtClean="0"/>
              <a:t>que</a:t>
            </a:r>
            <a:r>
              <a:rPr lang="en-US" i="1" dirty="0" smtClean="0"/>
              <a:t> o </a:t>
            </a:r>
            <a:r>
              <a:rPr lang="en-US" i="1" dirty="0" err="1" smtClean="0"/>
              <a:t>curso</a:t>
            </a:r>
            <a:r>
              <a:rPr lang="en-US" i="1" dirty="0" smtClean="0"/>
              <a:t> </a:t>
            </a:r>
            <a:r>
              <a:rPr lang="en-US" i="1" dirty="0" err="1" smtClean="0"/>
              <a:t>exige</a:t>
            </a:r>
            <a:r>
              <a:rPr lang="en-US" i="1" dirty="0" smtClean="0"/>
              <a:t> </a:t>
            </a:r>
            <a:r>
              <a:rPr lang="en-US" i="1" dirty="0" err="1" smtClean="0"/>
              <a:t>participação</a:t>
            </a:r>
            <a:r>
              <a:rPr lang="en-US" i="1" dirty="0" smtClean="0"/>
              <a:t> </a:t>
            </a:r>
            <a:r>
              <a:rPr lang="en-US" i="1" dirty="0" err="1" smtClean="0"/>
              <a:t>mais</a:t>
            </a:r>
            <a:r>
              <a:rPr lang="en-US" i="1" dirty="0" smtClean="0"/>
              <a:t> </a:t>
            </a:r>
            <a:r>
              <a:rPr lang="en-US" i="1" dirty="0" err="1" smtClean="0"/>
              <a:t>intensa</a:t>
            </a:r>
            <a:r>
              <a:rPr lang="en-US" i="1" dirty="0" smtClean="0"/>
              <a:t> no </a:t>
            </a:r>
            <a:r>
              <a:rPr lang="en-US" i="1" dirty="0" err="1" smtClean="0"/>
              <a:t>ambiente</a:t>
            </a:r>
            <a:r>
              <a:rPr lang="en-US" i="1" dirty="0" smtClean="0"/>
              <a:t> virtual de </a:t>
            </a:r>
            <a:r>
              <a:rPr lang="en-US" i="1" dirty="0" err="1" smtClean="0"/>
              <a:t>aprendizagem</a:t>
            </a:r>
            <a:r>
              <a:rPr lang="en-US" i="1" dirty="0" smtClean="0"/>
              <a:t> e </a:t>
            </a:r>
            <a:r>
              <a:rPr lang="en-US" i="1" dirty="0" err="1" smtClean="0"/>
              <a:t>maior</a:t>
            </a:r>
            <a:r>
              <a:rPr lang="en-US" i="1" dirty="0" smtClean="0"/>
              <a:t> </a:t>
            </a:r>
            <a:r>
              <a:rPr lang="en-US" i="1" dirty="0" err="1" smtClean="0"/>
              <a:t>dedicação</a:t>
            </a:r>
            <a:r>
              <a:rPr lang="en-US" i="1" dirty="0" smtClean="0"/>
              <a:t> de tempo </a:t>
            </a:r>
            <a:r>
              <a:rPr lang="en-US" i="1" dirty="0" err="1" smtClean="0"/>
              <a:t>aos</a:t>
            </a:r>
            <a:r>
              <a:rPr lang="en-US" i="1" dirty="0" smtClean="0"/>
              <a:t> </a:t>
            </a:r>
            <a:r>
              <a:rPr lang="en-US" i="1" dirty="0" err="1" smtClean="0"/>
              <a:t>estudos</a:t>
            </a:r>
            <a:r>
              <a:rPr lang="en-US" i="1" dirty="0" smtClean="0"/>
              <a:t>, </a:t>
            </a:r>
            <a:r>
              <a:rPr lang="en-US" i="1" dirty="0" err="1" smtClean="0"/>
              <a:t>como</a:t>
            </a:r>
            <a:r>
              <a:rPr lang="en-US" i="1" dirty="0" smtClean="0"/>
              <a:t> </a:t>
            </a:r>
            <a:r>
              <a:rPr lang="en-US" i="1" dirty="0" err="1" smtClean="0"/>
              <a:t>em</a:t>
            </a:r>
            <a:r>
              <a:rPr lang="en-US" i="1" dirty="0" smtClean="0"/>
              <a:t> </a:t>
            </a:r>
            <a:r>
              <a:rPr lang="en-US" i="1" dirty="0" err="1" smtClean="0"/>
              <a:t>períodos</a:t>
            </a:r>
            <a:r>
              <a:rPr lang="en-US" i="1" dirty="0" smtClean="0"/>
              <a:t> de </a:t>
            </a:r>
            <a:r>
              <a:rPr lang="en-US" i="1" dirty="0" err="1" smtClean="0"/>
              <a:t>provas</a:t>
            </a:r>
            <a:r>
              <a:rPr lang="en-US" i="1" dirty="0" smtClean="0"/>
              <a:t>.</a:t>
            </a:r>
            <a:endParaRPr lang="en-US" i="1" dirty="0"/>
          </a:p>
        </p:txBody>
      </p:sp>
      <p:sp>
        <p:nvSpPr>
          <p:cNvPr id="3" name="Título 2"/>
          <p:cNvSpPr>
            <a:spLocks noGrp="1"/>
          </p:cNvSpPr>
          <p:nvPr>
            <p:ph type="title"/>
          </p:nvPr>
        </p:nvSpPr>
        <p:spPr/>
        <p:txBody>
          <a:bodyPr/>
          <a:lstStyle/>
          <a:p>
            <a:r>
              <a:rPr lang="pt-BR" dirty="0" smtClean="0"/>
              <a:t>Síntese</a:t>
            </a:r>
            <a:endParaRPr lang="en-US" dirty="0"/>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showMasterSp="0" show="0">
  <p:cSld>
    <p:bg>
      <p:bgPr>
        <a:noFill/>
        <a:effectLst/>
      </p:bgPr>
    </p:bg>
    <p:spTree>
      <p:nvGrpSpPr>
        <p:cNvPr id="1" name=""/>
        <p:cNvGrpSpPr/>
        <p:nvPr/>
      </p:nvGrpSpPr>
      <p:grpSpPr>
        <a:xfrm>
          <a:off x="0" y="0"/>
          <a:ext cx="0" cy="0"/>
          <a:chOff x="0" y="0"/>
          <a:chExt cx="0" cy="0"/>
        </a:xfrm>
      </p:grpSpPr>
      <p:sp>
        <p:nvSpPr>
          <p:cNvPr id="2" name="CaixaDeTexto 1"/>
          <p:cNvSpPr txBox="1"/>
          <p:nvPr/>
        </p:nvSpPr>
        <p:spPr>
          <a:xfrm>
            <a:off x="914400" y="3566159"/>
            <a:ext cx="7315200" cy="553998"/>
          </a:xfrm>
          <a:prstGeom prst="rect">
            <a:avLst/>
          </a:prstGeom>
          <a:noFill/>
        </p:spPr>
        <p:txBody>
          <a:bodyPr vert="horz" rtlCol="0">
            <a:spAutoFit/>
          </a:bodyPr>
          <a:lstStyle/>
          <a:p>
            <a:pPr algn="ctr"/>
            <a:r>
              <a:rPr lang="en-US" sz="3000" smtClean="0">
                <a:solidFill>
                  <a:srgbClr val="A9A9A9"/>
                </a:solidFill>
                <a:latin typeface="Arial"/>
              </a:rPr>
              <a:t>pptPlex Section Divider</a:t>
            </a:r>
            <a:endParaRPr lang="en-US" sz="3000">
              <a:solidFill>
                <a:srgbClr val="A9A9A9"/>
              </a:solidFill>
              <a:latin typeface="Arial"/>
            </a:endParaRPr>
          </a:p>
        </p:txBody>
      </p:sp>
      <p:sp>
        <p:nvSpPr>
          <p:cNvPr id="3" name="CaixaDeTexto 2"/>
          <p:cNvSpPr txBox="1"/>
          <p:nvPr/>
        </p:nvSpPr>
        <p:spPr>
          <a:xfrm>
            <a:off x="914400" y="1714500"/>
            <a:ext cx="7315200" cy="707886"/>
          </a:xfrm>
          <a:prstGeom prst="rect">
            <a:avLst/>
          </a:prstGeom>
          <a:noFill/>
        </p:spPr>
        <p:txBody>
          <a:bodyPr vert="horz" rtlCol="0">
            <a:spAutoFit/>
          </a:bodyPr>
          <a:lstStyle/>
          <a:p>
            <a:pPr algn="ctr"/>
            <a:r>
              <a:rPr lang="en-US" sz="4000" b="1" dirty="0" err="1" smtClean="0">
                <a:solidFill>
                  <a:srgbClr val="000000"/>
                </a:solidFill>
                <a:latin typeface="Arial"/>
              </a:rPr>
              <a:t>Divulgação</a:t>
            </a:r>
            <a:endParaRPr lang="en-US" sz="4000" b="1" dirty="0">
              <a:solidFill>
                <a:srgbClr val="000000"/>
              </a:solidFill>
              <a:latin typeface="Arial"/>
            </a:endParaRPr>
          </a:p>
        </p:txBody>
      </p:sp>
      <p:sp>
        <p:nvSpPr>
          <p:cNvPr id="4" name="CaixaDeTexto 3"/>
          <p:cNvSpPr txBox="1"/>
          <p:nvPr/>
        </p:nvSpPr>
        <p:spPr>
          <a:xfrm>
            <a:off x="914400" y="4251959"/>
            <a:ext cx="7315200" cy="1015663"/>
          </a:xfrm>
          <a:prstGeom prst="rect">
            <a:avLst/>
          </a:prstGeom>
          <a:noFill/>
        </p:spPr>
        <p:txBody>
          <a:bodyPr vert="horz" rtlCol="0">
            <a:spAutoFit/>
          </a:bodyPr>
          <a:lstStyle/>
          <a:p>
            <a:pPr algn="ctr"/>
            <a:r>
              <a:rPr lang="en-US" sz="2000" smtClean="0">
                <a:solidFill>
                  <a:srgbClr val="A9A9A9"/>
                </a:solidFill>
                <a:latin typeface="Arial"/>
              </a:rPr>
              <a:t>The slides after this divider will be grouped into a section and given the label you type above.  Feel free to move this slide to any position in the deck.</a:t>
            </a:r>
            <a:endParaRPr lang="en-US" sz="2000">
              <a:solidFill>
                <a:srgbClr val="A9A9A9"/>
              </a:solidFill>
              <a:latin typeface="Arial"/>
            </a:endParaRPr>
          </a:p>
        </p:txBody>
      </p:sp>
    </p:spTree>
    <p:custDataLst>
      <p:tags r:id="rId1"/>
    </p:custData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1892024" y="260648"/>
            <a:ext cx="7072464" cy="1080120"/>
          </a:xfrm>
        </p:spPr>
        <p:txBody>
          <a:bodyPr>
            <a:noAutofit/>
          </a:bodyPr>
          <a:lstStyle/>
          <a:p>
            <a:pPr algn="r"/>
            <a:r>
              <a:rPr lang="pt-BR" sz="4000" dirty="0" smtClean="0">
                <a:solidFill>
                  <a:schemeClr val="accent5">
                    <a:lumMod val="50000"/>
                  </a:schemeClr>
                </a:solidFill>
                <a:effectLst/>
                <a:latin typeface="Calibri" pitchFamily="34" charset="0"/>
                <a:cs typeface="Calibri" pitchFamily="34" charset="0"/>
              </a:rPr>
              <a:t>Eventos UFSCar</a:t>
            </a:r>
            <a:br>
              <a:rPr lang="pt-BR" sz="4000" dirty="0" smtClean="0">
                <a:solidFill>
                  <a:schemeClr val="accent5">
                    <a:lumMod val="50000"/>
                  </a:schemeClr>
                </a:solidFill>
                <a:effectLst/>
                <a:latin typeface="Calibri" pitchFamily="34" charset="0"/>
                <a:cs typeface="Calibri" pitchFamily="34" charset="0"/>
              </a:rPr>
            </a:br>
            <a:r>
              <a:rPr lang="pt-BR" sz="4000" dirty="0" smtClean="0">
                <a:solidFill>
                  <a:schemeClr val="accent5">
                    <a:lumMod val="50000"/>
                  </a:schemeClr>
                </a:solidFill>
                <a:effectLst/>
                <a:latin typeface="Calibri" pitchFamily="34" charset="0"/>
                <a:cs typeface="Calibri" pitchFamily="34" charset="0"/>
              </a:rPr>
              <a:t>10 a 22 set. 2012</a:t>
            </a:r>
            <a:endParaRPr lang="en-US" sz="4000" dirty="0">
              <a:solidFill>
                <a:schemeClr val="accent5">
                  <a:lumMod val="50000"/>
                </a:schemeClr>
              </a:solidFill>
              <a:effectLst/>
              <a:latin typeface="Calibri" pitchFamily="34" charset="0"/>
              <a:cs typeface="Calibri" pitchFamily="34" charset="0"/>
            </a:endParaRPr>
          </a:p>
        </p:txBody>
      </p:sp>
      <p:pic>
        <p:nvPicPr>
          <p:cNvPr id="4" name="Imagem 3" descr="EnPED.png"/>
          <p:cNvPicPr>
            <a:picLocks noChangeAspect="1"/>
          </p:cNvPicPr>
          <p:nvPr/>
        </p:nvPicPr>
        <p:blipFill>
          <a:blip r:embed="rId2" cstate="print"/>
          <a:srcRect r="42125" b="74750"/>
          <a:stretch>
            <a:fillRect/>
          </a:stretch>
        </p:blipFill>
        <p:spPr>
          <a:xfrm>
            <a:off x="251520" y="3944122"/>
            <a:ext cx="8640000" cy="2130190"/>
          </a:xfrm>
          <a:prstGeom prst="rect">
            <a:avLst/>
          </a:prstGeom>
          <a:ln>
            <a:noFill/>
          </a:ln>
          <a:effectLst>
            <a:outerShdw blurRad="292100" dist="139700" dir="2700000" algn="tl" rotWithShape="0">
              <a:srgbClr val="333333">
                <a:alpha val="65000"/>
              </a:srgbClr>
            </a:outerShdw>
          </a:effectLst>
        </p:spPr>
      </p:pic>
      <p:pic>
        <p:nvPicPr>
          <p:cNvPr id="5" name="Imagem 4" descr="SIED.png"/>
          <p:cNvPicPr>
            <a:picLocks noChangeAspect="1"/>
          </p:cNvPicPr>
          <p:nvPr/>
        </p:nvPicPr>
        <p:blipFill>
          <a:blip r:embed="rId3" cstate="print"/>
          <a:srcRect r="45275" b="74916"/>
          <a:stretch>
            <a:fillRect/>
          </a:stretch>
        </p:blipFill>
        <p:spPr>
          <a:xfrm>
            <a:off x="251520" y="1556792"/>
            <a:ext cx="8640000" cy="2011633"/>
          </a:xfrm>
          <a:prstGeom prst="rect">
            <a:avLst/>
          </a:prstGeom>
          <a:ln>
            <a:noFill/>
          </a:ln>
          <a:effectLst>
            <a:outerShdw blurRad="292100" dist="139700" dir="2700000" algn="tl" rotWithShape="0">
              <a:srgbClr val="333333">
                <a:alpha val="65000"/>
              </a:srgbClr>
            </a:outerShdw>
          </a:effectLst>
        </p:spPr>
      </p:pic>
      <p:sp>
        <p:nvSpPr>
          <p:cNvPr id="6" name="Título 2"/>
          <p:cNvSpPr txBox="1">
            <a:spLocks/>
          </p:cNvSpPr>
          <p:nvPr/>
        </p:nvSpPr>
        <p:spPr>
          <a:xfrm>
            <a:off x="4932040" y="1412776"/>
            <a:ext cx="3960440" cy="758952"/>
          </a:xfrm>
          <a:prstGeom prst="rect">
            <a:avLst/>
          </a:prstGeom>
        </p:spPr>
        <p:txBody>
          <a:bodyPr vert="horz" anchor="b">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pt-BR" sz="3600" b="1" i="0" u="none" strike="noStrike" kern="1200" cap="none" spc="0" normalizeH="0" baseline="0" noProof="0" dirty="0" err="1" smtClean="0">
                <a:ln>
                  <a:noFill/>
                </a:ln>
                <a:solidFill>
                  <a:srgbClr val="C00000"/>
                </a:solidFill>
                <a:effectLst/>
                <a:uLnTx/>
                <a:uFillTx/>
                <a:latin typeface="Calibri" pitchFamily="34" charset="0"/>
                <a:ea typeface="+mj-ea"/>
                <a:cs typeface="Calibri" pitchFamily="34" charset="0"/>
              </a:rPr>
              <a:t>sied</a:t>
            </a:r>
            <a:r>
              <a:rPr kumimoji="0" lang="pt-BR" sz="3600" b="1" i="0" u="none" strike="noStrike" kern="1200" cap="none" spc="0" normalizeH="0" baseline="0" noProof="0" dirty="0" smtClean="0">
                <a:ln>
                  <a:noFill/>
                </a:ln>
                <a:solidFill>
                  <a:srgbClr val="C00000"/>
                </a:solidFill>
                <a:effectLst/>
                <a:uLnTx/>
                <a:uFillTx/>
                <a:latin typeface="Calibri" pitchFamily="34" charset="0"/>
                <a:ea typeface="+mj-ea"/>
                <a:cs typeface="Calibri" pitchFamily="34" charset="0"/>
              </a:rPr>
              <a:t>.</a:t>
            </a:r>
            <a:r>
              <a:rPr kumimoji="0" lang="pt-BR" sz="3600" b="1" i="0" u="none" strike="noStrike" kern="1200" cap="none" spc="0" normalizeH="0" baseline="0" noProof="0" dirty="0" err="1" smtClean="0">
                <a:ln>
                  <a:noFill/>
                </a:ln>
                <a:solidFill>
                  <a:srgbClr val="C00000"/>
                </a:solidFill>
                <a:effectLst/>
                <a:uLnTx/>
                <a:uFillTx/>
                <a:latin typeface="Calibri" pitchFamily="34" charset="0"/>
                <a:ea typeface="+mj-ea"/>
                <a:cs typeface="Calibri" pitchFamily="34" charset="0"/>
              </a:rPr>
              <a:t>sead</a:t>
            </a:r>
            <a:r>
              <a:rPr kumimoji="0" lang="pt-BR" sz="3600" b="1" i="0" u="none" strike="noStrike" kern="1200" cap="none" spc="0" normalizeH="0" baseline="0" noProof="0" dirty="0" smtClean="0">
                <a:ln>
                  <a:noFill/>
                </a:ln>
                <a:solidFill>
                  <a:srgbClr val="C00000"/>
                </a:solidFill>
                <a:effectLst/>
                <a:uLnTx/>
                <a:uFillTx/>
                <a:latin typeface="Calibri" pitchFamily="34" charset="0"/>
                <a:ea typeface="+mj-ea"/>
                <a:cs typeface="Calibri" pitchFamily="34" charset="0"/>
              </a:rPr>
              <a:t>.</a:t>
            </a:r>
            <a:r>
              <a:rPr kumimoji="0" lang="pt-BR" sz="3600" b="1" i="0" u="none" strike="noStrike" kern="1200" cap="none" spc="0" normalizeH="0" baseline="0" noProof="0" dirty="0" err="1" smtClean="0">
                <a:ln>
                  <a:noFill/>
                </a:ln>
                <a:solidFill>
                  <a:srgbClr val="C00000"/>
                </a:solidFill>
                <a:effectLst/>
                <a:uLnTx/>
                <a:uFillTx/>
                <a:latin typeface="Calibri" pitchFamily="34" charset="0"/>
                <a:ea typeface="+mj-ea"/>
                <a:cs typeface="Calibri" pitchFamily="34" charset="0"/>
              </a:rPr>
              <a:t>ufscar</a:t>
            </a:r>
            <a:r>
              <a:rPr kumimoji="0" lang="pt-BR" sz="3600" b="1" i="0" u="none" strike="noStrike" kern="1200" cap="none" spc="0" normalizeH="0" baseline="0" noProof="0" dirty="0" smtClean="0">
                <a:ln>
                  <a:noFill/>
                </a:ln>
                <a:solidFill>
                  <a:srgbClr val="C00000"/>
                </a:solidFill>
                <a:effectLst/>
                <a:uLnTx/>
                <a:uFillTx/>
                <a:latin typeface="Calibri" pitchFamily="34" charset="0"/>
                <a:ea typeface="+mj-ea"/>
                <a:cs typeface="Calibri" pitchFamily="34" charset="0"/>
              </a:rPr>
              <a:t>.</a:t>
            </a:r>
            <a:r>
              <a:rPr kumimoji="0" lang="pt-BR" sz="3600" b="1" i="0" u="none" strike="noStrike" kern="1200" cap="none" spc="0" normalizeH="0" baseline="0" noProof="0" dirty="0" err="1" smtClean="0">
                <a:ln>
                  <a:noFill/>
                </a:ln>
                <a:solidFill>
                  <a:srgbClr val="C00000"/>
                </a:solidFill>
                <a:effectLst/>
                <a:uLnTx/>
                <a:uFillTx/>
                <a:latin typeface="Calibri" pitchFamily="34" charset="0"/>
                <a:ea typeface="+mj-ea"/>
                <a:cs typeface="Calibri" pitchFamily="34" charset="0"/>
              </a:rPr>
              <a:t>br</a:t>
            </a:r>
            <a:endParaRPr kumimoji="0" lang="en-US" sz="3600" b="1" i="0" u="none" strike="noStrike" kern="1200" cap="none" spc="0" normalizeH="0" baseline="0" noProof="0" dirty="0">
              <a:ln>
                <a:noFill/>
              </a:ln>
              <a:solidFill>
                <a:srgbClr val="C00000"/>
              </a:solidFill>
              <a:effectLst/>
              <a:uLnTx/>
              <a:uFillTx/>
              <a:latin typeface="Calibri" pitchFamily="34" charset="0"/>
              <a:ea typeface="+mj-ea"/>
              <a:cs typeface="Calibri" pitchFamily="34" charset="0"/>
            </a:endParaRPr>
          </a:p>
        </p:txBody>
      </p:sp>
      <p:sp>
        <p:nvSpPr>
          <p:cNvPr id="7" name="Título 2"/>
          <p:cNvSpPr txBox="1">
            <a:spLocks/>
          </p:cNvSpPr>
          <p:nvPr/>
        </p:nvSpPr>
        <p:spPr>
          <a:xfrm>
            <a:off x="5051992" y="3717032"/>
            <a:ext cx="3840488" cy="758952"/>
          </a:xfrm>
          <a:prstGeom prst="rect">
            <a:avLst/>
          </a:prstGeom>
        </p:spPr>
        <p:txBody>
          <a:bodyPr vert="horz" anchor="b">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pt-BR" sz="3200" b="1" i="0" u="none" strike="noStrike" kern="1200" cap="none" spc="0" normalizeH="0" baseline="0" noProof="0" dirty="0" err="1" smtClean="0">
                <a:ln>
                  <a:noFill/>
                </a:ln>
                <a:solidFill>
                  <a:srgbClr val="C00000"/>
                </a:solidFill>
                <a:effectLst/>
                <a:uLnTx/>
                <a:uFillTx/>
                <a:latin typeface="Calibri" pitchFamily="34" charset="0"/>
                <a:ea typeface="+mj-ea"/>
                <a:cs typeface="Calibri" pitchFamily="34" charset="0"/>
              </a:rPr>
              <a:t>enped</a:t>
            </a:r>
            <a:r>
              <a:rPr kumimoji="0" lang="pt-BR" sz="3200" b="1" i="0" u="none" strike="noStrike" kern="1200" cap="none" spc="0" normalizeH="0" baseline="0" noProof="0" dirty="0" smtClean="0">
                <a:ln>
                  <a:noFill/>
                </a:ln>
                <a:solidFill>
                  <a:srgbClr val="C00000"/>
                </a:solidFill>
                <a:effectLst/>
                <a:uLnTx/>
                <a:uFillTx/>
                <a:latin typeface="Calibri" pitchFamily="34" charset="0"/>
                <a:ea typeface="+mj-ea"/>
                <a:cs typeface="Calibri" pitchFamily="34" charset="0"/>
              </a:rPr>
              <a:t>.</a:t>
            </a:r>
            <a:r>
              <a:rPr kumimoji="0" lang="pt-BR" sz="3200" b="1" i="0" u="none" strike="noStrike" kern="1200" cap="none" spc="0" normalizeH="0" baseline="0" noProof="0" dirty="0" err="1" smtClean="0">
                <a:ln>
                  <a:noFill/>
                </a:ln>
                <a:solidFill>
                  <a:srgbClr val="C00000"/>
                </a:solidFill>
                <a:effectLst/>
                <a:uLnTx/>
                <a:uFillTx/>
                <a:latin typeface="Calibri" pitchFamily="34" charset="0"/>
                <a:ea typeface="+mj-ea"/>
                <a:cs typeface="Calibri" pitchFamily="34" charset="0"/>
              </a:rPr>
              <a:t>sead</a:t>
            </a:r>
            <a:r>
              <a:rPr kumimoji="0" lang="pt-BR" sz="3200" b="1" i="0" u="none" strike="noStrike" kern="1200" cap="none" spc="0" normalizeH="0" baseline="0" noProof="0" dirty="0" smtClean="0">
                <a:ln>
                  <a:noFill/>
                </a:ln>
                <a:solidFill>
                  <a:srgbClr val="C00000"/>
                </a:solidFill>
                <a:effectLst/>
                <a:uLnTx/>
                <a:uFillTx/>
                <a:latin typeface="Calibri" pitchFamily="34" charset="0"/>
                <a:ea typeface="+mj-ea"/>
                <a:cs typeface="Calibri" pitchFamily="34" charset="0"/>
              </a:rPr>
              <a:t>.</a:t>
            </a:r>
            <a:r>
              <a:rPr kumimoji="0" lang="pt-BR" sz="3200" b="1" i="0" u="none" strike="noStrike" kern="1200" cap="none" spc="0" normalizeH="0" baseline="0" noProof="0" dirty="0" err="1" smtClean="0">
                <a:ln>
                  <a:noFill/>
                </a:ln>
                <a:solidFill>
                  <a:srgbClr val="C00000"/>
                </a:solidFill>
                <a:effectLst/>
                <a:uLnTx/>
                <a:uFillTx/>
                <a:latin typeface="Calibri" pitchFamily="34" charset="0"/>
                <a:ea typeface="+mj-ea"/>
                <a:cs typeface="Calibri" pitchFamily="34" charset="0"/>
              </a:rPr>
              <a:t>ufscar</a:t>
            </a:r>
            <a:r>
              <a:rPr kumimoji="0" lang="pt-BR" sz="3200" b="1" i="0" u="none" strike="noStrike" kern="1200" cap="none" spc="0" normalizeH="0" baseline="0" noProof="0" dirty="0" smtClean="0">
                <a:ln>
                  <a:noFill/>
                </a:ln>
                <a:solidFill>
                  <a:srgbClr val="C00000"/>
                </a:solidFill>
                <a:effectLst/>
                <a:uLnTx/>
                <a:uFillTx/>
                <a:latin typeface="Calibri" pitchFamily="34" charset="0"/>
                <a:ea typeface="+mj-ea"/>
                <a:cs typeface="Calibri" pitchFamily="34" charset="0"/>
              </a:rPr>
              <a:t>.</a:t>
            </a:r>
            <a:r>
              <a:rPr kumimoji="0" lang="pt-BR" sz="3200" b="1" i="0" u="none" strike="noStrike" kern="1200" cap="none" spc="0" normalizeH="0" baseline="0" noProof="0" dirty="0" err="1" smtClean="0">
                <a:ln>
                  <a:noFill/>
                </a:ln>
                <a:solidFill>
                  <a:srgbClr val="C00000"/>
                </a:solidFill>
                <a:effectLst/>
                <a:uLnTx/>
                <a:uFillTx/>
                <a:latin typeface="Calibri" pitchFamily="34" charset="0"/>
                <a:ea typeface="+mj-ea"/>
                <a:cs typeface="Calibri" pitchFamily="34" charset="0"/>
              </a:rPr>
              <a:t>br</a:t>
            </a:r>
            <a:endParaRPr kumimoji="0" lang="en-US" sz="3200" b="1" i="0" u="none" strike="noStrike" kern="1200" cap="none" spc="0" normalizeH="0" baseline="0" noProof="0" dirty="0">
              <a:ln>
                <a:noFill/>
              </a:ln>
              <a:solidFill>
                <a:srgbClr val="C00000"/>
              </a:solidFill>
              <a:effectLst/>
              <a:uLnTx/>
              <a:uFillTx/>
              <a:latin typeface="Calibri" pitchFamily="34" charset="0"/>
              <a:ea typeface="+mj-ea"/>
              <a:cs typeface="Calibri" pitchFamily="34" charset="0"/>
            </a:endParaRP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r"/>
            <a:r>
              <a:rPr lang="pt-BR" dirty="0" smtClean="0"/>
              <a:t>Obrigado!!!</a:t>
            </a:r>
            <a:endParaRPr lang="en-US" dirty="0"/>
          </a:p>
        </p:txBody>
      </p:sp>
      <p:pic>
        <p:nvPicPr>
          <p:cNvPr id="5" name="Imagem 4" descr="Colaboração 6.jpg"/>
          <p:cNvPicPr>
            <a:picLocks noChangeAspect="1"/>
          </p:cNvPicPr>
          <p:nvPr/>
        </p:nvPicPr>
        <p:blipFill>
          <a:blip r:embed="rId2" cstate="print"/>
          <a:stretch>
            <a:fillRect/>
          </a:stretch>
        </p:blipFill>
        <p:spPr>
          <a:xfrm>
            <a:off x="-1" y="2348880"/>
            <a:ext cx="5786243" cy="3456384"/>
          </a:xfrm>
          <a:prstGeom prst="rect">
            <a:avLst/>
          </a:prstGeom>
          <a:ln>
            <a:noFill/>
          </a:ln>
          <a:effectLst>
            <a:softEdge rad="112500"/>
          </a:effectLst>
        </p:spPr>
      </p:pic>
      <p:sp>
        <p:nvSpPr>
          <p:cNvPr id="4" name="CaixaDeTexto 3"/>
          <p:cNvSpPr txBox="1"/>
          <p:nvPr/>
        </p:nvSpPr>
        <p:spPr>
          <a:xfrm>
            <a:off x="3707904" y="1772816"/>
            <a:ext cx="5034795" cy="4401205"/>
          </a:xfrm>
          <a:prstGeom prst="rect">
            <a:avLst/>
          </a:prstGeom>
          <a:noFill/>
        </p:spPr>
        <p:txBody>
          <a:bodyPr wrap="square" rtlCol="0">
            <a:spAutoFit/>
          </a:bodyPr>
          <a:lstStyle/>
          <a:p>
            <a:pPr algn="r"/>
            <a:r>
              <a:rPr lang="pt-BR" sz="4400" b="1" dirty="0" smtClean="0">
                <a:solidFill>
                  <a:schemeClr val="accent5">
                    <a:lumMod val="50000"/>
                  </a:schemeClr>
                </a:solidFill>
                <a:effectLst>
                  <a:outerShdw blurRad="38100" dist="38100" dir="2700000" algn="tl">
                    <a:srgbClr val="000000">
                      <a:alpha val="43137"/>
                    </a:srgbClr>
                  </a:outerShdw>
                </a:effectLst>
                <a:latin typeface="Calibri" pitchFamily="34" charset="0"/>
                <a:cs typeface="Calibri" pitchFamily="34" charset="0"/>
              </a:rPr>
              <a:t>Daniel Mill</a:t>
            </a:r>
          </a:p>
          <a:p>
            <a:pPr algn="r"/>
            <a:r>
              <a:rPr lang="pt-BR" sz="4400" b="1" dirty="0" smtClean="0">
                <a:solidFill>
                  <a:schemeClr val="accent5">
                    <a:lumMod val="50000"/>
                  </a:schemeClr>
                </a:solidFill>
                <a:effectLst>
                  <a:outerShdw blurRad="38100" dist="38100" dir="2700000" algn="tl">
                    <a:srgbClr val="000000">
                      <a:alpha val="43137"/>
                    </a:srgbClr>
                  </a:outerShdw>
                </a:effectLst>
                <a:latin typeface="Calibri" pitchFamily="34" charset="0"/>
                <a:cs typeface="Calibri" pitchFamily="34" charset="0"/>
              </a:rPr>
              <a:t>::</a:t>
            </a:r>
            <a:endParaRPr lang="pt-BR" sz="2400" dirty="0" smtClean="0">
              <a:latin typeface="Calibri" pitchFamily="34" charset="0"/>
              <a:cs typeface="Calibri" pitchFamily="34" charset="0"/>
            </a:endParaRPr>
          </a:p>
          <a:p>
            <a:pPr algn="r"/>
            <a:r>
              <a:rPr lang="pt-BR" sz="2800" dirty="0" smtClean="0">
                <a:latin typeface="Calibri" pitchFamily="34" charset="0"/>
                <a:cs typeface="Calibri" pitchFamily="34" charset="0"/>
              </a:rPr>
              <a:t>Professor Adjunto </a:t>
            </a:r>
          </a:p>
          <a:p>
            <a:pPr algn="r"/>
            <a:r>
              <a:rPr lang="pt-BR" sz="2800" dirty="0" smtClean="0">
                <a:latin typeface="Calibri" pitchFamily="34" charset="0"/>
                <a:cs typeface="Calibri" pitchFamily="34" charset="0"/>
              </a:rPr>
              <a:t>UFSCar</a:t>
            </a:r>
          </a:p>
          <a:p>
            <a:pPr algn="r"/>
            <a:r>
              <a:rPr lang="pt-BR" sz="2800" dirty="0" smtClean="0">
                <a:latin typeface="Calibri" pitchFamily="34" charset="0"/>
                <a:cs typeface="Calibri" pitchFamily="34" charset="0"/>
              </a:rPr>
              <a:t>Gestor de EaD</a:t>
            </a:r>
          </a:p>
          <a:p>
            <a:pPr algn="r"/>
            <a:endParaRPr lang="pt-BR" sz="2800" dirty="0" smtClean="0">
              <a:latin typeface="Calibri" pitchFamily="34" charset="0"/>
              <a:cs typeface="Calibri" pitchFamily="34" charset="0"/>
            </a:endParaRPr>
          </a:p>
          <a:p>
            <a:pPr algn="r"/>
            <a:r>
              <a:rPr lang="pt-BR" sz="2800" dirty="0" smtClean="0">
                <a:latin typeface="Calibri" pitchFamily="34" charset="0"/>
                <a:cs typeface="Calibri" pitchFamily="34" charset="0"/>
              </a:rPr>
              <a:t>mill@ufscar.br</a:t>
            </a:r>
          </a:p>
          <a:p>
            <a:pPr algn="r"/>
            <a:r>
              <a:rPr lang="pt-BR" sz="2800" dirty="0" smtClean="0">
                <a:latin typeface="Calibri" pitchFamily="34" charset="0"/>
                <a:cs typeface="Calibri" pitchFamily="34" charset="0"/>
              </a:rPr>
              <a:t>www.sead.ufscar.br</a:t>
            </a:r>
            <a:endParaRPr lang="pt-BR" sz="2800" dirty="0">
              <a:latin typeface="Calibri" pitchFamily="34" charset="0"/>
              <a:cs typeface="Calibri" pitchFamily="34" charset="0"/>
            </a:endParaRPr>
          </a:p>
          <a:p>
            <a:pPr algn="r"/>
            <a:endParaRPr lang="en-US" sz="2400" dirty="0">
              <a:latin typeface="Calibri" pitchFamily="34" charset="0"/>
              <a:cs typeface="Calibri" pitchFamily="34" charset="0"/>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effectLst>
                  <a:outerShdw blurRad="38100" dist="38100" dir="2700000" algn="tl">
                    <a:srgbClr val="000000">
                      <a:alpha val="43137"/>
                    </a:srgbClr>
                  </a:outerShdw>
                </a:effectLst>
              </a:rPr>
              <a:t>Objetivo </a:t>
            </a:r>
            <a:endParaRPr lang="en-US" b="1" dirty="0">
              <a:effectLst>
                <a:outerShdw blurRad="38100" dist="38100" dir="2700000" algn="tl">
                  <a:srgbClr val="000000">
                    <a:alpha val="43137"/>
                  </a:srgbClr>
                </a:outerShdw>
              </a:effectLst>
            </a:endParaRPr>
          </a:p>
        </p:txBody>
      </p:sp>
      <p:sp>
        <p:nvSpPr>
          <p:cNvPr id="3" name="Espaço Reservado para Conteúdo 2"/>
          <p:cNvSpPr>
            <a:spLocks noGrp="1"/>
          </p:cNvSpPr>
          <p:nvPr>
            <p:ph sz="quarter" idx="1"/>
          </p:nvPr>
        </p:nvSpPr>
        <p:spPr>
          <a:xfrm>
            <a:off x="301752" y="1527048"/>
            <a:ext cx="8503920" cy="4854280"/>
          </a:xfrm>
        </p:spPr>
        <p:txBody>
          <a:bodyPr>
            <a:normAutofit fontScale="92500"/>
          </a:bodyPr>
          <a:lstStyle/>
          <a:p>
            <a:r>
              <a:rPr lang="pt-BR" sz="2800" dirty="0" smtClean="0"/>
              <a:t>Apresentar a temática do texto (capítulo 7)</a:t>
            </a:r>
          </a:p>
          <a:p>
            <a:endParaRPr lang="pt-BR" sz="2800" dirty="0" smtClean="0"/>
          </a:p>
          <a:p>
            <a:r>
              <a:rPr lang="pt-BR" sz="2800" b="1" i="1" dirty="0" smtClean="0"/>
              <a:t>Objetivo do texto</a:t>
            </a:r>
            <a:r>
              <a:rPr lang="pt-BR" sz="2800" dirty="0" smtClean="0"/>
              <a:t>: buscar melhor entendimento do sujeito que estuda pela modalidade de EaD, trazendo assim contribuições para quem está pensando e fazendo a EaD, seja como estudante, como educador ou como gestor de sistemas de EaD.</a:t>
            </a:r>
          </a:p>
          <a:p>
            <a:endParaRPr lang="pt-BR" sz="2800" dirty="0" smtClean="0"/>
          </a:p>
          <a:p>
            <a:r>
              <a:rPr lang="pt-BR" sz="2800" i="1" dirty="0" smtClean="0"/>
              <a:t>Analisar o perfil estudante de EaD da perspectiva dos próprios estudantes da EaD: estratégias, motivações e dificuldades. </a:t>
            </a:r>
            <a:endParaRPr lang="en-US" sz="2800" i="1" dirty="0" smtClean="0"/>
          </a:p>
          <a:p>
            <a:endParaRPr lang="en-US" sz="2800" dirty="0" smtClean="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Questões norteadoras</a:t>
            </a:r>
            <a:endParaRPr lang="en-US" dirty="0"/>
          </a:p>
        </p:txBody>
      </p:sp>
      <p:sp>
        <p:nvSpPr>
          <p:cNvPr id="3" name="Espaço Reservado para Conteúdo 2"/>
          <p:cNvSpPr>
            <a:spLocks noGrp="1"/>
          </p:cNvSpPr>
          <p:nvPr>
            <p:ph sz="quarter" idx="1"/>
          </p:nvPr>
        </p:nvSpPr>
        <p:spPr/>
        <p:txBody>
          <a:bodyPr/>
          <a:lstStyle/>
          <a:p>
            <a:r>
              <a:rPr lang="pt-BR" dirty="0" smtClean="0"/>
              <a:t>Quem é o estudante da educação a distância (EaD) brasileira? </a:t>
            </a:r>
            <a:endParaRPr lang="en-US" dirty="0" smtClean="0"/>
          </a:p>
          <a:p>
            <a:r>
              <a:rPr lang="pt-BR" dirty="0" smtClean="0"/>
              <a:t>Como se caracterizam os estudantes de EaD? </a:t>
            </a:r>
            <a:endParaRPr lang="en-US" dirty="0" smtClean="0"/>
          </a:p>
          <a:p>
            <a:r>
              <a:rPr lang="pt-BR" dirty="0" smtClean="0"/>
              <a:t>Qual o perfil ideal do estudante da EaD? </a:t>
            </a:r>
            <a:endParaRPr lang="en-US" dirty="0" smtClean="0"/>
          </a:p>
          <a:p>
            <a:r>
              <a:rPr lang="pt-BR" dirty="0" smtClean="0"/>
              <a:t>Como se estuda a distância? </a:t>
            </a:r>
            <a:endParaRPr lang="en-US" dirty="0" smtClean="0"/>
          </a:p>
          <a:p>
            <a:r>
              <a:rPr lang="pt-BR" dirty="0" smtClean="0"/>
              <a:t>Que estratégias são desenvolvidas pelos próprios estudantes para a realização dos estudos na EaD? </a:t>
            </a:r>
            <a:endParaRPr lang="en-US" dirty="0" smtClean="0"/>
          </a:p>
          <a:p>
            <a:r>
              <a:rPr lang="pt-BR" dirty="0" smtClean="0"/>
              <a:t>Como proporcionar as competências necessárias ao estudante contemporâneo? </a:t>
            </a:r>
            <a:endParaRPr lang="en-US" dirty="0" smtClean="0"/>
          </a:p>
          <a:p>
            <a:endParaRPr lang="en-US"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show="0">
  <p:cSld>
    <p:bg>
      <p:bgPr>
        <a:noFill/>
        <a:effectLst/>
      </p:bgPr>
    </p:bg>
    <p:spTree>
      <p:nvGrpSpPr>
        <p:cNvPr id="1" name=""/>
        <p:cNvGrpSpPr/>
        <p:nvPr/>
      </p:nvGrpSpPr>
      <p:grpSpPr>
        <a:xfrm>
          <a:off x="0" y="0"/>
          <a:ext cx="0" cy="0"/>
          <a:chOff x="0" y="0"/>
          <a:chExt cx="0" cy="0"/>
        </a:xfrm>
      </p:grpSpPr>
      <p:sp>
        <p:nvSpPr>
          <p:cNvPr id="2" name="CaixaDeTexto 1"/>
          <p:cNvSpPr txBox="1"/>
          <p:nvPr/>
        </p:nvSpPr>
        <p:spPr>
          <a:xfrm>
            <a:off x="914400" y="3566159"/>
            <a:ext cx="7315200" cy="553998"/>
          </a:xfrm>
          <a:prstGeom prst="rect">
            <a:avLst/>
          </a:prstGeom>
          <a:noFill/>
        </p:spPr>
        <p:txBody>
          <a:bodyPr vert="horz" rtlCol="0">
            <a:spAutoFit/>
          </a:bodyPr>
          <a:lstStyle/>
          <a:p>
            <a:pPr algn="ctr"/>
            <a:r>
              <a:rPr lang="en-US" sz="3000" smtClean="0">
                <a:solidFill>
                  <a:srgbClr val="A9A9A9"/>
                </a:solidFill>
                <a:latin typeface="Arial"/>
              </a:rPr>
              <a:t>pptPlex Section Divider</a:t>
            </a:r>
            <a:endParaRPr lang="en-US" sz="3000">
              <a:solidFill>
                <a:srgbClr val="A9A9A9"/>
              </a:solidFill>
              <a:latin typeface="Arial"/>
            </a:endParaRPr>
          </a:p>
        </p:txBody>
      </p:sp>
      <p:sp>
        <p:nvSpPr>
          <p:cNvPr id="3" name="CaixaDeTexto 2"/>
          <p:cNvSpPr txBox="1"/>
          <p:nvPr/>
        </p:nvSpPr>
        <p:spPr>
          <a:xfrm>
            <a:off x="914400" y="1714500"/>
            <a:ext cx="7315200" cy="707886"/>
          </a:xfrm>
          <a:prstGeom prst="rect">
            <a:avLst/>
          </a:prstGeom>
          <a:noFill/>
        </p:spPr>
        <p:txBody>
          <a:bodyPr vert="horz" rtlCol="0">
            <a:spAutoFit/>
          </a:bodyPr>
          <a:lstStyle/>
          <a:p>
            <a:pPr algn="ctr"/>
            <a:r>
              <a:rPr lang="en-US" sz="4000" b="1" dirty="0" err="1" smtClean="0">
                <a:solidFill>
                  <a:srgbClr val="000000"/>
                </a:solidFill>
                <a:latin typeface="Arial"/>
              </a:rPr>
              <a:t>Sobre</a:t>
            </a:r>
            <a:r>
              <a:rPr lang="en-US" sz="4000" b="1" dirty="0" smtClean="0">
                <a:solidFill>
                  <a:srgbClr val="000000"/>
                </a:solidFill>
                <a:latin typeface="Arial"/>
              </a:rPr>
              <a:t> a </a:t>
            </a:r>
            <a:r>
              <a:rPr lang="en-US" sz="4000" b="1" dirty="0" err="1" smtClean="0">
                <a:solidFill>
                  <a:srgbClr val="000000"/>
                </a:solidFill>
                <a:latin typeface="Arial"/>
              </a:rPr>
              <a:t>Pesquisa</a:t>
            </a:r>
            <a:endParaRPr lang="en-US" sz="4000" b="1" dirty="0">
              <a:solidFill>
                <a:srgbClr val="000000"/>
              </a:solidFill>
              <a:latin typeface="Arial"/>
            </a:endParaRPr>
          </a:p>
        </p:txBody>
      </p:sp>
      <p:sp>
        <p:nvSpPr>
          <p:cNvPr id="4" name="CaixaDeTexto 3"/>
          <p:cNvSpPr txBox="1"/>
          <p:nvPr/>
        </p:nvSpPr>
        <p:spPr>
          <a:xfrm>
            <a:off x="914400" y="4251959"/>
            <a:ext cx="7315200" cy="1015663"/>
          </a:xfrm>
          <a:prstGeom prst="rect">
            <a:avLst/>
          </a:prstGeom>
          <a:noFill/>
        </p:spPr>
        <p:txBody>
          <a:bodyPr vert="horz" rtlCol="0">
            <a:spAutoFit/>
          </a:bodyPr>
          <a:lstStyle/>
          <a:p>
            <a:pPr algn="ctr"/>
            <a:r>
              <a:rPr lang="en-US" sz="2000" smtClean="0">
                <a:solidFill>
                  <a:srgbClr val="A9A9A9"/>
                </a:solidFill>
                <a:latin typeface="Arial"/>
              </a:rPr>
              <a:t>The slides after this divider will be grouped into a section and given the label you type above.  Feel free to move this slide to any position in the deck.</a:t>
            </a:r>
            <a:endParaRPr lang="en-US" sz="2000">
              <a:solidFill>
                <a:srgbClr val="A9A9A9"/>
              </a:solidFill>
              <a:latin typeface="Arial"/>
            </a:endParaRPr>
          </a:p>
        </p:txBody>
      </p:sp>
    </p:spTree>
    <p:custDataLst>
      <p:tags r:id="rId1"/>
    </p:custData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sz="quarter" idx="1"/>
          </p:nvPr>
        </p:nvSpPr>
        <p:spPr>
          <a:xfrm>
            <a:off x="301752" y="1527048"/>
            <a:ext cx="8503920" cy="4854280"/>
          </a:xfrm>
        </p:spPr>
        <p:txBody>
          <a:bodyPr>
            <a:normAutofit/>
          </a:bodyPr>
          <a:lstStyle/>
          <a:p>
            <a:pPr marL="514350" indent="-514350">
              <a:buFont typeface="+mj-lt"/>
              <a:buAutoNum type="alphaLcParenR"/>
            </a:pPr>
            <a:r>
              <a:rPr lang="pt-BR" sz="3200" i="1" dirty="0" smtClean="0"/>
              <a:t>a flexibilidade temporal (e também espacial e pedagógica) para os estudos pela EaD é considerada ponto positivo, inclusive porque possibilita que os estudantes não abandonem seu trabalho</a:t>
            </a:r>
            <a:r>
              <a:rPr lang="pt-BR" sz="3200" i="1" dirty="0" smtClean="0"/>
              <a:t>.</a:t>
            </a:r>
            <a:endParaRPr lang="pt-BR" sz="3200" i="1" dirty="0" smtClean="0"/>
          </a:p>
        </p:txBody>
      </p:sp>
      <p:sp>
        <p:nvSpPr>
          <p:cNvPr id="3" name="Título 2"/>
          <p:cNvSpPr>
            <a:spLocks noGrp="1"/>
          </p:cNvSpPr>
          <p:nvPr>
            <p:ph type="title"/>
          </p:nvPr>
        </p:nvSpPr>
        <p:spPr/>
        <p:txBody>
          <a:bodyPr>
            <a:noAutofit/>
          </a:bodyPr>
          <a:lstStyle/>
          <a:p>
            <a:r>
              <a:rPr lang="pt-BR" sz="2400" dirty="0" smtClean="0"/>
              <a:t>Três aspectos sobre as condições temporais mais complexas da educação a distância:</a:t>
            </a:r>
            <a:endParaRPr lang="en-US" sz="2400"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sz="quarter" idx="1"/>
          </p:nvPr>
        </p:nvSpPr>
        <p:spPr>
          <a:xfrm>
            <a:off x="301752" y="1527048"/>
            <a:ext cx="8503920" cy="4854280"/>
          </a:xfrm>
        </p:spPr>
        <p:txBody>
          <a:bodyPr>
            <a:normAutofit/>
          </a:bodyPr>
          <a:lstStyle/>
          <a:p>
            <a:pPr marL="514350" indent="-514350">
              <a:buNone/>
            </a:pPr>
            <a:r>
              <a:rPr lang="pt-BR" sz="3200" i="1" dirty="0" smtClean="0"/>
              <a:t>b) as </a:t>
            </a:r>
            <a:r>
              <a:rPr lang="pt-BR" sz="3200" i="1" dirty="0" smtClean="0"/>
              <a:t>condições temporais na EaD são mais amplas e complexas do que na educação presencial tradicional, pois o tempo de dedicação aos estudos precisam ser integralmente negociados consigo mesmo ou com outros sujeitos do grupo familiar, social e trabalho</a:t>
            </a:r>
            <a:r>
              <a:rPr lang="pt-BR" sz="3200" i="1" dirty="0" smtClean="0"/>
              <a:t>.</a:t>
            </a:r>
            <a:endParaRPr lang="pt-BR" sz="3200" i="1" dirty="0" smtClean="0"/>
          </a:p>
        </p:txBody>
      </p:sp>
      <p:sp>
        <p:nvSpPr>
          <p:cNvPr id="3" name="Título 2"/>
          <p:cNvSpPr>
            <a:spLocks noGrp="1"/>
          </p:cNvSpPr>
          <p:nvPr>
            <p:ph type="title"/>
          </p:nvPr>
        </p:nvSpPr>
        <p:spPr/>
        <p:txBody>
          <a:bodyPr>
            <a:noAutofit/>
          </a:bodyPr>
          <a:lstStyle/>
          <a:p>
            <a:r>
              <a:rPr lang="pt-BR" sz="2400" dirty="0" smtClean="0"/>
              <a:t>Três aspectos sobre as condições temporais mais complexas da educação a distância:</a:t>
            </a:r>
            <a:endParaRPr lang="en-US" sz="2400"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sz="quarter" idx="1"/>
          </p:nvPr>
        </p:nvSpPr>
        <p:spPr>
          <a:xfrm>
            <a:off x="301752" y="1527048"/>
            <a:ext cx="8503920" cy="4854280"/>
          </a:xfrm>
        </p:spPr>
        <p:txBody>
          <a:bodyPr>
            <a:normAutofit/>
          </a:bodyPr>
          <a:lstStyle/>
          <a:p>
            <a:pPr marL="514350" indent="-514350">
              <a:buNone/>
            </a:pPr>
            <a:r>
              <a:rPr lang="pt-BR" sz="3200" i="1" dirty="0" smtClean="0"/>
              <a:t>c) a </a:t>
            </a:r>
            <a:r>
              <a:rPr lang="pt-BR" sz="3200" i="1" dirty="0" smtClean="0"/>
              <a:t>noção de tempo de estudos na EaD mostra o equívoco da mentalidade recorrente de educadores e educandos (e gestores também) sobre qual é o momento de estudos dos estudantes (sala de aula + tempo extra).</a:t>
            </a:r>
            <a:endParaRPr lang="en-US" sz="3200" i="1" dirty="0" smtClean="0"/>
          </a:p>
        </p:txBody>
      </p:sp>
      <p:sp>
        <p:nvSpPr>
          <p:cNvPr id="3" name="Título 2"/>
          <p:cNvSpPr>
            <a:spLocks noGrp="1"/>
          </p:cNvSpPr>
          <p:nvPr>
            <p:ph type="title"/>
          </p:nvPr>
        </p:nvSpPr>
        <p:spPr/>
        <p:txBody>
          <a:bodyPr>
            <a:noAutofit/>
          </a:bodyPr>
          <a:lstStyle/>
          <a:p>
            <a:r>
              <a:rPr lang="pt-BR" sz="2400" dirty="0" smtClean="0"/>
              <a:t>Três aspectos sobre as condições temporais mais complexas da educação a distância:</a:t>
            </a:r>
            <a:endParaRPr lang="en-US" sz="2400" dirty="0"/>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LEXMETADATA" val="&lt;?xml version=&quot;1.0&quot; encoding=&quot;utf-16&quot;?&gt;&#10;&lt;PresentationMetadata xmlns:xsi=&quot;http://www.w3.org/2001/XMLSchema-instance&quot; xmlns:xsd=&quot;http://www.w3.org/2001/XMLSchema&quot;&gt;&#10;  &lt;TransitionType&gt;Bounce&lt;/TransitionType&gt;&#10;  &lt;UniqueID&gt;0&lt;/UniqueID&gt;&#10;  &lt;ShowPreviews&gt;true&lt;/ShowPreviews&gt;&#10;  &lt;ShowReviews&gt;true&lt;/ShowReviews&gt;&#10;  &lt;ShowHeaderTitle&gt;true&lt;/ShowHeaderTitle&gt;&#10;  &lt;ShowHeaderNumber&gt;true&lt;/ShowHeaderNumber&gt;&#10;  &lt;SectionTemplate&gt;Template3&lt;/SectionTemplate&gt;&#10;  &lt;SectionTemplateColor&gt;&#10;    &lt;A&gt;255&lt;/A&gt;&#10;    &lt;R&gt;0&lt;/R&gt;&#10;    &lt;G&gt;128&lt;/G&gt;&#10;    &lt;B&gt;0&lt;/B&gt;&#10;    &lt;ScA&gt;1&lt;/ScA&gt;&#10;    &lt;ScR&gt;0&lt;/ScR&gt;&#10;    &lt;ScG&gt;0.2158605&lt;/ScG&gt;&#10;    &lt;ScB&gt;0&lt;/ScB&gt;&#10;  &lt;/SectionTemplateColor&gt;&#10;  &lt;SectionArrangement&gt;Simple&lt;/SectionArrangement&gt;&#10;&lt;/PresentationMetadata&gt;"/>
</p:tagLst>
</file>

<file path=ppt/tags/tag10.xml><?xml version="1.0" encoding="utf-8"?>
<p:tagLst xmlns:a="http://schemas.openxmlformats.org/drawingml/2006/main" xmlns:r="http://schemas.openxmlformats.org/officeDocument/2006/relationships" xmlns:p="http://schemas.openxmlformats.org/presentationml/2006/main">
  <p:tag name="PLEXMETADATA" val="&lt;?xml version=&quot;1.0&quot; encoding=&quot;utf-16&quot;?&gt;&#10;&lt;Metadata xmlns:xsi=&quot;http://www.w3.org/2001/XMLSchema-instance&quot; xmlns:xsd=&quot;http://www.w3.org/2001/XMLSchema&quot; xsi:type=&quot;SectionStartMetadata&quot;&gt;&#10;  &lt;SectionTemplate&gt;Template3&lt;/SectionTemplate&gt;&#10;  &lt;SectionTemplateColor&gt;&#10;    &lt;A&gt;255&lt;/A&gt;&#10;    &lt;R&gt;0&lt;/R&gt;&#10;    &lt;G&gt;128&lt;/G&gt;&#10;    &lt;B&gt;0&lt;/B&gt;&#10;    &lt;ScA&gt;1&lt;/ScA&gt;&#10;    &lt;ScR&gt;0&lt;/ScR&gt;&#10;    &lt;ScG&gt;0.2158605&lt;/ScG&gt;&#10;    &lt;ScB&gt;0&lt;/ScB&gt;&#10;  &lt;/SectionTemplateColor&gt;&#10;  &lt;ShowPreviews&gt;true&lt;/ShowPreviews&gt;&#10;  &lt;ShowReviews&gt;true&lt;/ShowReviews&gt;&#10;  &lt;ShowHeaderTitle&gt;true&lt;/ShowHeaderTitle&gt;&#10;  &lt;ShowHeaderNumber&gt;true&lt;/ShowHeaderNumber&gt;&#10;  &lt;SectionArrangement&gt;Simple&lt;/SectionArrangement&gt;&#10;&lt;/Metadata&gt;"/>
</p:tagLst>
</file>

<file path=ppt/tags/tag2.xml><?xml version="1.0" encoding="utf-8"?>
<p:tagLst xmlns:a="http://schemas.openxmlformats.org/drawingml/2006/main" xmlns:r="http://schemas.openxmlformats.org/officeDocument/2006/relationships" xmlns:p="http://schemas.openxmlformats.org/presentationml/2006/main">
  <p:tag name="PLEXMETADATA" val="&lt;?xml version=&quot;1.0&quot; encoding=&quot;utf-16&quot;?&gt;&#10;&lt;Metadata xmlns:xsi=&quot;http://www.w3.org/2001/XMLSchema-instance&quot; xmlns:xsd=&quot;http://www.w3.org/2001/XMLSchema&quot; xsi:type=&quot;BackgroundMetadata&quot;&gt;&#10;  &lt;SectionOptions&gt;&#10;    &lt;SectionStartMetadata&gt;&#10;      &lt;SectionTemplate&gt;Template3&lt;/SectionTemplate&gt;&#10;      &lt;SectionTemplateColor&gt;&#10;        &lt;A&gt;255&lt;/A&gt;&#10;        &lt;R&gt;0&lt;/R&gt;&#10;        &lt;G&gt;128&lt;/G&gt;&#10;        &lt;B&gt;0&lt;/B&gt;&#10;        &lt;ScA&gt;1&lt;/ScA&gt;&#10;        &lt;ScR&gt;0&lt;/ScR&gt;&#10;        &lt;ScG&gt;0.2158605&lt;/ScG&gt;&#10;        &lt;ScB&gt;0&lt;/ScB&gt;&#10;      &lt;/SectionTemplateColor&gt;&#10;      &lt;ShowPreviews&gt;true&lt;/ShowPreviews&gt;&#10;      &lt;ShowReviews&gt;true&lt;/ShowReviews&gt;&#10;      &lt;ShowHeaderTitle&gt;true&lt;/ShowHeaderTitle&gt;&#10;      &lt;ShowHeaderNumber&gt;true&lt;/ShowHeaderNumber&gt;&#10;      &lt;SectionArrangement&gt;Simple&lt;/SectionArrangement&gt;&#10;    &lt;/SectionStartMetadata&gt;&#10;  &lt;/SectionOptions&gt;&#10;  &lt;GalleryItemID&gt;BackgroundGalleryItem4&lt;/GalleryItemID&gt;&#10;&lt;/Metadata&gt;"/>
</p:tagLst>
</file>

<file path=ppt/tags/tag3.xml><?xml version="1.0" encoding="utf-8"?>
<p:tagLst xmlns:a="http://schemas.openxmlformats.org/drawingml/2006/main" xmlns:r="http://schemas.openxmlformats.org/officeDocument/2006/relationships" xmlns:p="http://schemas.openxmlformats.org/presentationml/2006/main">
  <p:tag name="PLEXMETADATA" val="&lt;?xml version=&quot;1.0&quot; encoding=&quot;utf-16&quot;?&gt;&#10;&lt;Metadata xmlns:xsi=&quot;http://www.w3.org/2001/XMLSchema-instance&quot; xmlns:xsd=&quot;http://www.w3.org/2001/XMLSchema&quot; xsi:type=&quot;SectionStartMetadata&quot;&gt;&#10;  &lt;SectionTemplate&gt;Template3&lt;/SectionTemplate&gt;&#10;  &lt;SectionTemplateColor&gt;&#10;    &lt;A&gt;255&lt;/A&gt;&#10;    &lt;R&gt;0&lt;/R&gt;&#10;    &lt;G&gt;128&lt;/G&gt;&#10;    &lt;B&gt;0&lt;/B&gt;&#10;    &lt;ScA&gt;1&lt;/ScA&gt;&#10;    &lt;ScR&gt;0&lt;/ScR&gt;&#10;    &lt;ScG&gt;0.2158605&lt;/ScG&gt;&#10;    &lt;ScB&gt;0&lt;/ScB&gt;&#10;  &lt;/SectionTemplateColor&gt;&#10;  &lt;ShowPreviews&gt;true&lt;/ShowPreviews&gt;&#10;  &lt;ShowReviews&gt;true&lt;/ShowReviews&gt;&#10;  &lt;ShowHeaderTitle&gt;true&lt;/ShowHeaderTitle&gt;&#10;  &lt;ShowHeaderNumber&gt;true&lt;/ShowHeaderNumber&gt;&#10;  &lt;SectionArrangement&gt;Simple&lt;/SectionArrangement&gt;&#10;&lt;/Metadata&gt;"/>
</p:tagLst>
</file>

<file path=ppt/tags/tag4.xml><?xml version="1.0" encoding="utf-8"?>
<p:tagLst xmlns:a="http://schemas.openxmlformats.org/drawingml/2006/main" xmlns:r="http://schemas.openxmlformats.org/officeDocument/2006/relationships" xmlns:p="http://schemas.openxmlformats.org/presentationml/2006/main">
  <p:tag name="PLEXMETADATA" val="&lt;?xml version=&quot;1.0&quot; encoding=&quot;utf-16&quot;?&gt;&#10;&lt;Metadata xmlns:xsi=&quot;http://www.w3.org/2001/XMLSchema-instance&quot; xmlns:xsd=&quot;http://www.w3.org/2001/XMLSchema&quot; xsi:type=&quot;SectionStartMetadata&quot;&gt;&#10;  &lt;SectionTemplate&gt;Template3&lt;/SectionTemplate&gt;&#10;  &lt;SectionTemplateColor&gt;&#10;    &lt;A&gt;255&lt;/A&gt;&#10;    &lt;R&gt;0&lt;/R&gt;&#10;    &lt;G&gt;128&lt;/G&gt;&#10;    &lt;B&gt;0&lt;/B&gt;&#10;    &lt;ScA&gt;1&lt;/ScA&gt;&#10;    &lt;ScR&gt;0&lt;/ScR&gt;&#10;    &lt;ScG&gt;0.2158605&lt;/ScG&gt;&#10;    &lt;ScB&gt;0&lt;/ScB&gt;&#10;  &lt;/SectionTemplateColor&gt;&#10;  &lt;ShowPreviews&gt;true&lt;/ShowPreviews&gt;&#10;  &lt;ShowReviews&gt;true&lt;/ShowReviews&gt;&#10;  &lt;ShowHeaderTitle&gt;true&lt;/ShowHeaderTitle&gt;&#10;  &lt;ShowHeaderNumber&gt;true&lt;/ShowHeaderNumber&gt;&#10;  &lt;SectionArrangement&gt;Simple&lt;/SectionArrangement&gt;&#10;&lt;/Metadata&gt;"/>
</p:tagLst>
</file>

<file path=ppt/tags/tag5.xml><?xml version="1.0" encoding="utf-8"?>
<p:tagLst xmlns:a="http://schemas.openxmlformats.org/drawingml/2006/main" xmlns:r="http://schemas.openxmlformats.org/officeDocument/2006/relationships" xmlns:p="http://schemas.openxmlformats.org/presentationml/2006/main">
  <p:tag name="PLEXMETADATA" val="&lt;?xml version=&quot;1.0&quot; encoding=&quot;utf-16&quot;?&gt;&#10;&lt;Metadata xmlns:xsi=&quot;http://www.w3.org/2001/XMLSchema-instance&quot; xmlns:xsd=&quot;http://www.w3.org/2001/XMLSchema&quot; xsi:type=&quot;SectionStartMetadata&quot;&gt;&#10;  &lt;SectionTemplate&gt;Template3&lt;/SectionTemplate&gt;&#10;  &lt;SectionTemplateColor&gt;&#10;    &lt;A&gt;255&lt;/A&gt;&#10;    &lt;R&gt;0&lt;/R&gt;&#10;    &lt;G&gt;128&lt;/G&gt;&#10;    &lt;B&gt;0&lt;/B&gt;&#10;    &lt;ScA&gt;1&lt;/ScA&gt;&#10;    &lt;ScR&gt;0&lt;/ScR&gt;&#10;    &lt;ScG&gt;0.2158605&lt;/ScG&gt;&#10;    &lt;ScB&gt;0&lt;/ScB&gt;&#10;  &lt;/SectionTemplateColor&gt;&#10;  &lt;ShowPreviews&gt;true&lt;/ShowPreviews&gt;&#10;  &lt;ShowReviews&gt;true&lt;/ShowReviews&gt;&#10;  &lt;ShowHeaderTitle&gt;true&lt;/ShowHeaderTitle&gt;&#10;  &lt;ShowHeaderNumber&gt;true&lt;/ShowHeaderNumber&gt;&#10;  &lt;SectionArrangement&gt;Simple&lt;/SectionArrangement&gt;&#10;&lt;/Metadata&gt;"/>
</p:tagLst>
</file>

<file path=ppt/tags/tag6.xml><?xml version="1.0" encoding="utf-8"?>
<p:tagLst xmlns:a="http://schemas.openxmlformats.org/drawingml/2006/main" xmlns:r="http://schemas.openxmlformats.org/officeDocument/2006/relationships" xmlns:p="http://schemas.openxmlformats.org/presentationml/2006/main">
  <p:tag name="PLEXMETADATA" val="&lt;?xml version=&quot;1.0&quot; encoding=&quot;utf-16&quot;?&gt;&#10;&lt;Metadata xmlns:xsi=&quot;http://www.w3.org/2001/XMLSchema-instance&quot; xmlns:xsd=&quot;http://www.w3.org/2001/XMLSchema&quot; xsi:type=&quot;SectionStartMetadata&quot;&gt;&#10;  &lt;SectionTemplate&gt;Template3&lt;/SectionTemplate&gt;&#10;  &lt;SectionTemplateColor&gt;&#10;    &lt;A&gt;255&lt;/A&gt;&#10;    &lt;R&gt;0&lt;/R&gt;&#10;    &lt;G&gt;128&lt;/G&gt;&#10;    &lt;B&gt;0&lt;/B&gt;&#10;    &lt;ScA&gt;1&lt;/ScA&gt;&#10;    &lt;ScR&gt;0&lt;/ScR&gt;&#10;    &lt;ScG&gt;0.2158605&lt;/ScG&gt;&#10;    &lt;ScB&gt;0&lt;/ScB&gt;&#10;  &lt;/SectionTemplateColor&gt;&#10;  &lt;ShowPreviews&gt;true&lt;/ShowPreviews&gt;&#10;  &lt;ShowReviews&gt;true&lt;/ShowReviews&gt;&#10;  &lt;ShowHeaderTitle&gt;true&lt;/ShowHeaderTitle&gt;&#10;  &lt;ShowHeaderNumber&gt;true&lt;/ShowHeaderNumber&gt;&#10;  &lt;SectionArrangement&gt;Simple&lt;/SectionArrangement&gt;&#10;&lt;/Metadata&gt;"/>
</p:tagLst>
</file>

<file path=ppt/tags/tag7.xml><?xml version="1.0" encoding="utf-8"?>
<p:tagLst xmlns:a="http://schemas.openxmlformats.org/drawingml/2006/main" xmlns:r="http://schemas.openxmlformats.org/officeDocument/2006/relationships" xmlns:p="http://schemas.openxmlformats.org/presentationml/2006/main">
  <p:tag name="PLEXMETADATA" val="&lt;?xml version=&quot;1.0&quot; encoding=&quot;utf-16&quot;?&gt;&#10;&lt;Metadata xmlns:xsi=&quot;http://www.w3.org/2001/XMLSchema-instance&quot; xmlns:xsd=&quot;http://www.w3.org/2001/XMLSchema&quot; xsi:type=&quot;SectionStartMetadata&quot;&gt;&#10;  &lt;SectionTemplate&gt;Template3&lt;/SectionTemplate&gt;&#10;  &lt;SectionTemplateColor&gt;&#10;    &lt;A&gt;255&lt;/A&gt;&#10;    &lt;R&gt;0&lt;/R&gt;&#10;    &lt;G&gt;128&lt;/G&gt;&#10;    &lt;B&gt;0&lt;/B&gt;&#10;    &lt;ScA&gt;1&lt;/ScA&gt;&#10;    &lt;ScR&gt;0&lt;/ScR&gt;&#10;    &lt;ScG&gt;0.2158605&lt;/ScG&gt;&#10;    &lt;ScB&gt;0&lt;/ScB&gt;&#10;  &lt;/SectionTemplateColor&gt;&#10;  &lt;ShowPreviews&gt;true&lt;/ShowPreviews&gt;&#10;  &lt;ShowReviews&gt;true&lt;/ShowReviews&gt;&#10;  &lt;ShowHeaderTitle&gt;true&lt;/ShowHeaderTitle&gt;&#10;  &lt;ShowHeaderNumber&gt;true&lt;/ShowHeaderNumber&gt;&#10;  &lt;SectionArrangement&gt;Simple&lt;/SectionArrangement&gt;&#10;&lt;/Metadata&gt;"/>
</p:tagLst>
</file>

<file path=ppt/tags/tag8.xml><?xml version="1.0" encoding="utf-8"?>
<p:tagLst xmlns:a="http://schemas.openxmlformats.org/drawingml/2006/main" xmlns:r="http://schemas.openxmlformats.org/officeDocument/2006/relationships" xmlns:p="http://schemas.openxmlformats.org/presentationml/2006/main">
  <p:tag name="PLEXMETADATA" val="&lt;?xml version=&quot;1.0&quot; encoding=&quot;utf-16&quot;?&gt;&#10;&lt;Metadata xmlns:xsi=&quot;http://www.w3.org/2001/XMLSchema-instance&quot; xmlns:xsd=&quot;http://www.w3.org/2001/XMLSchema&quot; xsi:type=&quot;SectionStartMetadata&quot;&gt;&#10;  &lt;SectionTemplate&gt;Template3&lt;/SectionTemplate&gt;&#10;  &lt;SectionTemplateColor&gt;&#10;    &lt;A&gt;255&lt;/A&gt;&#10;    &lt;R&gt;0&lt;/R&gt;&#10;    &lt;G&gt;128&lt;/G&gt;&#10;    &lt;B&gt;0&lt;/B&gt;&#10;    &lt;ScA&gt;1&lt;/ScA&gt;&#10;    &lt;ScR&gt;0&lt;/ScR&gt;&#10;    &lt;ScG&gt;0.2158605&lt;/ScG&gt;&#10;    &lt;ScB&gt;0&lt;/ScB&gt;&#10;  &lt;/SectionTemplateColor&gt;&#10;  &lt;ShowPreviews&gt;true&lt;/ShowPreviews&gt;&#10;  &lt;ShowReviews&gt;true&lt;/ShowReviews&gt;&#10;  &lt;ShowHeaderTitle&gt;true&lt;/ShowHeaderTitle&gt;&#10;  &lt;ShowHeaderNumber&gt;true&lt;/ShowHeaderNumber&gt;&#10;  &lt;SectionArrangement&gt;Simple&lt;/SectionArrangement&gt;&#10;&lt;/Metadata&gt;"/>
</p:tagLst>
</file>

<file path=ppt/tags/tag9.xml><?xml version="1.0" encoding="utf-8"?>
<p:tagLst xmlns:a="http://schemas.openxmlformats.org/drawingml/2006/main" xmlns:r="http://schemas.openxmlformats.org/officeDocument/2006/relationships" xmlns:p="http://schemas.openxmlformats.org/presentationml/2006/main">
  <p:tag name="PLEXMETADATA" val="&lt;?xml version=&quot;1.0&quot; encoding=&quot;utf-16&quot;?&gt;&#10;&lt;Metadata xmlns:xsi=&quot;http://www.w3.org/2001/XMLSchema-instance&quot; xmlns:xsd=&quot;http://www.w3.org/2001/XMLSchema&quot; xsi:type=&quot;SectionStartMetadata&quot;&gt;&#10;  &lt;SectionTemplate&gt;Template3&lt;/SectionTemplate&gt;&#10;  &lt;SectionTemplateColor&gt;&#10;    &lt;A&gt;255&lt;/A&gt;&#10;    &lt;R&gt;0&lt;/R&gt;&#10;    &lt;G&gt;128&lt;/G&gt;&#10;    &lt;B&gt;0&lt;/B&gt;&#10;    &lt;ScA&gt;1&lt;/ScA&gt;&#10;    &lt;ScR&gt;0&lt;/ScR&gt;&#10;    &lt;ScG&gt;0.2158605&lt;/ScG&gt;&#10;    &lt;ScB&gt;0&lt;/ScB&gt;&#10;  &lt;/SectionTemplateColor&gt;&#10;  &lt;ShowPreviews&gt;true&lt;/ShowPreviews&gt;&#10;  &lt;ShowReviews&gt;true&lt;/ShowReviews&gt;&#10;  &lt;ShowHeaderTitle&gt;true&lt;/ShowHeaderTitle&gt;&#10;  &lt;ShowHeaderNumber&gt;true&lt;/ShowHeaderNumber&gt;&#10;  &lt;SectionArrangement&gt;Simple&lt;/SectionArrangement&gt;&#10;&lt;/Metadata&gt;"/>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ívico">
  <a:themeElements>
    <a:clrScheme name="Cívico">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ívico">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ívico">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297</TotalTime>
  <Words>1716</Words>
  <Application>Microsoft Office PowerPoint</Application>
  <PresentationFormat>Apresentação na tela (4:3)</PresentationFormat>
  <Paragraphs>177</Paragraphs>
  <Slides>37</Slides>
  <Notes>0</Notes>
  <HiddenSlides>8</HiddenSlides>
  <MMClips>0</MMClips>
  <ScaleCrop>false</ScaleCrop>
  <HeadingPairs>
    <vt:vector size="4" baseType="variant">
      <vt:variant>
        <vt:lpstr>Tema</vt:lpstr>
      </vt:variant>
      <vt:variant>
        <vt:i4>2</vt:i4>
      </vt:variant>
      <vt:variant>
        <vt:lpstr>Títulos de slides</vt:lpstr>
      </vt:variant>
      <vt:variant>
        <vt:i4>37</vt:i4>
      </vt:variant>
    </vt:vector>
  </HeadingPairs>
  <TitlesOfParts>
    <vt:vector size="39" baseType="lpstr">
      <vt:lpstr>Cívico</vt:lpstr>
      <vt:lpstr>1_Office Theme</vt:lpstr>
      <vt:lpstr>Slide 1</vt:lpstr>
      <vt:lpstr>APRENDIZAGEM NA EDUCAÇÃO A DISTÂNCIA VIRTUAL</vt:lpstr>
      <vt:lpstr>Slide 3</vt:lpstr>
      <vt:lpstr>Objetivo </vt:lpstr>
      <vt:lpstr>Questões norteadoras</vt:lpstr>
      <vt:lpstr>Slide 6</vt:lpstr>
      <vt:lpstr>Três aspectos sobre as condições temporais mais complexas da educação a distância:</vt:lpstr>
      <vt:lpstr>Três aspectos sobre as condições temporais mais complexas da educação a distância:</vt:lpstr>
      <vt:lpstr>Três aspectos sobre as condições temporais mais complexas da educação a distância:</vt:lpstr>
      <vt:lpstr>Sobre a pesquisa </vt:lpstr>
      <vt:lpstr>Slide 11</vt:lpstr>
      <vt:lpstr>Perfil geral dos sujeitos</vt:lpstr>
      <vt:lpstr>Perfil geral dos sujeitos</vt:lpstr>
      <vt:lpstr>Perfil geral dos sujeitos</vt:lpstr>
      <vt:lpstr>Slide 15</vt:lpstr>
      <vt:lpstr>Slide 16</vt:lpstr>
      <vt:lpstr>Slide 17</vt:lpstr>
      <vt:lpstr>Slide 18</vt:lpstr>
      <vt:lpstr>Slide 19</vt:lpstr>
      <vt:lpstr>Slide 20</vt:lpstr>
      <vt:lpstr>Slide 21</vt:lpstr>
      <vt:lpstr>Compilações</vt:lpstr>
      <vt:lpstr>Slide 23</vt:lpstr>
      <vt:lpstr>Slide 24</vt:lpstr>
      <vt:lpstr>Slide 25</vt:lpstr>
      <vt:lpstr>Slide 26</vt:lpstr>
      <vt:lpstr>Slide 27</vt:lpstr>
      <vt:lpstr>Slide 28</vt:lpstr>
      <vt:lpstr>Motivadores da Evasão</vt:lpstr>
      <vt:lpstr>Motivadores da Evasão</vt:lpstr>
      <vt:lpstr>Motivadores da Evasão</vt:lpstr>
      <vt:lpstr>Motivadores da Evasão</vt:lpstr>
      <vt:lpstr>Slide 33</vt:lpstr>
      <vt:lpstr>Síntese</vt:lpstr>
      <vt:lpstr>Slide 35</vt:lpstr>
      <vt:lpstr>Eventos UFSCar 10 a 22 set. 2012</vt:lpstr>
      <vt:lpstr>Obrigado!!!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d:Mill</dc:creator>
  <cp:lastModifiedBy>d:Mill</cp:lastModifiedBy>
  <cp:revision>26</cp:revision>
  <dcterms:created xsi:type="dcterms:W3CDTF">2012-06-04T20:37:10Z</dcterms:created>
  <dcterms:modified xsi:type="dcterms:W3CDTF">2012-06-05T01:54:35Z</dcterms:modified>
</cp:coreProperties>
</file>