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69" r:id="rId4"/>
    <p:sldId id="258" r:id="rId5"/>
    <p:sldId id="268" r:id="rId6"/>
    <p:sldId id="259" r:id="rId7"/>
    <p:sldId id="267" r:id="rId8"/>
    <p:sldId id="270" r:id="rId9"/>
    <p:sldId id="271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8B6AA-613A-43B3-8370-D9A097F33845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7DA42-1AEF-4513-A01B-B6E7377F72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DA42-1AEF-4513-A01B-B6E7377F72A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DA42-1AEF-4513-A01B-B6E7377F72AA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DA42-1AEF-4513-A01B-B6E7377F72AA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DA42-1AEF-4513-A01B-B6E7377F72AA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DA42-1AEF-4513-A01B-B6E7377F72AA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DA42-1AEF-4513-A01B-B6E7377F72AA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DA42-1AEF-4513-A01B-B6E7377F72AA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7DA42-1AEF-4513-A01B-B6E7377F72AA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D6D69-B2A0-406E-B06E-B8A43BFC8286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05B4-7CB7-498E-948C-BB2FAA4EF0C1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76D8-D0A0-4526-A805-3909E3022E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05B4-7CB7-498E-948C-BB2FAA4EF0C1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76D8-D0A0-4526-A805-3909E3022E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05B4-7CB7-498E-948C-BB2FAA4EF0C1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76D8-D0A0-4526-A805-3909E3022E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05B4-7CB7-498E-948C-BB2FAA4EF0C1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76D8-D0A0-4526-A805-3909E3022E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05B4-7CB7-498E-948C-BB2FAA4EF0C1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76D8-D0A0-4526-A805-3909E3022E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05B4-7CB7-498E-948C-BB2FAA4EF0C1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76D8-D0A0-4526-A805-3909E3022E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05B4-7CB7-498E-948C-BB2FAA4EF0C1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76D8-D0A0-4526-A805-3909E3022E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05B4-7CB7-498E-948C-BB2FAA4EF0C1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76D8-D0A0-4526-A805-3909E3022E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05B4-7CB7-498E-948C-BB2FAA4EF0C1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76D8-D0A0-4526-A805-3909E3022E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05B4-7CB7-498E-948C-BB2FAA4EF0C1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76D8-D0A0-4526-A805-3909E3022E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05B4-7CB7-498E-948C-BB2FAA4EF0C1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76D8-D0A0-4526-A805-3909E3022E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2.bp.blogspot.com/_LxcUwOlleLs/TKsYZ7LjqbI/AAAAAAAAAAo/PdDzoC9-Rfo/s1600/ead.jpg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92A8D7"/>
              </a:clrFrom>
              <a:clrTo>
                <a:srgbClr val="92A8D7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29200" y="4638674"/>
            <a:ext cx="4114800" cy="2219326"/>
          </a:xfrm>
          <a:prstGeom prst="rect">
            <a:avLst/>
          </a:prstGeom>
          <a:noFill/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105B4-7CB7-498E-948C-BB2FAA4EF0C1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E76D8-D0A0-4526-A805-3909E3022EB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2292" name="Picture 4" descr="http://1.bp.blogspot.com/_yxhb6mN1ItQ/TReIVOMpmCI/AAAAAAAAAVk/tcFJr7cWs4c/s1600/educacao+imoralidade+e+midia.jpg"/>
          <p:cNvPicPr>
            <a:picLocks noChangeAspect="1" noChangeArrowheads="1"/>
          </p:cNvPicPr>
          <p:nvPr userDrawn="1"/>
        </p:nvPicPr>
        <p:blipFill>
          <a:blip r:embed="rId1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04048" y="548680"/>
            <a:ext cx="4139952" cy="370008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eucidio@gmail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hyperlink" Target="mailto:durcelina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9969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Os materiais didáticos e a aula na Educação a Distância: por uma integração de discursos e </a:t>
            </a:r>
            <a:r>
              <a:rPr lang="pt-BR" sz="3600" b="1" dirty="0" smtClean="0"/>
              <a:t>práticas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43200" y="4653136"/>
            <a:ext cx="6400800" cy="2016224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pt-BR" sz="2900" dirty="0" smtClean="0">
                <a:solidFill>
                  <a:schemeClr val="tx1"/>
                </a:solidFill>
              </a:rPr>
              <a:t>Eucidio </a:t>
            </a:r>
            <a:r>
              <a:rPr lang="pt-BR" sz="2900" dirty="0" smtClean="0">
                <a:solidFill>
                  <a:schemeClr val="tx1"/>
                </a:solidFill>
              </a:rPr>
              <a:t>Arruda</a:t>
            </a:r>
          </a:p>
          <a:p>
            <a:pPr algn="r"/>
            <a:r>
              <a:rPr lang="pt-BR" sz="2900" dirty="0" smtClean="0">
                <a:solidFill>
                  <a:schemeClr val="tx1"/>
                </a:solidFill>
              </a:rPr>
              <a:t>Coordenador do curso de Pedagogia a distância – FACED-UFU-UAB</a:t>
            </a:r>
          </a:p>
          <a:p>
            <a:pPr algn="r"/>
            <a:endParaRPr lang="pt-BR" sz="2900" dirty="0" smtClean="0">
              <a:solidFill>
                <a:schemeClr val="tx1"/>
              </a:solidFill>
            </a:endParaRPr>
          </a:p>
          <a:p>
            <a:pPr algn="r"/>
            <a:r>
              <a:rPr lang="pt-BR" sz="2900" dirty="0" smtClean="0">
                <a:solidFill>
                  <a:schemeClr val="tx1"/>
                </a:solidFill>
              </a:rPr>
              <a:t>Durcelina </a:t>
            </a:r>
            <a:r>
              <a:rPr lang="pt-BR" sz="2900" dirty="0" smtClean="0">
                <a:solidFill>
                  <a:schemeClr val="tx1"/>
                </a:solidFill>
              </a:rPr>
              <a:t>Pimenta</a:t>
            </a:r>
          </a:p>
          <a:p>
            <a:pPr algn="r"/>
            <a:r>
              <a:rPr lang="pt-BR" sz="2900" dirty="0" smtClean="0">
                <a:solidFill>
                  <a:schemeClr val="tx1"/>
                </a:solidFill>
              </a:rPr>
              <a:t>Doutoranda em Educação – PPGED-UFU</a:t>
            </a:r>
            <a:endParaRPr lang="pt-BR" sz="2900" dirty="0">
              <a:solidFill>
                <a:schemeClr val="tx1"/>
              </a:solidFill>
            </a:endParaRPr>
          </a:p>
        </p:txBody>
      </p:sp>
      <p:pic>
        <p:nvPicPr>
          <p:cNvPr id="48130" name="Picture 2" descr="http://www.ufrgs.br/sead/sead-1/imagens/ufmg.bmp/image_previ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9544" y="0"/>
            <a:ext cx="4104456" cy="2729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ORGANIZAÇÃO DO ARTIGO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3340968"/>
          </a:xfrm>
        </p:spPr>
        <p:txBody>
          <a:bodyPr>
            <a:normAutofit/>
          </a:bodyPr>
          <a:lstStyle/>
          <a:p>
            <a:r>
              <a:rPr lang="pt-BR" b="1" dirty="0" smtClean="0"/>
              <a:t>3 focos:</a:t>
            </a:r>
          </a:p>
          <a:p>
            <a:r>
              <a:rPr lang="pt-BR" b="1" dirty="0" smtClean="0"/>
              <a:t>EaD no contexto brasileiro;</a:t>
            </a:r>
          </a:p>
          <a:p>
            <a:r>
              <a:rPr lang="pt-BR" b="1" dirty="0" smtClean="0"/>
              <a:t>Produção de materiais didáticos;</a:t>
            </a:r>
          </a:p>
          <a:p>
            <a:r>
              <a:rPr lang="pt-BR" b="1" dirty="0" smtClean="0"/>
              <a:t>A </a:t>
            </a:r>
            <a:r>
              <a:rPr lang="pt-BR" b="1" dirty="0" smtClean="0"/>
              <a:t>aula na EaD: organização do processo de ensino e aprendizagem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Materiais didáticos: múltiplos tipos e plataformas devem ser planejados em busca pela democratização e melhoria da qualidade dos cursos a distância</a:t>
            </a:r>
          </a:p>
          <a:p>
            <a:endParaRPr lang="pt-BR" dirty="0" smtClean="0"/>
          </a:p>
          <a:p>
            <a:r>
              <a:rPr lang="pt-BR" dirty="0" smtClean="0"/>
              <a:t>Relação entre o material didático e a aula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aula pressupõe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t-BR" dirty="0" smtClean="0"/>
              <a:t>selecionar </a:t>
            </a:r>
            <a:r>
              <a:rPr lang="pt-BR" dirty="0"/>
              <a:t>atividades de aprendizagem apropriadas para o seu </a:t>
            </a:r>
            <a:r>
              <a:rPr lang="pt-BR" dirty="0" smtClean="0"/>
              <a:t>aluno</a:t>
            </a:r>
            <a:r>
              <a:rPr lang="pt-BR" dirty="0" smtClean="0"/>
              <a:t>;</a:t>
            </a:r>
          </a:p>
          <a:p>
            <a:pPr lvl="0"/>
            <a:endParaRPr lang="pt-BR" dirty="0"/>
          </a:p>
          <a:p>
            <a:pPr lvl="0"/>
            <a:r>
              <a:rPr lang="pt-BR" dirty="0"/>
              <a:t>obedecer a uma </a:t>
            </a:r>
            <a:r>
              <a:rPr lang="pt-BR" dirty="0" smtClean="0"/>
              <a:t>sequência </a:t>
            </a:r>
            <a:r>
              <a:rPr lang="pt-BR" dirty="0"/>
              <a:t>de procedimentos de avaliação que leve em consideração os conteúdos estudados em sala de </a:t>
            </a:r>
            <a:r>
              <a:rPr lang="pt-BR" dirty="0" smtClean="0"/>
              <a:t>aula</a:t>
            </a:r>
            <a:r>
              <a:rPr lang="pt-BR" dirty="0"/>
              <a:t>;</a:t>
            </a:r>
            <a:endParaRPr lang="pt-BR" dirty="0" smtClean="0"/>
          </a:p>
          <a:p>
            <a:pPr lvl="0"/>
            <a:endParaRPr lang="pt-BR" dirty="0"/>
          </a:p>
          <a:p>
            <a:pPr lvl="0"/>
            <a:r>
              <a:rPr lang="pt-BR" dirty="0"/>
              <a:t>Identificar as necessidades individuais de cada aluno tentando prever as reações dos mesmos</a:t>
            </a:r>
            <a:r>
              <a:rPr lang="pt-BR" dirty="0" smtClean="0"/>
              <a:t>;</a:t>
            </a:r>
          </a:p>
          <a:p>
            <a:pPr lvl="0"/>
            <a:endParaRPr lang="pt-BR" dirty="0"/>
          </a:p>
          <a:p>
            <a:pPr lvl="0"/>
            <a:r>
              <a:rPr lang="pt-BR" dirty="0"/>
              <a:t>Identificar formas de planejamento – anual, por etapa, por unidade, semanal, </a:t>
            </a:r>
            <a:r>
              <a:rPr lang="pt-BR" dirty="0" smtClean="0"/>
              <a:t>diária etc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ALÉM DOS DISCURSOS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Considerações sobre o material didático e a aula</a:t>
            </a:r>
          </a:p>
          <a:p>
            <a:endParaRPr lang="pt-BR" dirty="0" smtClean="0"/>
          </a:p>
          <a:p>
            <a:r>
              <a:rPr lang="pt-BR" dirty="0" smtClean="0"/>
              <a:t>Dificuldades na elaboração de aulas e materiais didáticos que ultrapassem o aspecto técnico da EaD</a:t>
            </a:r>
          </a:p>
          <a:p>
            <a:endParaRPr lang="pt-BR" dirty="0" smtClean="0"/>
          </a:p>
          <a:p>
            <a:r>
              <a:rPr lang="pt-BR" dirty="0" smtClean="0"/>
              <a:t>Planejar aulas e conteúdos é considerar a heterogeneidade e, ao mesmo tempo, minimizar a massificação e homogeneização da aula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Dimensões de poder na gestão da aula: polidocência </a:t>
            </a:r>
            <a:r>
              <a:rPr lang="pt-BR" dirty="0" smtClean="0"/>
              <a:t>(Mill, 2010) ou </a:t>
            </a:r>
            <a:r>
              <a:rPr lang="pt-BR" dirty="0" smtClean="0"/>
              <a:t>embates entre professores que não abrem mão de sua autonomia?</a:t>
            </a:r>
          </a:p>
          <a:p>
            <a:endParaRPr lang="pt-BR" dirty="0"/>
          </a:p>
          <a:p>
            <a:r>
              <a:rPr lang="pt-BR" dirty="0" smtClean="0"/>
              <a:t>Estratégias de ensino e aprendizagem dos professores</a:t>
            </a:r>
          </a:p>
          <a:p>
            <a:endParaRPr lang="pt-BR" dirty="0"/>
          </a:p>
          <a:p>
            <a:r>
              <a:rPr lang="pt-BR" dirty="0" smtClean="0"/>
              <a:t>Estratégias de aprendizagem dos alunos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3016"/>
            <a:ext cx="7467600" cy="2900936"/>
          </a:xfrm>
        </p:spPr>
        <p:txBody>
          <a:bodyPr/>
          <a:lstStyle/>
          <a:p>
            <a:r>
              <a:rPr lang="pt-BR" dirty="0" smtClean="0"/>
              <a:t>O tempo da aprendizagem emerge como um elemento sensível no processo educativo na EaD, pois envolve flexibilidade e diferenças nos tempos escolares historicamente </a:t>
            </a:r>
            <a:r>
              <a:rPr lang="pt-BR" dirty="0" err="1" smtClean="0"/>
              <a:t>construidos</a:t>
            </a:r>
            <a:endParaRPr lang="pt-BR" dirty="0"/>
          </a:p>
        </p:txBody>
      </p:sp>
      <p:pic>
        <p:nvPicPr>
          <p:cNvPr id="4" name="Picture 2" descr="http://promovetelecom.com.br/informativo/images/iniciacao_cientifi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0"/>
            <a:ext cx="3851920" cy="36044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PARA FINALIZAR....</a:t>
            </a:r>
            <a:endParaRPr lang="pt-BR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412776"/>
            <a:ext cx="4364509" cy="489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9144000" cy="7074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123728" y="4437112"/>
            <a:ext cx="5794921" cy="1656184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MUITO OBRIGADO!!</a:t>
            </a:r>
          </a:p>
          <a:p>
            <a:pPr algn="ctr"/>
            <a:r>
              <a:rPr lang="en-US" sz="3000" dirty="0" smtClean="0">
                <a:solidFill>
                  <a:schemeClr val="tx1"/>
                </a:solidFill>
                <a:hlinkClick r:id="rId3"/>
              </a:rPr>
              <a:t>eucidio@gmail.com</a:t>
            </a:r>
            <a:endParaRPr lang="en-US" sz="3000" dirty="0" smtClean="0">
              <a:solidFill>
                <a:schemeClr val="tx1"/>
              </a:solidFill>
            </a:endParaRPr>
          </a:p>
          <a:p>
            <a:pPr algn="ctr"/>
            <a:r>
              <a:rPr lang="en-US" sz="3000" dirty="0" smtClean="0">
                <a:solidFill>
                  <a:schemeClr val="tx1"/>
                </a:solidFill>
                <a:hlinkClick r:id="rId4"/>
              </a:rPr>
              <a:t>durcelina@gmail.com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icons.iconarchive.com/icons/kyo-tux/aeon/256/Sign-Shutdown-ico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1340768"/>
            <a:ext cx="2726432" cy="2726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56100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1834</TotalTime>
  <Words>287</Words>
  <Application>Microsoft Office PowerPoint</Application>
  <PresentationFormat>Apresentação na tela (4:3)</PresentationFormat>
  <Paragraphs>47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Os materiais didáticos e a aula na Educação a Distância: por uma integração de discursos e práticas</vt:lpstr>
      <vt:lpstr>ORGANIZAÇÃO DO ARTIGO</vt:lpstr>
      <vt:lpstr>Slide 3</vt:lpstr>
      <vt:lpstr>A aula pressupõe</vt:lpstr>
      <vt:lpstr>PARA ALÉM DOS DISCURSOS</vt:lpstr>
      <vt:lpstr>Slide 6</vt:lpstr>
      <vt:lpstr>Slide 7</vt:lpstr>
      <vt:lpstr>PARA FINALIZAR....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materiais didáticos e a aula na Educação a Distância: por uma integração de discursos e práticas</dc:title>
  <dc:creator>EucidioPA</dc:creator>
  <cp:lastModifiedBy>EucidioPA</cp:lastModifiedBy>
  <cp:revision>10</cp:revision>
  <dcterms:created xsi:type="dcterms:W3CDTF">2012-06-04T00:25:57Z</dcterms:created>
  <dcterms:modified xsi:type="dcterms:W3CDTF">2012-06-05T12:21:47Z</dcterms:modified>
</cp:coreProperties>
</file>