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3" r:id="rId6"/>
    <p:sldId id="258" r:id="rId7"/>
    <p:sldId id="259" r:id="rId8"/>
    <p:sldId id="262" r:id="rId9"/>
    <p:sldId id="273" r:id="rId10"/>
    <p:sldId id="269" r:id="rId11"/>
    <p:sldId id="268" r:id="rId12"/>
    <p:sldId id="267" r:id="rId13"/>
    <p:sldId id="271" r:id="rId14"/>
    <p:sldId id="270" r:id="rId15"/>
    <p:sldId id="266" r:id="rId16"/>
    <p:sldId id="272"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815CC036-2E7F-4F4A-B05C-FCED352D4A2F}" type="datetimeFigureOut">
              <a:rPr lang="pt-BR" smtClean="0"/>
              <a:t>04/06/2012</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739D1200-6050-41DE-80C5-34B44D64940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15CC036-2E7F-4F4A-B05C-FCED352D4A2F}" type="datetimeFigureOut">
              <a:rPr lang="pt-BR" smtClean="0"/>
              <a:t>04/06/2012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39D1200-6050-41DE-80C5-34B44D64940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15CC036-2E7F-4F4A-B05C-FCED352D4A2F}" type="datetimeFigureOut">
              <a:rPr lang="pt-BR" smtClean="0"/>
              <a:t>04/06/2012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39D1200-6050-41DE-80C5-34B44D64940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815CC036-2E7F-4F4A-B05C-FCED352D4A2F}" type="datetimeFigureOut">
              <a:rPr lang="pt-BR" smtClean="0"/>
              <a:t>04/06/2012</a:t>
            </a:fld>
            <a:endParaRPr lang="pt-BR"/>
          </a:p>
        </p:txBody>
      </p:sp>
      <p:sp>
        <p:nvSpPr>
          <p:cNvPr id="9" name="Espaço Reservado para Número de Slide 8"/>
          <p:cNvSpPr>
            <a:spLocks noGrp="1"/>
          </p:cNvSpPr>
          <p:nvPr>
            <p:ph type="sldNum" sz="quarter" idx="15"/>
          </p:nvPr>
        </p:nvSpPr>
        <p:spPr/>
        <p:txBody>
          <a:bodyPr rtlCol="0"/>
          <a:lstStyle/>
          <a:p>
            <a:fld id="{739D1200-6050-41DE-80C5-34B44D64940D}"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815CC036-2E7F-4F4A-B05C-FCED352D4A2F}" type="datetimeFigureOut">
              <a:rPr lang="pt-BR" smtClean="0"/>
              <a:t>04/06/2012</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739D1200-6050-41DE-80C5-34B44D64940D}"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815CC036-2E7F-4F4A-B05C-FCED352D4A2F}" type="datetimeFigureOut">
              <a:rPr lang="pt-BR" smtClean="0"/>
              <a:t>04/06/2012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39D1200-6050-41DE-80C5-34B44D64940D}"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815CC036-2E7F-4F4A-B05C-FCED352D4A2F}" type="datetimeFigureOut">
              <a:rPr lang="pt-BR" smtClean="0"/>
              <a:t>04/06/2012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39D1200-6050-41DE-80C5-34B44D64940D}"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815CC036-2E7F-4F4A-B05C-FCED352D4A2F}" type="datetimeFigureOut">
              <a:rPr lang="pt-BR" smtClean="0"/>
              <a:t>04/06/2012</a:t>
            </a:fld>
            <a:endParaRPr lang="pt-BR"/>
          </a:p>
        </p:txBody>
      </p:sp>
      <p:sp>
        <p:nvSpPr>
          <p:cNvPr id="7" name="Espaço Reservado para Número de Slide 6"/>
          <p:cNvSpPr>
            <a:spLocks noGrp="1"/>
          </p:cNvSpPr>
          <p:nvPr>
            <p:ph type="sldNum" sz="quarter" idx="11"/>
          </p:nvPr>
        </p:nvSpPr>
        <p:spPr/>
        <p:txBody>
          <a:bodyPr rtlCol="0"/>
          <a:lstStyle/>
          <a:p>
            <a:fld id="{739D1200-6050-41DE-80C5-34B44D64940D}"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15CC036-2E7F-4F4A-B05C-FCED352D4A2F}" type="datetimeFigureOut">
              <a:rPr lang="pt-BR" smtClean="0"/>
              <a:t>04/06/2012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39D1200-6050-41DE-80C5-34B44D64940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815CC036-2E7F-4F4A-B05C-FCED352D4A2F}" type="datetimeFigureOut">
              <a:rPr lang="pt-BR" smtClean="0"/>
              <a:t>04/06/2012</a:t>
            </a:fld>
            <a:endParaRPr lang="pt-BR"/>
          </a:p>
        </p:txBody>
      </p:sp>
      <p:sp>
        <p:nvSpPr>
          <p:cNvPr id="22" name="Espaço Reservado para Número de Slide 21"/>
          <p:cNvSpPr>
            <a:spLocks noGrp="1"/>
          </p:cNvSpPr>
          <p:nvPr>
            <p:ph type="sldNum" sz="quarter" idx="15"/>
          </p:nvPr>
        </p:nvSpPr>
        <p:spPr/>
        <p:txBody>
          <a:bodyPr rtlCol="0"/>
          <a:lstStyle/>
          <a:p>
            <a:fld id="{739D1200-6050-41DE-80C5-34B44D64940D}"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815CC036-2E7F-4F4A-B05C-FCED352D4A2F}" type="datetimeFigureOut">
              <a:rPr lang="pt-BR" smtClean="0"/>
              <a:t>04/06/2012</a:t>
            </a:fld>
            <a:endParaRPr lang="pt-BR"/>
          </a:p>
        </p:txBody>
      </p:sp>
      <p:sp>
        <p:nvSpPr>
          <p:cNvPr id="18" name="Espaço Reservado para Número de Slide 17"/>
          <p:cNvSpPr>
            <a:spLocks noGrp="1"/>
          </p:cNvSpPr>
          <p:nvPr>
            <p:ph type="sldNum" sz="quarter" idx="11"/>
          </p:nvPr>
        </p:nvSpPr>
        <p:spPr/>
        <p:txBody>
          <a:bodyPr rtlCol="0"/>
          <a:lstStyle/>
          <a:p>
            <a:fld id="{739D1200-6050-41DE-80C5-34B44D64940D}"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15CC036-2E7F-4F4A-B05C-FCED352D4A2F}" type="datetimeFigureOut">
              <a:rPr lang="pt-BR" smtClean="0"/>
              <a:t>04/06/2012</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39D1200-6050-41DE-80C5-34B44D64940D}"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3688" y="1700809"/>
            <a:ext cx="6694512" cy="1800200"/>
          </a:xfrm>
        </p:spPr>
        <p:txBody>
          <a:bodyPr>
            <a:normAutofit/>
          </a:bodyPr>
          <a:lstStyle/>
          <a:p>
            <a:pPr algn="just"/>
            <a:r>
              <a:rPr lang="pt-BR" dirty="0"/>
              <a:t>TECNOLOGIA E OS “NOVOS” DESAFIOS PARA O TRABALHO DOCENTE</a:t>
            </a:r>
          </a:p>
        </p:txBody>
      </p:sp>
      <p:sp>
        <p:nvSpPr>
          <p:cNvPr id="3" name="Subtítulo 2"/>
          <p:cNvSpPr>
            <a:spLocks noGrp="1"/>
          </p:cNvSpPr>
          <p:nvPr>
            <p:ph type="subTitle" idx="1"/>
          </p:nvPr>
        </p:nvSpPr>
        <p:spPr>
          <a:xfrm>
            <a:off x="2339752" y="4293096"/>
            <a:ext cx="5432648" cy="1345704"/>
          </a:xfrm>
        </p:spPr>
        <p:txBody>
          <a:bodyPr>
            <a:normAutofit/>
          </a:bodyPr>
          <a:lstStyle/>
          <a:p>
            <a:r>
              <a:rPr lang="pt-BR" sz="2000" dirty="0"/>
              <a:t>Dra. Nara Luciene Rocha </a:t>
            </a:r>
            <a:r>
              <a:rPr lang="pt-BR" sz="2000" dirty="0" smtClean="0"/>
              <a:t>Fidalgo</a:t>
            </a:r>
            <a:endParaRPr lang="pt-BR" sz="2000" dirty="0"/>
          </a:p>
          <a:p>
            <a:r>
              <a:rPr lang="pt-BR" sz="2000" dirty="0"/>
              <a:t>Dr. Fernando Fidalgo </a:t>
            </a:r>
          </a:p>
          <a:p>
            <a:r>
              <a:rPr lang="pt-BR" sz="2000" dirty="0" smtClean="0"/>
              <a:t>Dra. Antônia Vitória Soares Aranha</a:t>
            </a:r>
          </a:p>
          <a:p>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algn="just"/>
            <a:r>
              <a:rPr lang="pt-BR" sz="2000" dirty="0" smtClean="0"/>
              <a:t>(…) A carga horária de trabalho foi alterada, para selecionar as informações é preciso mais tempo. Exige mais tempo, mais conhecimento, leva muito tempo para selecionar as informações. (…) Antes, sem essa ferramenta, a vida da gente era mais complicada, até para montar plano de aula... hoje, a gente tem os planos de aula computadorizados. Se não tomar cuidado, a gente fica viciado. Mas a gente que é professor não corre esse risco porque a gente trabalha muito e não tem tempo. Quando eu preparava aula sem computador, gastava mais tempo que hoje. (</a:t>
            </a:r>
            <a:r>
              <a:rPr lang="pt-BR" sz="2000" dirty="0" smtClean="0"/>
              <a:t>OLIVEIRA</a:t>
            </a:r>
            <a:r>
              <a:rPr lang="pt-BR" sz="2000" dirty="0" smtClean="0"/>
              <a:t>, 2007, p. 110-111).</a:t>
            </a:r>
            <a:endParaRPr lang="pt-B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algn="just"/>
            <a:endParaRPr lang="pt-BR" sz="2000" dirty="0" smtClean="0"/>
          </a:p>
          <a:p>
            <a:pPr algn="just"/>
            <a:r>
              <a:rPr lang="pt-BR" sz="2000" dirty="0" smtClean="0"/>
              <a:t>Enfim</a:t>
            </a:r>
            <a:r>
              <a:rPr lang="pt-BR" sz="2000" dirty="0" smtClean="0"/>
              <a:t>, eu acho que eu me sinto como um coelho de Alice no país das maravilhas que corre, corre, pra quê? Eu tenho pressa! Eu tenho pressa! Então pra quê? Não sei, eu tenho que ir. Eu acho que aí sem perceber a gente desenvolve tarefas num ritmo muito alucinado (FIDALGO, 2010, p.82).</a:t>
            </a:r>
          </a:p>
          <a:p>
            <a:pPr algn="just"/>
            <a:endParaRPr lang="pt-B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692696"/>
            <a:ext cx="7467600" cy="5781256"/>
          </a:xfrm>
        </p:spPr>
        <p:txBody>
          <a:bodyPr>
            <a:normAutofit/>
          </a:bodyPr>
          <a:lstStyle/>
          <a:p>
            <a:pPr algn="just"/>
            <a:endParaRPr lang="pt-BR" sz="2000" dirty="0" smtClean="0"/>
          </a:p>
          <a:p>
            <a:pPr algn="just"/>
            <a:endParaRPr lang="pt-BR" sz="2000" dirty="0" smtClean="0"/>
          </a:p>
          <a:p>
            <a:pPr algn="just"/>
            <a:endParaRPr lang="pt-BR" sz="2000" dirty="0" smtClean="0"/>
          </a:p>
          <a:p>
            <a:pPr algn="just"/>
            <a:r>
              <a:rPr lang="pt-BR" sz="2000" dirty="0" smtClean="0"/>
              <a:t>Então as novidades </a:t>
            </a:r>
            <a:r>
              <a:rPr lang="pt-BR" sz="2000" dirty="0" smtClean="0"/>
              <a:t>te </a:t>
            </a:r>
            <a:r>
              <a:rPr lang="pt-BR" sz="2000" dirty="0" smtClean="0"/>
              <a:t>impõem </a:t>
            </a:r>
            <a:r>
              <a:rPr lang="pt-BR" sz="2000" dirty="0" smtClean="0"/>
              <a:t>responsabilidades que, em geral, não são avaliadas quando, por exemplo, não é avaliada a questão de remuneração. Qual é a remuneração adicional, que você tem? </a:t>
            </a:r>
            <a:r>
              <a:rPr lang="pt-BR" sz="2000" dirty="0" smtClean="0"/>
              <a:t>No </a:t>
            </a:r>
            <a:r>
              <a:rPr lang="pt-BR" sz="2000" dirty="0" smtClean="0"/>
              <a:t>meu caso eu tenho que correr 3 dias a mais por semana. </a:t>
            </a:r>
            <a:r>
              <a:rPr lang="pt-BR" sz="2000" b="1" dirty="0" smtClean="0"/>
              <a:t>Entrevistado C</a:t>
            </a:r>
            <a:r>
              <a:rPr lang="pt-BR" sz="2000" dirty="0" smtClean="0"/>
              <a:t>: Você não ganha 1 centavo a mais por aquilo, e você ainda fala assim: “Não, você pode ter mais perspectiva de conseguir a bolsa de produtividade do </a:t>
            </a:r>
            <a:r>
              <a:rPr lang="pt-BR" sz="2000" dirty="0" smtClean="0"/>
              <a:t>CNPq...” </a:t>
            </a:r>
            <a:r>
              <a:rPr lang="pt-BR" sz="2000" dirty="0" smtClean="0"/>
              <a:t>(FIDALGO, 2010, p.82</a:t>
            </a:r>
            <a:r>
              <a:rPr lang="pt-BR" sz="2000" dirty="0" smtClean="0"/>
              <a:t>).</a:t>
            </a:r>
          </a:p>
          <a:p>
            <a:pPr algn="just"/>
            <a:endParaRPr lang="pt-BR" sz="2000" dirty="0" smtClean="0"/>
          </a:p>
          <a:p>
            <a:pPr algn="just"/>
            <a:endParaRPr lang="pt-BR" sz="2000" dirty="0" smtClean="0"/>
          </a:p>
          <a:p>
            <a:pPr algn="just"/>
            <a:endParaRPr lang="pt-B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980728"/>
            <a:ext cx="7467600" cy="5493224"/>
          </a:xfrm>
        </p:spPr>
        <p:txBody>
          <a:bodyPr>
            <a:normAutofit/>
          </a:bodyPr>
          <a:lstStyle/>
          <a:p>
            <a:pPr algn="just"/>
            <a:r>
              <a:rPr lang="pt-BR" sz="2000" b="1" dirty="0" smtClean="0"/>
              <a:t>Entrevistador 1:</a:t>
            </a:r>
            <a:r>
              <a:rPr lang="pt-BR" sz="2000" dirty="0" smtClean="0"/>
              <a:t> Eu ligo o computador, eu tenho um diretório lá, ideias noturnas. Eu </a:t>
            </a:r>
            <a:r>
              <a:rPr lang="pt-BR" sz="2000" dirty="0" err="1" smtClean="0"/>
              <a:t>tô</a:t>
            </a:r>
            <a:r>
              <a:rPr lang="pt-BR" sz="2000" dirty="0" smtClean="0"/>
              <a:t> dormindo... Aí eu vou te contar uma história depois, que nós não somos os primeiros. </a:t>
            </a:r>
            <a:r>
              <a:rPr lang="pt-BR" sz="2000" b="1" dirty="0" smtClean="0"/>
              <a:t>Entrevistada A:</a:t>
            </a:r>
            <a:r>
              <a:rPr lang="pt-BR" sz="2000" dirty="0" smtClean="0"/>
              <a:t> tem gente muito pior. </a:t>
            </a:r>
            <a:r>
              <a:rPr lang="pt-BR" sz="2000" b="1" dirty="0" smtClean="0"/>
              <a:t>Entrevistador 1</a:t>
            </a:r>
            <a:r>
              <a:rPr lang="pt-BR" sz="2000" dirty="0" smtClean="0"/>
              <a:t>: Tem (...) muito anteriores a nós. Eu acordo. "Ah, </a:t>
            </a:r>
            <a:r>
              <a:rPr lang="pt-BR" sz="2000" dirty="0" smtClean="0"/>
              <a:t>senão </a:t>
            </a:r>
            <a:r>
              <a:rPr lang="pt-BR" sz="2000" dirty="0" smtClean="0"/>
              <a:t>vou esquecer, </a:t>
            </a:r>
            <a:r>
              <a:rPr lang="pt-BR" sz="2000" dirty="0" smtClean="0"/>
              <a:t>abre o computador </a:t>
            </a:r>
            <a:r>
              <a:rPr lang="pt-BR" sz="2000" dirty="0" smtClean="0"/>
              <a:t>senão eu vou esquecer se eu dormir". </a:t>
            </a:r>
            <a:r>
              <a:rPr lang="pt-BR" sz="2000" dirty="0" smtClean="0"/>
              <a:t>Eu </a:t>
            </a:r>
            <a:r>
              <a:rPr lang="pt-BR" sz="2000" dirty="0" smtClean="0"/>
              <a:t>contei isso pra alguém lá da USP e </a:t>
            </a:r>
            <a:r>
              <a:rPr lang="pt-BR" sz="2000" dirty="0" smtClean="0"/>
              <a:t>ele me disse </a:t>
            </a:r>
            <a:r>
              <a:rPr lang="pt-BR" sz="2000" dirty="0" smtClean="0"/>
              <a:t>que o Sérgio Buarque de Holanda tinha um caderninho do lado da cama dele, </a:t>
            </a:r>
            <a:r>
              <a:rPr lang="pt-BR" sz="2000" dirty="0" smtClean="0"/>
              <a:t>quando </a:t>
            </a:r>
            <a:r>
              <a:rPr lang="pt-BR" sz="2000" dirty="0" smtClean="0"/>
              <a:t>ele tinha ideias noturnas ele pegava o lápis e anotava. (...) Aí ele foi ficando velho e não tava mais enxergando. E</a:t>
            </a:r>
            <a:r>
              <a:rPr lang="pt-BR" sz="2000" dirty="0" smtClean="0"/>
              <a:t> </a:t>
            </a:r>
            <a:r>
              <a:rPr lang="pt-BR" sz="2000" dirty="0" smtClean="0"/>
              <a:t>quem foi ser o caderninho dele? A mulher </a:t>
            </a:r>
            <a:r>
              <a:rPr lang="pt-BR" sz="2000" dirty="0" smtClean="0"/>
              <a:t>dele. </a:t>
            </a:r>
            <a:r>
              <a:rPr lang="pt-BR" sz="2000" dirty="0" smtClean="0"/>
              <a:t>(FIDALGO, 2010, p.87).</a:t>
            </a:r>
          </a:p>
          <a:p>
            <a:pPr algn="just"/>
            <a:endParaRPr lang="pt-BR" sz="2000" dirty="0" smtClean="0"/>
          </a:p>
          <a:p>
            <a:endParaRPr lang="pt-B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algn="just"/>
            <a:endParaRPr lang="pt-BR" sz="2000" dirty="0" smtClean="0"/>
          </a:p>
          <a:p>
            <a:pPr algn="just"/>
            <a:r>
              <a:rPr lang="pt-BR" sz="2000" dirty="0" smtClean="0"/>
              <a:t>Com </a:t>
            </a:r>
            <a:r>
              <a:rPr lang="pt-BR" sz="2000" dirty="0" smtClean="0"/>
              <a:t>a tecnologia também aumenta </a:t>
            </a:r>
            <a:r>
              <a:rPr lang="pt-BR" sz="2000" dirty="0" smtClean="0"/>
              <a:t>o número e o detalhamento dos relatórios </a:t>
            </a:r>
            <a:r>
              <a:rPr lang="pt-BR" sz="2000" dirty="0" smtClean="0"/>
              <a:t>e as coisas que se quer saber sobre o trabalho, a vida e a carreira acadêmica. Aumentaram os dados e as modalidades de planilhas a serem preenchidas com informações que há bem pouco não eram consideradas relevantes.  Burocratização dos processos</a:t>
            </a:r>
            <a:r>
              <a:rPr lang="pt-BR" sz="2000" dirty="0" smtClean="0"/>
              <a:t>.</a:t>
            </a:r>
          </a:p>
          <a:p>
            <a:pPr algn="just"/>
            <a:endParaRPr lang="pt-BR" sz="2000" dirty="0" smtClean="0"/>
          </a:p>
          <a:p>
            <a:pPr algn="just"/>
            <a:r>
              <a:rPr lang="pt-BR" sz="2000" dirty="0" smtClean="0"/>
              <a:t>Quanto mais se sabe, mais se quer saber. Excesso e detalhamento de informações que possibilitam o controle externo sobre o trabalho e a vida cotidiana privada.</a:t>
            </a:r>
            <a:endParaRPr lang="pt-BR" sz="2000" dirty="0" smtClean="0"/>
          </a:p>
          <a:p>
            <a:pPr algn="just"/>
            <a:endParaRPr lang="pt-B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7467600" cy="922114"/>
          </a:xfrm>
        </p:spPr>
        <p:txBody>
          <a:bodyPr>
            <a:normAutofit/>
          </a:bodyPr>
          <a:lstStyle/>
          <a:p>
            <a:pPr algn="ctr"/>
            <a:r>
              <a:rPr lang="pt-BR" sz="2800" dirty="0" smtClean="0"/>
              <a:t>Questões norteadoras para reflexão:</a:t>
            </a:r>
            <a:endParaRPr lang="pt-BR" sz="2800" dirty="0"/>
          </a:p>
        </p:txBody>
      </p:sp>
      <p:sp>
        <p:nvSpPr>
          <p:cNvPr id="3" name="Espaço Reservado para Conteúdo 2"/>
          <p:cNvSpPr>
            <a:spLocks noGrp="1"/>
          </p:cNvSpPr>
          <p:nvPr>
            <p:ph sz="quarter" idx="1"/>
          </p:nvPr>
        </p:nvSpPr>
        <p:spPr>
          <a:xfrm>
            <a:off x="457200" y="1916832"/>
            <a:ext cx="7467600" cy="4557120"/>
          </a:xfrm>
        </p:spPr>
        <p:txBody>
          <a:bodyPr>
            <a:normAutofit/>
          </a:bodyPr>
          <a:lstStyle/>
          <a:p>
            <a:pPr algn="just"/>
            <a:r>
              <a:rPr lang="pt-BR" sz="2000" dirty="0" smtClean="0"/>
              <a:t>Como o professor tem participado no processo de concepção, acompanhamento e controle dos novos procedimentos? </a:t>
            </a:r>
          </a:p>
          <a:p>
            <a:pPr algn="just"/>
            <a:endParaRPr lang="pt-BR" sz="2000" dirty="0" smtClean="0"/>
          </a:p>
          <a:p>
            <a:pPr algn="just"/>
            <a:r>
              <a:rPr lang="pt-BR" sz="2000" dirty="0" smtClean="0"/>
              <a:t>Quais estratégias têm sido desenvolvidas para agir diante de imprevistos? </a:t>
            </a:r>
          </a:p>
          <a:p>
            <a:pPr algn="just">
              <a:buNone/>
            </a:pPr>
            <a:endParaRPr lang="pt-BR" sz="2000" dirty="0" smtClean="0"/>
          </a:p>
          <a:p>
            <a:pPr algn="just"/>
            <a:r>
              <a:rPr lang="pt-BR" sz="2000" dirty="0" smtClean="0"/>
              <a:t>Quais são as formas de acesso às fontes dos novos conhecimentos? Como os professores vêm atuando na organização do processo de ensino-aprendizagem e com que domínio sobre os fundamentos teóricos e práticos dessas novas técnicas?</a:t>
            </a:r>
          </a:p>
          <a:p>
            <a:pPr algn="just"/>
            <a:endParaRPr lang="pt-BR" sz="2000" dirty="0" smtClean="0"/>
          </a:p>
          <a:p>
            <a:pPr algn="just"/>
            <a:endParaRPr lang="pt-BR" sz="2000" dirty="0" smtClean="0"/>
          </a:p>
          <a:p>
            <a:pPr algn="just"/>
            <a:endParaRPr lang="pt-B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548680"/>
            <a:ext cx="7467600" cy="5925272"/>
          </a:xfrm>
        </p:spPr>
        <p:txBody>
          <a:bodyPr>
            <a:normAutofit/>
          </a:bodyPr>
          <a:lstStyle/>
          <a:p>
            <a:pPr algn="just"/>
            <a:endParaRPr lang="pt-BR" sz="2000" dirty="0" smtClean="0"/>
          </a:p>
          <a:p>
            <a:pPr algn="just"/>
            <a:r>
              <a:rPr lang="pt-BR" sz="2000" dirty="0" smtClean="0"/>
              <a:t> O uso desses recursos tem levado ao aumento do nível de controle sobre o trabalho pedagógico ou ao aumento da sua margem de autonomia? </a:t>
            </a:r>
          </a:p>
          <a:p>
            <a:pPr algn="just">
              <a:buNone/>
            </a:pPr>
            <a:endParaRPr lang="pt-BR" sz="2000" dirty="0" smtClean="0"/>
          </a:p>
          <a:p>
            <a:pPr algn="just"/>
            <a:r>
              <a:rPr lang="pt-BR" sz="2000" dirty="0" smtClean="0"/>
              <a:t>A relação real X virtual traz novas referências ao professor no que ele considera como controle ou autonomia? </a:t>
            </a:r>
          </a:p>
          <a:p>
            <a:pPr algn="just"/>
            <a:endParaRPr lang="pt-BR" sz="2000" dirty="0" smtClean="0"/>
          </a:p>
          <a:p>
            <a:pPr algn="just"/>
            <a:r>
              <a:rPr lang="pt-BR" sz="2000" dirty="0" smtClean="0"/>
              <a:t>Autonomia  intensificada ou intensificação autônoma? – Enfoque no indivíduo ou no coletivo?</a:t>
            </a:r>
          </a:p>
          <a:p>
            <a:pPr algn="just"/>
            <a:endParaRPr lang="pt-BR" sz="2000" dirty="0" smtClean="0"/>
          </a:p>
          <a:p>
            <a:pPr algn="just"/>
            <a:r>
              <a:rPr lang="pt-BR" sz="2000" dirty="0" smtClean="0"/>
              <a:t>Que subjetividade e identidade docente frente às novas realidades do trabalho? Relações que se estabelecem entre indivíduos, trabalho, real e virtual.</a:t>
            </a:r>
          </a:p>
          <a:p>
            <a:endParaRPr lang="pt-B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2400" dirty="0" smtClean="0"/>
              <a:t>OBJETIVO</a:t>
            </a:r>
            <a:endParaRPr lang="pt-BR" sz="2400" dirty="0"/>
          </a:p>
        </p:txBody>
      </p:sp>
      <p:sp>
        <p:nvSpPr>
          <p:cNvPr id="3" name="Espaço Reservado para Conteúdo 2"/>
          <p:cNvSpPr>
            <a:spLocks noGrp="1"/>
          </p:cNvSpPr>
          <p:nvPr>
            <p:ph sz="quarter" idx="1"/>
          </p:nvPr>
        </p:nvSpPr>
        <p:spPr>
          <a:xfrm>
            <a:off x="457200" y="1600200"/>
            <a:ext cx="7715200" cy="4873752"/>
          </a:xfrm>
        </p:spPr>
        <p:txBody>
          <a:bodyPr>
            <a:normAutofit/>
          </a:bodyPr>
          <a:lstStyle/>
          <a:p>
            <a:pPr algn="just"/>
            <a:endParaRPr lang="pt-BR" sz="2400" dirty="0" smtClean="0"/>
          </a:p>
          <a:p>
            <a:pPr algn="just"/>
            <a:r>
              <a:rPr lang="pt-BR" sz="2400" dirty="0" smtClean="0"/>
              <a:t>Debater a </a:t>
            </a:r>
            <a:r>
              <a:rPr lang="pt-BR" sz="2400" dirty="0"/>
              <a:t>inserção e o uso crescente das TIC - Tecnologias da Informação e Comunicação - no trabalho docente, discutindo sobre o encantamento tecnológico ao qual o professor pode ser submetido, em contraste com um processo instaurado de subordinação a uma lógica eficiente de produtividade laboral que tem tomado conta do trabalho do professor. </a:t>
            </a:r>
            <a:endParaRPr lang="pt-BR" sz="2400" dirty="0" smtClean="0"/>
          </a:p>
          <a:p>
            <a:pPr algn="just"/>
            <a:endParaRPr lang="pt-B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692696"/>
            <a:ext cx="7467600" cy="5781256"/>
          </a:xfrm>
        </p:spPr>
        <p:txBody>
          <a:bodyPr>
            <a:normAutofit/>
          </a:bodyPr>
          <a:lstStyle/>
          <a:p>
            <a:pPr algn="just"/>
            <a:endParaRPr lang="pt-BR" sz="2000" dirty="0" smtClean="0"/>
          </a:p>
          <a:p>
            <a:pPr algn="just"/>
            <a:endParaRPr lang="pt-BR" sz="2000" dirty="0" smtClean="0"/>
          </a:p>
          <a:p>
            <a:pPr algn="just"/>
            <a:endParaRPr lang="pt-BR" sz="2000" dirty="0" smtClean="0"/>
          </a:p>
          <a:p>
            <a:pPr algn="just"/>
            <a:r>
              <a:rPr lang="pt-BR" sz="2000" dirty="0" smtClean="0"/>
              <a:t>Ampliou-se </a:t>
            </a:r>
            <a:r>
              <a:rPr lang="pt-BR" sz="2000" dirty="0" smtClean="0"/>
              <a:t>o campo de pesquisas que privilegia </a:t>
            </a:r>
            <a:r>
              <a:rPr lang="pt-BR" sz="2000" dirty="0" smtClean="0"/>
              <a:t>as </a:t>
            </a:r>
            <a:r>
              <a:rPr lang="pt-BR" sz="2000" dirty="0" smtClean="0"/>
              <a:t>discussões sobre trabalho docente, tecnologia e </a:t>
            </a:r>
            <a:r>
              <a:rPr lang="pt-BR" sz="2000" dirty="0" smtClean="0"/>
              <a:t>EAD. Porém, </a:t>
            </a:r>
            <a:r>
              <a:rPr lang="pt-BR" sz="2000" dirty="0" smtClean="0"/>
              <a:t>por um lado, as categorias teórico-metodológicas têm sido construídas com base em estudos de caráter </a:t>
            </a:r>
            <a:r>
              <a:rPr lang="pt-BR" sz="2000" dirty="0" err="1" smtClean="0"/>
              <a:t>dedutivista</a:t>
            </a:r>
            <a:r>
              <a:rPr lang="pt-BR" sz="2000" dirty="0" smtClean="0"/>
              <a:t>, nos quais se busca, apenas, transpor estudos sobre o impacto das TIC na sociedade ou no trabalho de forma geral, para a compreensão do que deveria estar acontecendo com o trabalho dos professores. </a:t>
            </a:r>
            <a:endParaRPr lang="pt-B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algn="just"/>
            <a:r>
              <a:rPr lang="pt-BR" sz="2000" dirty="0" smtClean="0"/>
              <a:t>Por outro lado, encontram-se textos que apresentam recomendações sobre o uso das tecnologias da informação e da comunicação na escola ou fazem a simples descrição de experiências. Ainda são poucos os estudos empíricos que buscam desvendar as novas facetas do trabalho docente, tanto presencial como a distância, quando confrontados por esses novos aportes e pacotes tecnológicos.</a:t>
            </a:r>
          </a:p>
          <a:p>
            <a:pPr algn="just"/>
            <a:endParaRPr lang="pt-B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55576" y="274638"/>
            <a:ext cx="7169224" cy="1143000"/>
          </a:xfrm>
        </p:spPr>
        <p:txBody>
          <a:bodyPr>
            <a:noAutofit/>
          </a:bodyPr>
          <a:lstStyle/>
          <a:p>
            <a:pPr algn="ctr"/>
            <a:r>
              <a:rPr lang="pt-BR" sz="2400" dirty="0" smtClean="0"/>
              <a:t>Alguns pontos que necessitam ser considerados para aprofundar nas discussões:</a:t>
            </a:r>
            <a:endParaRPr lang="pt-BR" sz="2400" dirty="0"/>
          </a:p>
        </p:txBody>
      </p:sp>
      <p:sp>
        <p:nvSpPr>
          <p:cNvPr id="3" name="Espaço Reservado para Conteúdo 2"/>
          <p:cNvSpPr>
            <a:spLocks noGrp="1"/>
          </p:cNvSpPr>
          <p:nvPr>
            <p:ph sz="quarter" idx="1"/>
          </p:nvPr>
        </p:nvSpPr>
        <p:spPr>
          <a:xfrm>
            <a:off x="457200" y="2060848"/>
            <a:ext cx="7467600" cy="4413104"/>
          </a:xfrm>
        </p:spPr>
        <p:txBody>
          <a:bodyPr>
            <a:normAutofit/>
          </a:bodyPr>
          <a:lstStyle/>
          <a:p>
            <a:pPr algn="just"/>
            <a:r>
              <a:rPr lang="pt-BR" sz="2000" dirty="0" smtClean="0"/>
              <a:t>A necessidade de não </a:t>
            </a:r>
            <a:r>
              <a:rPr lang="pt-BR" sz="2000" dirty="0" smtClean="0"/>
              <a:t>apenas </a:t>
            </a:r>
            <a:r>
              <a:rPr lang="pt-BR" sz="2000" b="1" dirty="0" smtClean="0"/>
              <a:t>dominar</a:t>
            </a:r>
            <a:r>
              <a:rPr lang="pt-BR" sz="2000" dirty="0" smtClean="0"/>
              <a:t>, </a:t>
            </a:r>
            <a:r>
              <a:rPr lang="pt-BR" sz="2000" dirty="0" smtClean="0"/>
              <a:t>mas também de </a:t>
            </a:r>
            <a:r>
              <a:rPr lang="pt-BR" sz="2000" b="1" dirty="0" smtClean="0"/>
              <a:t>compreender</a:t>
            </a:r>
            <a:r>
              <a:rPr lang="pt-BR" sz="2000" dirty="0" smtClean="0"/>
              <a:t> </a:t>
            </a:r>
            <a:r>
              <a:rPr lang="pt-BR" sz="2000" dirty="0" smtClean="0"/>
              <a:t>o uso desses suportes tecnológicos passou a ser um elemento determinante nos processos de inserção social e profissional. </a:t>
            </a:r>
            <a:r>
              <a:rPr lang="pt-BR" sz="2000" dirty="0" smtClean="0"/>
              <a:t> Confrontar as visões maniqueístas sobre as TIC.</a:t>
            </a:r>
            <a:endParaRPr lang="pt-BR" sz="2000" dirty="0" smtClean="0"/>
          </a:p>
          <a:p>
            <a:pPr algn="just"/>
            <a:endParaRPr lang="pt-BR" sz="2000" dirty="0" smtClean="0"/>
          </a:p>
          <a:p>
            <a:pPr algn="just"/>
            <a:r>
              <a:rPr lang="pt-BR" sz="2000" dirty="0" smtClean="0"/>
              <a:t>Refletir sobre o rompimento com os limites </a:t>
            </a:r>
            <a:r>
              <a:rPr lang="pt-BR" sz="2000" dirty="0" err="1" smtClean="0"/>
              <a:t>espaço-temporais</a:t>
            </a:r>
            <a:r>
              <a:rPr lang="pt-BR" sz="2000" dirty="0" smtClean="0"/>
              <a:t> proporcionado pelas novas ferramentas que facilita e beneficia o desenvolvimento do trabalho dos professores, mas também pode estender as horas de trabalho para o espaço doméstico e outras esferas da vida privada, assim como para os momentos de lazer.</a:t>
            </a:r>
          </a:p>
          <a:p>
            <a:pPr algn="just"/>
            <a:endParaRPr lang="pt-BR" sz="2000" dirty="0" smtClean="0"/>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836712"/>
            <a:ext cx="8147248" cy="5289451"/>
          </a:xfrm>
        </p:spPr>
        <p:txBody>
          <a:bodyPr>
            <a:normAutofit/>
          </a:bodyPr>
          <a:lstStyle/>
          <a:p>
            <a:pPr algn="just"/>
            <a:r>
              <a:rPr lang="pt-BR" sz="2000" dirty="0" smtClean="0"/>
              <a:t>O lazer  radicalmente atrelado à tecnologia.  Custos e benefícios</a:t>
            </a:r>
            <a:r>
              <a:rPr lang="pt-BR" sz="2000" dirty="0" smtClean="0"/>
              <a:t>. Lazer do professor – internet e e-mail abertos...</a:t>
            </a:r>
            <a:endParaRPr lang="pt-BR" sz="2000" dirty="0" smtClean="0"/>
          </a:p>
          <a:p>
            <a:pPr algn="just">
              <a:buNone/>
            </a:pPr>
            <a:endParaRPr lang="pt-BR" sz="2200" dirty="0" smtClean="0"/>
          </a:p>
          <a:p>
            <a:pPr algn="just"/>
            <a:r>
              <a:rPr lang="pt-BR" sz="2200" dirty="0" smtClean="0"/>
              <a:t>São </a:t>
            </a:r>
            <a:r>
              <a:rPr lang="pt-BR" sz="2200" dirty="0"/>
              <a:t>construídas novas relações com os elementos que vão sendo incorporados </a:t>
            </a:r>
            <a:r>
              <a:rPr lang="pt-BR" sz="2200" dirty="0" smtClean="0"/>
              <a:t>neste </a:t>
            </a:r>
            <a:r>
              <a:rPr lang="pt-BR" sz="2200" dirty="0"/>
              <a:t>processo, e o professor vai sendo confrontado com a necessidade de </a:t>
            </a:r>
            <a:r>
              <a:rPr lang="pt-BR" sz="2200" b="1" dirty="0"/>
              <a:t>absorver</a:t>
            </a:r>
            <a:r>
              <a:rPr lang="pt-BR" sz="2200" dirty="0"/>
              <a:t> as demandas e </a:t>
            </a:r>
            <a:r>
              <a:rPr lang="pt-BR" sz="2200" b="1" dirty="0"/>
              <a:t>compreender</a:t>
            </a:r>
            <a:r>
              <a:rPr lang="pt-BR" sz="2200" dirty="0"/>
              <a:t> as mudanças sobre a objetividade dos processos de trabalho e sobre sua subjetividade. </a:t>
            </a:r>
            <a:endParaRPr lang="pt-BR" sz="2200" dirty="0" smtClean="0"/>
          </a:p>
          <a:p>
            <a:pPr algn="just"/>
            <a:endParaRPr lang="pt-BR" sz="2200" dirty="0" smtClean="0"/>
          </a:p>
          <a:p>
            <a:pPr algn="just"/>
            <a:r>
              <a:rPr lang="pt-BR" sz="2200" dirty="0" smtClean="0"/>
              <a:t>Dessa </a:t>
            </a:r>
            <a:r>
              <a:rPr lang="pt-BR" sz="2200" dirty="0"/>
              <a:t>forma, o “novo” muitas vezes se instala no processo de trabalho docente, porém o tempo e o espaço nem sempre possibilitam aos professores refletirem e se adaptarem ao novo contexto. </a:t>
            </a:r>
            <a:r>
              <a:rPr lang="pt-BR" sz="2200" dirty="0" smtClean="0"/>
              <a:t> - Cooptação.</a:t>
            </a:r>
            <a:endParaRPr lang="pt-B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692696"/>
            <a:ext cx="7467600" cy="5781256"/>
          </a:xfrm>
        </p:spPr>
        <p:txBody>
          <a:bodyPr>
            <a:normAutofit/>
          </a:bodyPr>
          <a:lstStyle/>
          <a:p>
            <a:pPr algn="just"/>
            <a:endParaRPr lang="pt-BR" sz="2000" dirty="0" smtClean="0"/>
          </a:p>
          <a:p>
            <a:pPr algn="just"/>
            <a:r>
              <a:rPr lang="pt-BR" sz="2000" dirty="0" smtClean="0"/>
              <a:t>Dada a importância e expansão crescente da  EAD no cenário </a:t>
            </a:r>
            <a:r>
              <a:rPr lang="pt-BR" sz="2000" dirty="0" smtClean="0"/>
              <a:t>educacional </a:t>
            </a:r>
            <a:r>
              <a:rPr lang="pt-BR" sz="2000" dirty="0" smtClean="0"/>
              <a:t>brasileiro e sua relação com a Tecnologia, podemos adotá-la como mais um caminho interessante para discutir a  relevância, influência e impactos </a:t>
            </a:r>
            <a:r>
              <a:rPr lang="pt-BR" sz="2000" dirty="0" smtClean="0"/>
              <a:t>das  TIC </a:t>
            </a:r>
            <a:r>
              <a:rPr lang="pt-BR" sz="2000" dirty="0" smtClean="0"/>
              <a:t>no setor </a:t>
            </a:r>
            <a:r>
              <a:rPr lang="pt-BR" sz="2000" dirty="0" smtClean="0"/>
              <a:t>educacional e na sociedade em </a:t>
            </a:r>
            <a:r>
              <a:rPr lang="pt-BR" sz="2000" dirty="0" smtClean="0"/>
              <a:t>geral.  </a:t>
            </a:r>
          </a:p>
          <a:p>
            <a:pPr algn="just">
              <a:buNone/>
            </a:pPr>
            <a:endParaRPr lang="pt-BR" sz="2000" dirty="0" smtClean="0"/>
          </a:p>
          <a:p>
            <a:pPr algn="just"/>
            <a:r>
              <a:rPr lang="pt-BR" sz="2000" dirty="0" smtClean="0"/>
              <a:t>Avançar na discussão em mão dupla: partir das TIC para discutir EAD (importância, benefícios, avanços, desafios) e também a EAD para discutir as TIC e seus usos, impactos e importância na sociedade. (TIC como instrumento de democratização, </a:t>
            </a:r>
            <a:r>
              <a:rPr lang="pt-BR" sz="2000" dirty="0" err="1" smtClean="0"/>
              <a:t>etc</a:t>
            </a:r>
            <a:r>
              <a:rPr lang="pt-BR" sz="2000" dirty="0" smtClean="0"/>
              <a:t>).</a:t>
            </a:r>
          </a:p>
          <a:p>
            <a:pPr algn="just"/>
            <a:endParaRPr lang="pt-BR" sz="2000" dirty="0" smtClean="0"/>
          </a:p>
          <a:p>
            <a:pPr algn="just"/>
            <a:r>
              <a:rPr lang="pt-BR" sz="2000" dirty="0" smtClean="0"/>
              <a:t>Discutir o preconceito sobre EAD que ainda dificulta sua aceitação.</a:t>
            </a:r>
            <a:endParaRPr lang="pt-B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274638"/>
            <a:ext cx="7241232" cy="778098"/>
          </a:xfrm>
        </p:spPr>
        <p:txBody>
          <a:bodyPr>
            <a:normAutofit/>
          </a:bodyPr>
          <a:lstStyle/>
          <a:p>
            <a:r>
              <a:rPr lang="pt-BR" sz="2400" dirty="0" smtClean="0"/>
              <a:t>ALGUNS RELATOS DE PROFESSORES</a:t>
            </a:r>
            <a:endParaRPr lang="pt-BR" sz="2400" dirty="0"/>
          </a:p>
        </p:txBody>
      </p:sp>
      <p:sp>
        <p:nvSpPr>
          <p:cNvPr id="3" name="Espaço Reservado para Conteúdo 2"/>
          <p:cNvSpPr>
            <a:spLocks noGrp="1"/>
          </p:cNvSpPr>
          <p:nvPr>
            <p:ph sz="quarter" idx="1"/>
          </p:nvPr>
        </p:nvSpPr>
        <p:spPr>
          <a:xfrm>
            <a:off x="457200" y="1412776"/>
            <a:ext cx="7467600" cy="5061176"/>
          </a:xfrm>
        </p:spPr>
        <p:txBody>
          <a:bodyPr>
            <a:normAutofit/>
          </a:bodyPr>
          <a:lstStyle/>
          <a:p>
            <a:pPr algn="just"/>
            <a:endParaRPr lang="pt-BR" sz="2000" dirty="0" smtClean="0"/>
          </a:p>
          <a:p>
            <a:pPr algn="just"/>
            <a:endParaRPr lang="pt-BR" sz="2000" dirty="0" smtClean="0"/>
          </a:p>
          <a:p>
            <a:pPr algn="just"/>
            <a:r>
              <a:rPr lang="pt-BR" sz="2000" dirty="0" smtClean="0"/>
              <a:t>Agora</a:t>
            </a:r>
            <a:r>
              <a:rPr lang="pt-BR" sz="2000" dirty="0" smtClean="0"/>
              <a:t>, o computador em casa não vai aumentar a carga de trabalho, ele vai é te oferecer mais recursos para criar a conquista da atenção do aluno. Ele tem essa magia de ser lúdico, não é algo só funcional. Com o computador é mais rápido, ele favoreceu muito, com muito mais rapidez. Talvez o que aconteça é que ele, por te possibilitar maiores possibilidades de pesquisa, você fica mais tempo usando ele... (OLIVEIRA, </a:t>
            </a:r>
            <a:r>
              <a:rPr lang="pt-BR" sz="2000" b="1" dirty="0" smtClean="0"/>
              <a:t>2007</a:t>
            </a:r>
            <a:r>
              <a:rPr lang="pt-BR" sz="2000" dirty="0" smtClean="0"/>
              <a:t>, p. 101).</a:t>
            </a: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endParaRPr lang="pt-BR" sz="2000" dirty="0" smtClean="0"/>
          </a:p>
          <a:p>
            <a:pPr algn="just"/>
            <a:endParaRPr lang="pt-BR" sz="2000" dirty="0" smtClean="0"/>
          </a:p>
          <a:p>
            <a:pPr algn="just"/>
            <a:endParaRPr lang="pt-B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algn="just"/>
            <a:r>
              <a:rPr lang="pt-BR" sz="2000" dirty="0" smtClean="0"/>
              <a:t>(…) Com o computador é muito mais rápido. Hoje eu monto uma prova com questões da faculdade que eu quero, com o tema que eu quero, antes eu gastaria no mínimo 01 hora. Agora não, as minhas aulas ficam no portal, é só o menino entrar lá e acessar. Hoje a gente salva as aulas. No meu computador tem aula desde que eu comecei a formular aula, eu não preciso montar uma aula, é só pegar no meu banco de aula. O computador tornou o trabalho mais prazeroso. A gente acha na internet cada foto maravilhosa. A qualidade do trabalho… Proporciona estudo, a aula fica muito mais rica. (OLIVEIRA, </a:t>
            </a:r>
            <a:r>
              <a:rPr lang="pt-BR" sz="2000" b="1" dirty="0" smtClean="0"/>
              <a:t>2007</a:t>
            </a:r>
            <a:r>
              <a:rPr lang="pt-BR" sz="2000" dirty="0" smtClean="0"/>
              <a:t>, p. 106).</a:t>
            </a:r>
          </a:p>
          <a:p>
            <a:pPr algn="just"/>
            <a:endParaRPr lang="pt-B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1200</TotalTime>
  <Words>1418</Words>
  <Application>Microsoft Office PowerPoint</Application>
  <PresentationFormat>Apresentação na tela (4:3)</PresentationFormat>
  <Paragraphs>66</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Balcão Envidraçado</vt:lpstr>
      <vt:lpstr>TECNOLOGIA E OS “NOVOS” DESAFIOS PARA O TRABALHO DOCENTE</vt:lpstr>
      <vt:lpstr>OBJETIVO</vt:lpstr>
      <vt:lpstr>Slide 3</vt:lpstr>
      <vt:lpstr>Slide 4</vt:lpstr>
      <vt:lpstr>Alguns pontos que necessitam ser considerados para aprofundar nas discussões:</vt:lpstr>
      <vt:lpstr>Slide 6</vt:lpstr>
      <vt:lpstr>Slide 7</vt:lpstr>
      <vt:lpstr>ALGUNS RELATOS DE PROFESSORES</vt:lpstr>
      <vt:lpstr>Slide 9</vt:lpstr>
      <vt:lpstr>Slide 10</vt:lpstr>
      <vt:lpstr>Slide 11</vt:lpstr>
      <vt:lpstr>Slide 12</vt:lpstr>
      <vt:lpstr>Slide 13</vt:lpstr>
      <vt:lpstr>Slide 14</vt:lpstr>
      <vt:lpstr>Questões norteadoras para reflexão:</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 E OS “NOVOS” DESAFIOS PARA O TRABALHO DOCENTE</dc:title>
  <dc:creator>Nara Fidalgo</dc:creator>
  <cp:lastModifiedBy>Nara Fidalgo</cp:lastModifiedBy>
  <cp:revision>57</cp:revision>
  <dcterms:created xsi:type="dcterms:W3CDTF">2012-06-04T18:18:20Z</dcterms:created>
  <dcterms:modified xsi:type="dcterms:W3CDTF">2012-06-05T14:19:15Z</dcterms:modified>
</cp:coreProperties>
</file>