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3"/>
  </p:notesMasterIdLst>
  <p:sldIdLst>
    <p:sldId id="256"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8" autoAdjust="0"/>
    <p:restoredTop sz="94660"/>
  </p:normalViewPr>
  <p:slideViewPr>
    <p:cSldViewPr snapToGrid="0">
      <p:cViewPr>
        <p:scale>
          <a:sx n="51" d="100"/>
          <a:sy n="51" d="100"/>
        </p:scale>
        <p:origin x="-402"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4FCF9-674C-4BBD-90DF-BA94CE31F8DC}" type="datetimeFigureOut">
              <a:rPr lang="en-ID" smtClean="0"/>
              <a:t>10/16/2020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9CFF8-80ED-4924-BB3E-0D0BC4BB2D46}" type="slidenum">
              <a:rPr lang="en-ID" smtClean="0"/>
              <a:t>‹nº›</a:t>
            </a:fld>
            <a:endParaRPr lang="en-ID"/>
          </a:p>
        </p:txBody>
      </p:sp>
    </p:spTree>
    <p:extLst>
      <p:ext uri="{BB962C8B-B14F-4D97-AF65-F5344CB8AC3E}">
        <p14:creationId xmlns:p14="http://schemas.microsoft.com/office/powerpoint/2010/main" val="92791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6000 islands are inhabited.</a:t>
            </a:r>
            <a:endParaRPr lang="en-ID" dirty="0"/>
          </a:p>
        </p:txBody>
      </p:sp>
      <p:sp>
        <p:nvSpPr>
          <p:cNvPr id="4" name="Slide Number Placeholder 3"/>
          <p:cNvSpPr>
            <a:spLocks noGrp="1"/>
          </p:cNvSpPr>
          <p:nvPr>
            <p:ph type="sldNum" sz="quarter" idx="5"/>
          </p:nvPr>
        </p:nvSpPr>
        <p:spPr/>
        <p:txBody>
          <a:bodyPr/>
          <a:lstStyle/>
          <a:p>
            <a:fld id="{C089CFF8-80ED-4924-BB3E-0D0BC4BB2D46}" type="slidenum">
              <a:rPr lang="en-ID" smtClean="0"/>
              <a:t>4</a:t>
            </a:fld>
            <a:endParaRPr lang="en-ID"/>
          </a:p>
        </p:txBody>
      </p:sp>
    </p:spTree>
    <p:extLst>
      <p:ext uri="{BB962C8B-B14F-4D97-AF65-F5344CB8AC3E}">
        <p14:creationId xmlns:p14="http://schemas.microsoft.com/office/powerpoint/2010/main" val="92500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xmlns=""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10/16/2020</a:t>
            </a:fld>
            <a:endParaRPr lang="en-US" dirty="0"/>
          </a:p>
        </p:txBody>
      </p:sp>
      <p:sp>
        <p:nvSpPr>
          <p:cNvPr id="24" name="Footer Placeholder 23">
            <a:extLst>
              <a:ext uri="{FF2B5EF4-FFF2-40B4-BE49-F238E27FC236}">
                <a16:creationId xmlns:a16="http://schemas.microsoft.com/office/drawing/2014/main" xmlns=""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xmlns=""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‹nº›</a:t>
            </a:fld>
            <a:endParaRPr lang="en-US" dirty="0"/>
          </a:p>
        </p:txBody>
      </p:sp>
      <p:sp>
        <p:nvSpPr>
          <p:cNvPr id="4" name="Freeform: Shape 3">
            <a:extLst>
              <a:ext uri="{FF2B5EF4-FFF2-40B4-BE49-F238E27FC236}">
                <a16:creationId xmlns:a16="http://schemas.microsoft.com/office/drawing/2014/main" xmlns=""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xmlns=""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xmlns=""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9140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6397E4A-EB6A-4FA6-AA4F-69EA0C70FDC9}"/>
              </a:ext>
            </a:extLst>
          </p:cNvPr>
          <p:cNvSpPr>
            <a:spLocks noGrp="1"/>
          </p:cNvSpPr>
          <p:nvPr>
            <p:ph type="dt" sz="half" idx="10"/>
          </p:nvPr>
        </p:nvSpPr>
        <p:spPr/>
        <p:txBody>
          <a:bodyPr/>
          <a:lstStyle/>
          <a:p>
            <a:fld id="{6F86ED0C-1DA7-41F0-94CF-6218B1FEDFF1}" type="datetime1">
              <a:rPr lang="en-US" smtClean="0"/>
              <a:t>10/16/2020</a:t>
            </a:fld>
            <a:endParaRPr lang="en-US" dirty="0"/>
          </a:p>
        </p:txBody>
      </p:sp>
      <p:sp>
        <p:nvSpPr>
          <p:cNvPr id="8" name="Footer Placeholder 7">
            <a:extLst>
              <a:ext uri="{FF2B5EF4-FFF2-40B4-BE49-F238E27FC236}">
                <a16:creationId xmlns:a16="http://schemas.microsoft.com/office/drawing/2014/main" xmlns=""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D26E8B86-CDB8-482F-9D9F-1BFDA3638B3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84717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10/16/2020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‹nº›</a:t>
            </a:fld>
            <a:endParaRPr lang="en-US" dirty="0"/>
          </a:p>
        </p:txBody>
      </p:sp>
      <p:cxnSp>
        <p:nvCxnSpPr>
          <p:cNvPr id="7" name="Straight Connector 6" title="Rule Line">
            <a:extLst>
              <a:ext uri="{FF2B5EF4-FFF2-40B4-BE49-F238E27FC236}">
                <a16:creationId xmlns:a16="http://schemas.microsoft.com/office/drawing/2014/main" xmlns=""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1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xmlns="" id="{6923EF53-7767-4C94-BEF6-D452927945DA}"/>
              </a:ext>
            </a:extLst>
          </p:cNvPr>
          <p:cNvSpPr>
            <a:spLocks noGrp="1"/>
          </p:cNvSpPr>
          <p:nvPr>
            <p:ph type="dt" sz="half" idx="10"/>
          </p:nvPr>
        </p:nvSpPr>
        <p:spPr/>
        <p:txBody>
          <a:bodyPr/>
          <a:lstStyle/>
          <a:p>
            <a:fld id="{22F3E5F3-28EE-488F-BD53-B744C06C3DEC}" type="datetime1">
              <a:rPr lang="en-US" smtClean="0"/>
              <a:t>10/16/2020</a:t>
            </a:fld>
            <a:endParaRPr lang="en-US" dirty="0"/>
          </a:p>
        </p:txBody>
      </p:sp>
      <p:sp>
        <p:nvSpPr>
          <p:cNvPr id="11" name="Footer Placeholder 10">
            <a:extLst>
              <a:ext uri="{FF2B5EF4-FFF2-40B4-BE49-F238E27FC236}">
                <a16:creationId xmlns:a16="http://schemas.microsoft.com/office/drawing/2014/main" xmlns=""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DA1B1EE2-BCA3-432B-A32D-B04C7F1DD93F}"/>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14375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xmlns=""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xmlns=""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xmlns=""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xmlns=""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xmlns=""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xmlns=""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xmlns=""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xmlns=""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xmlns=""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xmlns=""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xmlns=""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xmlns=""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xmlns=""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xmlns=""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xmlns=""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xmlns="" id="{1D718595-24D3-4517-A62E-C1F493407AA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xmlns=""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10/16/2020</a:t>
            </a:fld>
            <a:endParaRPr lang="en-US" dirty="0"/>
          </a:p>
        </p:txBody>
      </p:sp>
    </p:spTree>
    <p:extLst>
      <p:ext uri="{BB962C8B-B14F-4D97-AF65-F5344CB8AC3E}">
        <p14:creationId xmlns:p14="http://schemas.microsoft.com/office/powerpoint/2010/main" val="48285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C1D6427-F07F-4D50-B151-455100AF70FF}"/>
              </a:ext>
            </a:extLst>
          </p:cNvPr>
          <p:cNvSpPr>
            <a:spLocks noGrp="1"/>
          </p:cNvSpPr>
          <p:nvPr>
            <p:ph type="dt" sz="half" idx="10"/>
          </p:nvPr>
        </p:nvSpPr>
        <p:spPr/>
        <p:txBody>
          <a:bodyPr/>
          <a:lstStyle/>
          <a:p>
            <a:fld id="{D0158CFD-9357-46BE-A189-D637A67C8730}" type="datetime1">
              <a:rPr lang="en-US" smtClean="0"/>
              <a:t>10/16/2020</a:t>
            </a:fld>
            <a:endParaRPr lang="en-US" dirty="0"/>
          </a:p>
        </p:txBody>
      </p:sp>
      <p:sp>
        <p:nvSpPr>
          <p:cNvPr id="9" name="Footer Placeholder 8">
            <a:extLst>
              <a:ext uri="{FF2B5EF4-FFF2-40B4-BE49-F238E27FC236}">
                <a16:creationId xmlns:a16="http://schemas.microsoft.com/office/drawing/2014/main" xmlns=""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7AE6B7E1-F60B-4D08-9052-423D6FBFAD6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83756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xmlns="" id="{3771BF97-4D2A-43A4-8CDC-2250017EB045}"/>
              </a:ext>
            </a:extLst>
          </p:cNvPr>
          <p:cNvSpPr>
            <a:spLocks noGrp="1"/>
          </p:cNvSpPr>
          <p:nvPr>
            <p:ph type="dt" sz="half" idx="10"/>
          </p:nvPr>
        </p:nvSpPr>
        <p:spPr/>
        <p:txBody>
          <a:bodyPr/>
          <a:lstStyle/>
          <a:p>
            <a:fld id="{7B4742EE-B331-4632-BD10-A82FED6B6FC0}" type="datetime1">
              <a:rPr lang="en-US" smtClean="0"/>
              <a:t>10/16/2020</a:t>
            </a:fld>
            <a:endParaRPr lang="en-US" dirty="0"/>
          </a:p>
        </p:txBody>
      </p:sp>
      <p:sp>
        <p:nvSpPr>
          <p:cNvPr id="11" name="Footer Placeholder 10">
            <a:extLst>
              <a:ext uri="{FF2B5EF4-FFF2-40B4-BE49-F238E27FC236}">
                <a16:creationId xmlns:a16="http://schemas.microsoft.com/office/drawing/2014/main" xmlns=""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EEFCE38B-E087-4988-BC3A-FE3B55E70D7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13" name="Title 12">
            <a:extLst>
              <a:ext uri="{FF2B5EF4-FFF2-40B4-BE49-F238E27FC236}">
                <a16:creationId xmlns:a16="http://schemas.microsoft.com/office/drawing/2014/main" xmlns=""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911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CF30096C-3491-4EF2-ABB2-D57F3F4B5BD5}"/>
              </a:ext>
            </a:extLst>
          </p:cNvPr>
          <p:cNvSpPr>
            <a:spLocks noGrp="1"/>
          </p:cNvSpPr>
          <p:nvPr>
            <p:ph type="dt" sz="half" idx="10"/>
          </p:nvPr>
        </p:nvSpPr>
        <p:spPr/>
        <p:txBody>
          <a:bodyPr/>
          <a:lstStyle/>
          <a:p>
            <a:fld id="{451BA835-D13F-49F4-8F11-5D576AC65FAD}" type="datetime1">
              <a:rPr lang="en-US" smtClean="0"/>
              <a:t>10/16/2020</a:t>
            </a:fld>
            <a:endParaRPr lang="en-US" dirty="0"/>
          </a:p>
        </p:txBody>
      </p:sp>
      <p:sp>
        <p:nvSpPr>
          <p:cNvPr id="7" name="Footer Placeholder 6">
            <a:extLst>
              <a:ext uri="{FF2B5EF4-FFF2-40B4-BE49-F238E27FC236}">
                <a16:creationId xmlns:a16="http://schemas.microsoft.com/office/drawing/2014/main" xmlns=""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EEDDF50D-95C0-4DA2-BBC6-41774FAC140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86109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209BEFCA-6D6F-4F26-823F-C86CA694B830}"/>
              </a:ext>
            </a:extLst>
          </p:cNvPr>
          <p:cNvSpPr>
            <a:spLocks noGrp="1"/>
          </p:cNvSpPr>
          <p:nvPr>
            <p:ph type="dt" sz="half" idx="10"/>
          </p:nvPr>
        </p:nvSpPr>
        <p:spPr/>
        <p:txBody>
          <a:bodyPr/>
          <a:lstStyle/>
          <a:p>
            <a:fld id="{ADBD1799-ACB5-4CB2-86A2-5C574F1C8706}" type="datetime1">
              <a:rPr lang="en-US" smtClean="0"/>
              <a:t>10/16/2020</a:t>
            </a:fld>
            <a:endParaRPr lang="en-US" dirty="0"/>
          </a:p>
        </p:txBody>
      </p:sp>
      <p:sp>
        <p:nvSpPr>
          <p:cNvPr id="6" name="Footer Placeholder 5">
            <a:extLst>
              <a:ext uri="{FF2B5EF4-FFF2-40B4-BE49-F238E27FC236}">
                <a16:creationId xmlns:a16="http://schemas.microsoft.com/office/drawing/2014/main" xmlns=""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E5557A9-903F-4B36-8B06-D9EADF230508}"/>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25487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xmlns=""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10/16/2020</a:t>
            </a:fld>
            <a:endParaRPr lang="en-US" dirty="0"/>
          </a:p>
        </p:txBody>
      </p:sp>
      <p:sp>
        <p:nvSpPr>
          <p:cNvPr id="9" name="Footer Placeholder 8">
            <a:extLst>
              <a:ext uri="{FF2B5EF4-FFF2-40B4-BE49-F238E27FC236}">
                <a16:creationId xmlns:a16="http://schemas.microsoft.com/office/drawing/2014/main" xmlns=""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xmlns="" id="{518D0320-9B66-443F-8E28-8BCF07E082BD}"/>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0170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xmlns=""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10/16/2020</a:t>
            </a:fld>
            <a:endParaRPr lang="en-US" dirty="0"/>
          </a:p>
        </p:txBody>
      </p:sp>
      <p:sp>
        <p:nvSpPr>
          <p:cNvPr id="12" name="Footer Placeholder 11">
            <a:extLst>
              <a:ext uri="{FF2B5EF4-FFF2-40B4-BE49-F238E27FC236}">
                <a16:creationId xmlns:a16="http://schemas.microsoft.com/office/drawing/2014/main" xmlns=""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xmlns="" id="{F9BFA0A0-2117-4A10-9DAA-080C21559CF3}"/>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46281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10/16/2020</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‹nº›</a:t>
            </a:fld>
            <a:endParaRPr lang="en-US" dirty="0"/>
          </a:p>
        </p:txBody>
      </p:sp>
      <p:cxnSp>
        <p:nvCxnSpPr>
          <p:cNvPr id="9" name="Straight Connector 8" title="Rule Line">
            <a:extLst>
              <a:ext uri="{FF2B5EF4-FFF2-40B4-BE49-F238E27FC236}">
                <a16:creationId xmlns:a16="http://schemas.microsoft.com/office/drawing/2014/main" xmlns=""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9009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8" name="Rectangle 59">
            <a:extLst>
              <a:ext uri="{FF2B5EF4-FFF2-40B4-BE49-F238E27FC236}">
                <a16:creationId xmlns:a16="http://schemas.microsoft.com/office/drawing/2014/main" xmlns="" id="{F3E416D2-D994-4F7A-8F62-B28B11BE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6" name="Picture 2">
            <a:extLst>
              <a:ext uri="{FF2B5EF4-FFF2-40B4-BE49-F238E27FC236}">
                <a16:creationId xmlns:a16="http://schemas.microsoft.com/office/drawing/2014/main" xmlns="" id="{325904BD-AF7C-48A8-BA54-5DBC83EFD9BF}"/>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1524" y="10"/>
            <a:ext cx="12188952" cy="6857990"/>
          </a:xfrm>
          <a:prstGeom prst="rect">
            <a:avLst/>
          </a:prstGeom>
        </p:spPr>
      </p:pic>
      <p:sp>
        <p:nvSpPr>
          <p:cNvPr id="69" name="Freeform: Shape 61">
            <a:extLst>
              <a:ext uri="{FF2B5EF4-FFF2-40B4-BE49-F238E27FC236}">
                <a16:creationId xmlns:a16="http://schemas.microsoft.com/office/drawing/2014/main" xmlns="" id="{746D3498-BB0C-4BBC-957B-FC6466C804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715949" y="0"/>
            <a:ext cx="7476051" cy="6858000"/>
          </a:xfrm>
          <a:custGeom>
            <a:avLst/>
            <a:gdLst>
              <a:gd name="connsiteX0" fmla="*/ 0 w 7476051"/>
              <a:gd name="connsiteY0" fmla="*/ 0 h 6858000"/>
              <a:gd name="connsiteX1" fmla="*/ 348024 w 7476051"/>
              <a:gd name="connsiteY1" fmla="*/ 0 h 6858000"/>
              <a:gd name="connsiteX2" fmla="*/ 681975 w 7476051"/>
              <a:gd name="connsiteY2" fmla="*/ 0 h 6858000"/>
              <a:gd name="connsiteX3" fmla="*/ 1555845 w 7476051"/>
              <a:gd name="connsiteY3" fmla="*/ 0 h 6858000"/>
              <a:gd name="connsiteX4" fmla="*/ 1568054 w 7476051"/>
              <a:gd name="connsiteY4" fmla="*/ 0 h 6858000"/>
              <a:gd name="connsiteX5" fmla="*/ 1693495 w 7476051"/>
              <a:gd name="connsiteY5" fmla="*/ 0 h 6858000"/>
              <a:gd name="connsiteX6" fmla="*/ 3186636 w 7476051"/>
              <a:gd name="connsiteY6" fmla="*/ 0 h 6858000"/>
              <a:gd name="connsiteX7" fmla="*/ 5853028 w 7476051"/>
              <a:gd name="connsiteY7" fmla="*/ 0 h 6858000"/>
              <a:gd name="connsiteX8" fmla="*/ 5875152 w 7476051"/>
              <a:gd name="connsiteY8" fmla="*/ 14997 h 6858000"/>
              <a:gd name="connsiteX9" fmla="*/ 7476051 w 7476051"/>
              <a:gd name="connsiteY9" fmla="*/ 3621656 h 6858000"/>
              <a:gd name="connsiteX10" fmla="*/ 5601701 w 7476051"/>
              <a:gd name="connsiteY10" fmla="*/ 6374814 h 6858000"/>
              <a:gd name="connsiteX11" fmla="*/ 5085053 w 7476051"/>
              <a:gd name="connsiteY11" fmla="*/ 6780599 h 6858000"/>
              <a:gd name="connsiteX12" fmla="*/ 4973297 w 7476051"/>
              <a:gd name="connsiteY12" fmla="*/ 6858000 h 6858000"/>
              <a:gd name="connsiteX13" fmla="*/ 3186636 w 7476051"/>
              <a:gd name="connsiteY13" fmla="*/ 6858000 h 6858000"/>
              <a:gd name="connsiteX14" fmla="*/ 1568054 w 7476051"/>
              <a:gd name="connsiteY14" fmla="*/ 6858000 h 6858000"/>
              <a:gd name="connsiteX15" fmla="*/ 1555845 w 7476051"/>
              <a:gd name="connsiteY15" fmla="*/ 6858000 h 6858000"/>
              <a:gd name="connsiteX16" fmla="*/ 1385101 w 7476051"/>
              <a:gd name="connsiteY16" fmla="*/ 6858000 h 6858000"/>
              <a:gd name="connsiteX17" fmla="*/ 681975 w 7476051"/>
              <a:gd name="connsiteY17" fmla="*/ 6858000 h 6858000"/>
              <a:gd name="connsiteX18" fmla="*/ 348024 w 7476051"/>
              <a:gd name="connsiteY18" fmla="*/ 6858000 h 6858000"/>
              <a:gd name="connsiteX19" fmla="*/ 0 w 747605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6051" h="6858000">
                <a:moveTo>
                  <a:pt x="0" y="0"/>
                </a:moveTo>
                <a:lnTo>
                  <a:pt x="348024" y="0"/>
                </a:lnTo>
                <a:lnTo>
                  <a:pt x="681975" y="0"/>
                </a:lnTo>
                <a:lnTo>
                  <a:pt x="1555845" y="0"/>
                </a:lnTo>
                <a:lnTo>
                  <a:pt x="1568054" y="0"/>
                </a:lnTo>
                <a:lnTo>
                  <a:pt x="1693495" y="0"/>
                </a:lnTo>
                <a:lnTo>
                  <a:pt x="3186636" y="0"/>
                </a:lnTo>
                <a:lnTo>
                  <a:pt x="5853028" y="0"/>
                </a:lnTo>
                <a:lnTo>
                  <a:pt x="5875152" y="14997"/>
                </a:lnTo>
                <a:cubicBezTo>
                  <a:pt x="6902315" y="754641"/>
                  <a:pt x="7476051" y="2093192"/>
                  <a:pt x="7476051" y="3621656"/>
                </a:cubicBezTo>
                <a:cubicBezTo>
                  <a:pt x="7476051" y="4969131"/>
                  <a:pt x="6547326" y="5602839"/>
                  <a:pt x="5601701" y="6374814"/>
                </a:cubicBezTo>
                <a:cubicBezTo>
                  <a:pt x="5429498" y="6515397"/>
                  <a:pt x="5258871" y="6653108"/>
                  <a:pt x="5085053" y="6780599"/>
                </a:cubicBezTo>
                <a:lnTo>
                  <a:pt x="4973297" y="6858000"/>
                </a:lnTo>
                <a:lnTo>
                  <a:pt x="3186636" y="6858000"/>
                </a:lnTo>
                <a:lnTo>
                  <a:pt x="1568054" y="6858000"/>
                </a:lnTo>
                <a:lnTo>
                  <a:pt x="1555845" y="6858000"/>
                </a:lnTo>
                <a:lnTo>
                  <a:pt x="1385101" y="6858000"/>
                </a:lnTo>
                <a:lnTo>
                  <a:pt x="681975" y="6858000"/>
                </a:lnTo>
                <a:lnTo>
                  <a:pt x="348024"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3">
            <a:extLst>
              <a:ext uri="{FF2B5EF4-FFF2-40B4-BE49-F238E27FC236}">
                <a16:creationId xmlns:a16="http://schemas.microsoft.com/office/drawing/2014/main" xmlns="" id="{7539A79B-DFBA-4781-B0DE-4044B07226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2974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1" name="Freeform: Shape 65">
            <a:extLst>
              <a:ext uri="{FF2B5EF4-FFF2-40B4-BE49-F238E27FC236}">
                <a16:creationId xmlns:a16="http://schemas.microsoft.com/office/drawing/2014/main" xmlns="" id="{3D8EFB43-661E-4B15-BA65-39CC17EF71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510788"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1D63FF9A-40B9-45CE-8AB2-030263A56A19}"/>
              </a:ext>
            </a:extLst>
          </p:cNvPr>
          <p:cNvSpPr>
            <a:spLocks noGrp="1"/>
          </p:cNvSpPr>
          <p:nvPr>
            <p:ph type="ctrTitle"/>
          </p:nvPr>
        </p:nvSpPr>
        <p:spPr>
          <a:xfrm>
            <a:off x="5781675" y="1346268"/>
            <a:ext cx="5932755" cy="3285207"/>
          </a:xfrm>
        </p:spPr>
        <p:txBody>
          <a:bodyPr>
            <a:normAutofit/>
          </a:bodyPr>
          <a:lstStyle/>
          <a:p>
            <a:r>
              <a:rPr lang="en-US" dirty="0">
                <a:solidFill>
                  <a:schemeClr val="bg1"/>
                </a:solidFill>
                <a:latin typeface="Bernard MT Condensed" panose="02050806060905020404" pitchFamily="18" charset="0"/>
              </a:rPr>
              <a:t>Welcome to Indonesia!</a:t>
            </a:r>
            <a:r>
              <a:rPr lang="en-US" dirty="0">
                <a:solidFill>
                  <a:schemeClr val="bg1"/>
                </a:solidFill>
              </a:rPr>
              <a:t/>
            </a:r>
            <a:br>
              <a:rPr lang="en-US" dirty="0">
                <a:solidFill>
                  <a:schemeClr val="bg1"/>
                </a:solidFill>
              </a:rPr>
            </a:br>
            <a:r>
              <a:rPr lang="en-US" dirty="0">
                <a:solidFill>
                  <a:schemeClr val="bg1"/>
                </a:solidFill>
                <a:latin typeface="Haettenschweiler" panose="020B0706040902060204" pitchFamily="34" charset="0"/>
              </a:rPr>
              <a:t>“Discover Indonesia”</a:t>
            </a:r>
            <a:endParaRPr lang="en-ID" dirty="0">
              <a:solidFill>
                <a:schemeClr val="bg1"/>
              </a:solidFill>
              <a:latin typeface="Haettenschweiler" panose="020B0706040902060204" pitchFamily="34" charset="0"/>
            </a:endParaRPr>
          </a:p>
        </p:txBody>
      </p:sp>
    </p:spTree>
    <p:extLst>
      <p:ext uri="{BB962C8B-B14F-4D97-AF65-F5344CB8AC3E}">
        <p14:creationId xmlns:p14="http://schemas.microsoft.com/office/powerpoint/2010/main" val="406500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group of people standing in front of a crowd&#10;&#10;Description automatically generated">
            <a:extLst>
              <a:ext uri="{FF2B5EF4-FFF2-40B4-BE49-F238E27FC236}">
                <a16:creationId xmlns:a16="http://schemas.microsoft.com/office/drawing/2014/main" xmlns="" id="{74EB17B2-806F-4138-8E09-345308BDFB00}"/>
              </a:ext>
            </a:extLst>
          </p:cNvPr>
          <p:cNvPicPr>
            <a:picLocks noChangeAspect="1"/>
          </p:cNvPicPr>
          <p:nvPr/>
        </p:nvPicPr>
        <p:blipFill rotWithShape="1">
          <a:blip r:embed="rId2">
            <a:extLst>
              <a:ext uri="{28A0092B-C50C-407E-A947-70E740481C1C}">
                <a14:useLocalDpi xmlns:a14="http://schemas.microsoft.com/office/drawing/2010/main" val="0"/>
              </a:ext>
            </a:extLst>
          </a:blip>
          <a:srcRect l="6836" r="11577"/>
          <a:stretch/>
        </p:blipFill>
        <p:spPr>
          <a:xfrm>
            <a:off x="20" y="10"/>
            <a:ext cx="9947062" cy="6857990"/>
          </a:xfrm>
          <a:prstGeom prst="rect">
            <a:avLst/>
          </a:prstGeom>
        </p:spPr>
      </p:pic>
      <p:sp>
        <p:nvSpPr>
          <p:cNvPr id="23" name="Freeform: Shape 22">
            <a:extLst>
              <a:ext uri="{FF2B5EF4-FFF2-40B4-BE49-F238E27FC236}">
                <a16:creationId xmlns:a16="http://schemas.microsoft.com/office/drawing/2014/main" xmlns=""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5" name="Freeform: Shape 24">
            <a:extLst>
              <a:ext uri="{FF2B5EF4-FFF2-40B4-BE49-F238E27FC236}">
                <a16:creationId xmlns:a16="http://schemas.microsoft.com/office/drawing/2014/main" xmlns="" id="{8B598134-D292-43E6-9C55-1171980469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xmlns=""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6EC5E767-B5A6-469C-9F1A-3137565C6273}"/>
              </a:ext>
            </a:extLst>
          </p:cNvPr>
          <p:cNvSpPr>
            <a:spLocks noGrp="1"/>
          </p:cNvSpPr>
          <p:nvPr>
            <p:ph type="title"/>
          </p:nvPr>
        </p:nvSpPr>
        <p:spPr>
          <a:xfrm>
            <a:off x="8046720" y="1045596"/>
            <a:ext cx="3689406" cy="1944371"/>
          </a:xfrm>
        </p:spPr>
        <p:txBody>
          <a:bodyPr anchor="b">
            <a:normAutofit/>
          </a:bodyPr>
          <a:lstStyle/>
          <a:p>
            <a:r>
              <a:rPr lang="en-US"/>
              <a:t>Jathilan Horse Dance</a:t>
            </a:r>
            <a:endParaRPr lang="en-ID" dirty="0"/>
          </a:p>
        </p:txBody>
      </p:sp>
      <p:sp>
        <p:nvSpPr>
          <p:cNvPr id="3" name="Content Placeholder 2">
            <a:extLst>
              <a:ext uri="{FF2B5EF4-FFF2-40B4-BE49-F238E27FC236}">
                <a16:creationId xmlns:a16="http://schemas.microsoft.com/office/drawing/2014/main" xmlns="" id="{84614EF6-795F-4401-9F54-4DC1D092B89B}"/>
              </a:ext>
            </a:extLst>
          </p:cNvPr>
          <p:cNvSpPr>
            <a:spLocks noGrp="1"/>
          </p:cNvSpPr>
          <p:nvPr>
            <p:ph idx="1"/>
          </p:nvPr>
        </p:nvSpPr>
        <p:spPr>
          <a:xfrm>
            <a:off x="8046719" y="3220278"/>
            <a:ext cx="4064217" cy="2592125"/>
          </a:xfrm>
        </p:spPr>
        <p:txBody>
          <a:bodyPr>
            <a:normAutofit/>
          </a:bodyPr>
          <a:lstStyle/>
          <a:p>
            <a:pPr>
              <a:lnSpc>
                <a:spcPct val="130000"/>
              </a:lnSpc>
            </a:pPr>
            <a:r>
              <a:rPr lang="en-US" sz="1000" b="0" dirty="0" err="1">
                <a:effectLst/>
                <a:latin typeface="Berlin Sans FB" panose="020E0602020502020306" pitchFamily="34" charset="0"/>
              </a:rPr>
              <a:t>Jathilan</a:t>
            </a:r>
            <a:r>
              <a:rPr lang="en-US" sz="1000" b="0" dirty="0">
                <a:effectLst/>
                <a:latin typeface="Berlin Sans FB" panose="020E0602020502020306" pitchFamily="34" charset="0"/>
              </a:rPr>
              <a:t> is one of the names for traditional Javanese trance dance which takes its roots in the most archaic levels of local culture but remains very popular nowadays. It is also described as a horse dance for the horse effigies made of woven bamboo are the hallmark props used by the performers. Horse dance is a part of the folk culture, still untouched by institutionalization or commodification; </a:t>
            </a:r>
            <a:r>
              <a:rPr lang="en-US" sz="1000" b="1" dirty="0">
                <a:effectLst/>
                <a:latin typeface="Berlin Sans FB" panose="020E0602020502020306" pitchFamily="34" charset="0"/>
              </a:rPr>
              <a:t>it can be performed for both ritual and entertainment purposes. </a:t>
            </a:r>
            <a:endParaRPr lang="en-ID" sz="1000" b="1" dirty="0">
              <a:latin typeface="Berlin Sans FB" panose="020E0602020502020306" pitchFamily="34" charset="0"/>
            </a:endParaRPr>
          </a:p>
        </p:txBody>
      </p:sp>
    </p:spTree>
    <p:extLst>
      <p:ext uri="{BB962C8B-B14F-4D97-AF65-F5344CB8AC3E}">
        <p14:creationId xmlns:p14="http://schemas.microsoft.com/office/powerpoint/2010/main" val="413808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xmlns="" id="{AF50A80E-5DCB-4320-9947-73BF2D6F05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xmlns="" id="{4E9C9717-43F9-44EA-9215-3F2D15B1C7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xmlns="" id="{E66004D1-3DCE-405F-9046-6DE912409E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xmlns="" id="{D1319957-918B-4BBC-B357-957813808C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4" name="Rectangle 23">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xmlns="" id="{F624CBFB-D803-467F-960F-B6A30F8218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812691D9-BD97-4B00-8B7D-A0D5C93D0344}"/>
              </a:ext>
            </a:extLst>
          </p:cNvPr>
          <p:cNvSpPr>
            <a:spLocks noGrp="1"/>
          </p:cNvSpPr>
          <p:nvPr>
            <p:ph type="title"/>
          </p:nvPr>
        </p:nvSpPr>
        <p:spPr>
          <a:xfrm>
            <a:off x="1661823" y="1346268"/>
            <a:ext cx="8868354" cy="2463667"/>
          </a:xfrm>
        </p:spPr>
        <p:txBody>
          <a:bodyPr vert="horz" lIns="109728" tIns="109728" rIns="109728" bIns="91440" rtlCol="0" anchor="b">
            <a:normAutofit/>
          </a:bodyPr>
          <a:lstStyle/>
          <a:p>
            <a:pPr algn="ctr">
              <a:lnSpc>
                <a:spcPct val="120000"/>
              </a:lnSpc>
            </a:pPr>
            <a:r>
              <a:rPr lang="en-US" sz="6600">
                <a:solidFill>
                  <a:schemeClr val="tx1">
                    <a:lumMod val="85000"/>
                    <a:lumOff val="15000"/>
                  </a:schemeClr>
                </a:solidFill>
              </a:rPr>
              <a:t>Terima Kasih!</a:t>
            </a:r>
          </a:p>
        </p:txBody>
      </p:sp>
      <p:sp>
        <p:nvSpPr>
          <p:cNvPr id="28" name="Freeform: Shape 27">
            <a:extLst>
              <a:ext uri="{FF2B5EF4-FFF2-40B4-BE49-F238E27FC236}">
                <a16:creationId xmlns:a16="http://schemas.microsoft.com/office/drawing/2014/main" xmlns="" id="{FBA7E51E-7B6A-4A79-8F84-47C845C7A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xmlns="" id="{03C85561-90D2-4AFA-B2C5-F2D61D86C2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xmlns="" id="{9026B71D-5A6F-48FE-AC6A-D7AAA018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Text Placeholder 2">
            <a:extLst>
              <a:ext uri="{FF2B5EF4-FFF2-40B4-BE49-F238E27FC236}">
                <a16:creationId xmlns:a16="http://schemas.microsoft.com/office/drawing/2014/main" xmlns="" id="{10015CDA-2D88-42C3-B458-E1BA6BAE06C8}"/>
              </a:ext>
            </a:extLst>
          </p:cNvPr>
          <p:cNvSpPr>
            <a:spLocks noGrp="1"/>
          </p:cNvSpPr>
          <p:nvPr>
            <p:ph type="body" idx="1"/>
          </p:nvPr>
        </p:nvSpPr>
        <p:spPr>
          <a:xfrm>
            <a:off x="2619376" y="3809935"/>
            <a:ext cx="6953250" cy="1524066"/>
          </a:xfrm>
        </p:spPr>
        <p:txBody>
          <a:bodyPr vert="horz" lIns="109728" tIns="109728" rIns="109728" bIns="91440" rtlCol="0" anchor="t">
            <a:normAutofit/>
          </a:bodyPr>
          <a:lstStyle/>
          <a:p>
            <a:pPr algn="ctr">
              <a:spcBef>
                <a:spcPts val="930"/>
              </a:spcBef>
            </a:pPr>
            <a:r>
              <a:rPr lang="en-US" sz="3200" b="1" dirty="0" err="1">
                <a:solidFill>
                  <a:schemeClr val="tx1">
                    <a:lumMod val="85000"/>
                    <a:lumOff val="15000"/>
                  </a:schemeClr>
                </a:solidFill>
              </a:rPr>
              <a:t>Muito</a:t>
            </a:r>
            <a:r>
              <a:rPr lang="en-US" sz="3200" b="1" dirty="0">
                <a:solidFill>
                  <a:schemeClr val="tx1">
                    <a:lumMod val="85000"/>
                    <a:lumOff val="15000"/>
                  </a:schemeClr>
                </a:solidFill>
              </a:rPr>
              <a:t> </a:t>
            </a:r>
            <a:r>
              <a:rPr lang="en-US" sz="3200" b="1" dirty="0" err="1">
                <a:solidFill>
                  <a:schemeClr val="tx1">
                    <a:lumMod val="85000"/>
                    <a:lumOff val="15000"/>
                  </a:schemeClr>
                </a:solidFill>
              </a:rPr>
              <a:t>Obrigado</a:t>
            </a:r>
            <a:r>
              <a:rPr lang="en-US" sz="3200" b="1" dirty="0">
                <a:solidFill>
                  <a:schemeClr val="tx1">
                    <a:lumMod val="85000"/>
                    <a:lumOff val="15000"/>
                  </a:schemeClr>
                </a:solidFill>
              </a:rPr>
              <a:t>!</a:t>
            </a:r>
          </a:p>
        </p:txBody>
      </p:sp>
    </p:spTree>
    <p:extLst>
      <p:ext uri="{BB962C8B-B14F-4D97-AF65-F5344CB8AC3E}">
        <p14:creationId xmlns:p14="http://schemas.microsoft.com/office/powerpoint/2010/main" val="105167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xmlns="" id="{49BB7E9A-6937-4BF0-9F51-A20F197B55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6" name="Freeform: Shape 38">
            <a:extLst>
              <a:ext uri="{FF2B5EF4-FFF2-40B4-BE49-F238E27FC236}">
                <a16:creationId xmlns:a16="http://schemas.microsoft.com/office/drawing/2014/main" xmlns="" id="{E0939753-89D7-48A8-8441-B9FF25CE8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7" name="Freeform: Shape 40">
            <a:extLst>
              <a:ext uri="{FF2B5EF4-FFF2-40B4-BE49-F238E27FC236}">
                <a16:creationId xmlns:a16="http://schemas.microsoft.com/office/drawing/2014/main" xmlns="" id="{9F5CCFC5-858F-4B45-9B10-D49DD0280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381741B0-2E58-419C-B833-13BA0BE740A7}"/>
              </a:ext>
            </a:extLst>
          </p:cNvPr>
          <p:cNvSpPr>
            <a:spLocks noGrp="1"/>
          </p:cNvSpPr>
          <p:nvPr>
            <p:ph type="title"/>
          </p:nvPr>
        </p:nvSpPr>
        <p:spPr>
          <a:xfrm>
            <a:off x="914400" y="442912"/>
            <a:ext cx="5411050" cy="1822123"/>
          </a:xfrm>
        </p:spPr>
        <p:txBody>
          <a:bodyPr vert="horz" lIns="109728" tIns="109728" rIns="109728" bIns="91440" rtlCol="0" anchor="b">
            <a:normAutofit/>
          </a:bodyPr>
          <a:lstStyle/>
          <a:p>
            <a:r>
              <a:rPr lang="en-US" dirty="0"/>
              <a:t>About me!</a:t>
            </a:r>
          </a:p>
        </p:txBody>
      </p:sp>
      <p:sp>
        <p:nvSpPr>
          <p:cNvPr id="6" name="TextBox 5">
            <a:extLst>
              <a:ext uri="{FF2B5EF4-FFF2-40B4-BE49-F238E27FC236}">
                <a16:creationId xmlns:a16="http://schemas.microsoft.com/office/drawing/2014/main" xmlns="" id="{0228CB6C-2CFB-4020-AF1F-3D2F70AA1F8C}"/>
              </a:ext>
            </a:extLst>
          </p:cNvPr>
          <p:cNvSpPr txBox="1"/>
          <p:nvPr/>
        </p:nvSpPr>
        <p:spPr>
          <a:xfrm>
            <a:off x="914400" y="2496720"/>
            <a:ext cx="5181599" cy="1822123"/>
          </a:xfrm>
          <a:prstGeom prst="rect">
            <a:avLst/>
          </a:prstGeom>
        </p:spPr>
        <p:txBody>
          <a:bodyPr vert="horz" lIns="109728" tIns="109728" rIns="109728" bIns="91440" rtlCol="0" anchor="t">
            <a:normAutofit/>
          </a:bodyPr>
          <a:lstStyle/>
          <a:p>
            <a:pPr>
              <a:lnSpc>
                <a:spcPct val="140000"/>
              </a:lnSpc>
              <a:spcBef>
                <a:spcPts val="930"/>
              </a:spcBef>
              <a:buFont typeface="Corbel" panose="020B0503020204020204" pitchFamily="34" charset="0"/>
            </a:pPr>
            <a:r>
              <a:rPr lang="en-US" spc="150" dirty="0">
                <a:solidFill>
                  <a:schemeClr val="tx1">
                    <a:lumMod val="75000"/>
                    <a:lumOff val="25000"/>
                  </a:schemeClr>
                </a:solidFill>
              </a:rPr>
              <a:t>I am </a:t>
            </a:r>
            <a:r>
              <a:rPr lang="en-US" b="1" spc="150" dirty="0">
                <a:solidFill>
                  <a:schemeClr val="tx1">
                    <a:lumMod val="75000"/>
                    <a:lumOff val="25000"/>
                  </a:schemeClr>
                </a:solidFill>
              </a:rPr>
              <a:t>Dicky Aditiya Kurniawan </a:t>
            </a:r>
            <a:r>
              <a:rPr lang="en-US" spc="150" dirty="0">
                <a:solidFill>
                  <a:schemeClr val="tx1">
                    <a:lumMod val="75000"/>
                    <a:lumOff val="25000"/>
                  </a:schemeClr>
                </a:solidFill>
              </a:rPr>
              <a:t>(21), currently studying </a:t>
            </a:r>
            <a:r>
              <a:rPr lang="en-US" b="1" spc="150" dirty="0">
                <a:solidFill>
                  <a:schemeClr val="tx1">
                    <a:lumMod val="75000"/>
                    <a:lumOff val="25000"/>
                  </a:schemeClr>
                </a:solidFill>
              </a:rPr>
              <a:t>Business Management</a:t>
            </a:r>
            <a:r>
              <a:rPr lang="en-US" spc="150" dirty="0">
                <a:solidFill>
                  <a:schemeClr val="tx1">
                    <a:lumMod val="75000"/>
                    <a:lumOff val="25000"/>
                  </a:schemeClr>
                </a:solidFill>
              </a:rPr>
              <a:t> at </a:t>
            </a:r>
            <a:r>
              <a:rPr lang="en-US" b="1" spc="150" dirty="0" err="1">
                <a:solidFill>
                  <a:schemeClr val="tx1">
                    <a:lumMod val="75000"/>
                    <a:lumOff val="25000"/>
                  </a:schemeClr>
                </a:solidFill>
              </a:rPr>
              <a:t>Sepuluh</a:t>
            </a:r>
            <a:r>
              <a:rPr lang="en-US" b="1" spc="150" dirty="0">
                <a:solidFill>
                  <a:schemeClr val="tx1">
                    <a:lumMod val="75000"/>
                    <a:lumOff val="25000"/>
                  </a:schemeClr>
                </a:solidFill>
              </a:rPr>
              <a:t> </a:t>
            </a:r>
            <a:r>
              <a:rPr lang="en-US" b="1" spc="150" dirty="0" err="1">
                <a:solidFill>
                  <a:schemeClr val="tx1">
                    <a:lumMod val="75000"/>
                    <a:lumOff val="25000"/>
                  </a:schemeClr>
                </a:solidFill>
              </a:rPr>
              <a:t>Nopember</a:t>
            </a:r>
            <a:r>
              <a:rPr lang="en-US" b="1" spc="150" dirty="0">
                <a:solidFill>
                  <a:schemeClr val="tx1">
                    <a:lumMod val="75000"/>
                    <a:lumOff val="25000"/>
                  </a:schemeClr>
                </a:solidFill>
              </a:rPr>
              <a:t> Institute of Technology</a:t>
            </a:r>
            <a:r>
              <a:rPr lang="en-US" spc="150" dirty="0">
                <a:solidFill>
                  <a:schemeClr val="tx1">
                    <a:lumMod val="75000"/>
                    <a:lumOff val="25000"/>
                  </a:schemeClr>
                </a:solidFill>
              </a:rPr>
              <a:t>, Indonesia.</a:t>
            </a:r>
          </a:p>
        </p:txBody>
      </p:sp>
      <p:sp>
        <p:nvSpPr>
          <p:cNvPr id="48" name="Freeform: Shape 42">
            <a:extLst>
              <a:ext uri="{FF2B5EF4-FFF2-40B4-BE49-F238E27FC236}">
                <a16:creationId xmlns:a16="http://schemas.microsoft.com/office/drawing/2014/main" xmlns="" id="{2348ECDC-D455-4B71-90F6-2ECC12B798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Content Placeholder 4" descr="A person posing for the camera&#10;&#10;Description automatically generated">
            <a:extLst>
              <a:ext uri="{FF2B5EF4-FFF2-40B4-BE49-F238E27FC236}">
                <a16:creationId xmlns:a16="http://schemas.microsoft.com/office/drawing/2014/main" xmlns="" id="{EE961B5A-6EEF-4E92-ABB6-337FF41D11D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587" r="-2" b="7587"/>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100715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xmlns="" id="{0ACBD85E-A404-45CB-B532-1039E479D4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DB1626B1-BAC7-4893-A5AC-620597685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xmlns="" id="{D64E9910-51FE-45BF-973D-9D2401FD3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Content Placeholder 4" descr="Map&#10;&#10;Description automatically generated">
            <a:extLst>
              <a:ext uri="{FF2B5EF4-FFF2-40B4-BE49-F238E27FC236}">
                <a16:creationId xmlns:a16="http://schemas.microsoft.com/office/drawing/2014/main" xmlns="" id="{7F718C29-9C9E-468A-945D-5CD44DF01B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818" r="2" b="1860"/>
          <a:stretch/>
        </p:blipFill>
        <p:spPr>
          <a:xfrm>
            <a:off x="20" y="1"/>
            <a:ext cx="12191674" cy="5716988"/>
          </a:xfrm>
          <a:custGeom>
            <a:avLst/>
            <a:gdLst/>
            <a:ahLst/>
            <a:cxnLst/>
            <a:rect l="l" t="t" r="r" b="b"/>
            <a:pathLst>
              <a:path w="12191694" h="5716988">
                <a:moveTo>
                  <a:pt x="0" y="0"/>
                </a:moveTo>
                <a:lnTo>
                  <a:pt x="12191694" y="0"/>
                </a:lnTo>
                <a:lnTo>
                  <a:pt x="12191694" y="238046"/>
                </a:lnTo>
                <a:lnTo>
                  <a:pt x="12191694" y="493101"/>
                </a:lnTo>
                <a:lnTo>
                  <a:pt x="12191694" y="705998"/>
                </a:lnTo>
                <a:lnTo>
                  <a:pt x="12191694" y="737843"/>
                </a:lnTo>
                <a:lnTo>
                  <a:pt x="12191694" y="1378272"/>
                </a:lnTo>
                <a:lnTo>
                  <a:pt x="12191694" y="1387220"/>
                </a:lnTo>
                <a:lnTo>
                  <a:pt x="12191694" y="1479151"/>
                </a:lnTo>
                <a:lnTo>
                  <a:pt x="12191694" y="2573423"/>
                </a:lnTo>
                <a:lnTo>
                  <a:pt x="12191694" y="4527530"/>
                </a:lnTo>
                <a:lnTo>
                  <a:pt x="12165034" y="4543744"/>
                </a:lnTo>
                <a:cubicBezTo>
                  <a:pt x="10850144" y="5296517"/>
                  <a:pt x="8470558" y="5716988"/>
                  <a:pt x="5753357" y="5716988"/>
                </a:cubicBezTo>
                <a:cubicBezTo>
                  <a:pt x="3357905" y="5716988"/>
                  <a:pt x="2231342" y="5036357"/>
                  <a:pt x="858976" y="4343341"/>
                </a:cubicBezTo>
                <a:cubicBezTo>
                  <a:pt x="609057" y="4217140"/>
                  <a:pt x="364243" y="4092093"/>
                  <a:pt x="137598" y="3964708"/>
                </a:cubicBezTo>
                <a:lnTo>
                  <a:pt x="0" y="3882805"/>
                </a:lnTo>
                <a:lnTo>
                  <a:pt x="0" y="2573423"/>
                </a:lnTo>
                <a:lnTo>
                  <a:pt x="0" y="1387220"/>
                </a:lnTo>
                <a:lnTo>
                  <a:pt x="0" y="1378272"/>
                </a:lnTo>
                <a:lnTo>
                  <a:pt x="0" y="1253139"/>
                </a:lnTo>
                <a:lnTo>
                  <a:pt x="0" y="737843"/>
                </a:lnTo>
                <a:lnTo>
                  <a:pt x="0" y="705998"/>
                </a:lnTo>
                <a:lnTo>
                  <a:pt x="0" y="493101"/>
                </a:lnTo>
                <a:lnTo>
                  <a:pt x="0" y="238046"/>
                </a:lnTo>
                <a:close/>
              </a:path>
            </a:pathLst>
          </a:custGeom>
        </p:spPr>
      </p:pic>
    </p:spTree>
    <p:extLst>
      <p:ext uri="{BB962C8B-B14F-4D97-AF65-F5344CB8AC3E}">
        <p14:creationId xmlns:p14="http://schemas.microsoft.com/office/powerpoint/2010/main" val="117895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2" name="Rectangle 43">
            <a:extLst>
              <a:ext uri="{FF2B5EF4-FFF2-40B4-BE49-F238E27FC236}">
                <a16:creationId xmlns:a16="http://schemas.microsoft.com/office/drawing/2014/main" xmlns="" id="{AC14302F-E955-47D0-A56B-D1D1A6953B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53" name="Group 45">
            <a:extLst>
              <a:ext uri="{FF2B5EF4-FFF2-40B4-BE49-F238E27FC236}">
                <a16:creationId xmlns:a16="http://schemas.microsoft.com/office/drawing/2014/main" xmlns="" id="{572E366A-B6DD-4F06-A42A-FF634FDE1B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8839" y="970769"/>
            <a:ext cx="4936895" cy="4669465"/>
            <a:chOff x="648839" y="970769"/>
            <a:chExt cx="4936895" cy="4669465"/>
          </a:xfrm>
        </p:grpSpPr>
        <p:sp>
          <p:nvSpPr>
            <p:cNvPr id="54" name="Freeform: Shape 46">
              <a:extLst>
                <a:ext uri="{FF2B5EF4-FFF2-40B4-BE49-F238E27FC236}">
                  <a16:creationId xmlns:a16="http://schemas.microsoft.com/office/drawing/2014/main" xmlns="" id="{6750E550-BE93-4743-8659-1531F86CB6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743803" y="1124162"/>
              <a:ext cx="4691485"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47">
              <a:extLst>
                <a:ext uri="{FF2B5EF4-FFF2-40B4-BE49-F238E27FC236}">
                  <a16:creationId xmlns:a16="http://schemas.microsoft.com/office/drawing/2014/main" xmlns="" id="{BE626DC7-F0FE-49A7-AA4C-A8DB1F7EBA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864592" y="1290468"/>
              <a:ext cx="438979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48">
              <a:extLst>
                <a:ext uri="{FF2B5EF4-FFF2-40B4-BE49-F238E27FC236}">
                  <a16:creationId xmlns:a16="http://schemas.microsoft.com/office/drawing/2014/main" xmlns="" id="{1EBB781F-78E5-4C66-811C-9FF8B5D501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1300000" flipH="1">
              <a:off x="648839" y="970769"/>
              <a:ext cx="4936895" cy="466946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D848454E-4834-4D5E-ABF3-653EE205AA68}"/>
              </a:ext>
            </a:extLst>
          </p:cNvPr>
          <p:cNvSpPr>
            <a:spLocks noGrp="1"/>
          </p:cNvSpPr>
          <p:nvPr>
            <p:ph type="title"/>
          </p:nvPr>
        </p:nvSpPr>
        <p:spPr>
          <a:xfrm>
            <a:off x="1412543" y="1833229"/>
            <a:ext cx="3577022" cy="2934031"/>
          </a:xfrm>
        </p:spPr>
        <p:txBody>
          <a:bodyPr anchor="ctr">
            <a:normAutofit/>
          </a:bodyPr>
          <a:lstStyle/>
          <a:p>
            <a:r>
              <a:rPr lang="en-US"/>
              <a:t>Fascinating Facts About Indonesia</a:t>
            </a:r>
            <a:endParaRPr lang="en-ID" dirty="0"/>
          </a:p>
        </p:txBody>
      </p:sp>
      <p:sp>
        <p:nvSpPr>
          <p:cNvPr id="3" name="Content Placeholder 2">
            <a:extLst>
              <a:ext uri="{FF2B5EF4-FFF2-40B4-BE49-F238E27FC236}">
                <a16:creationId xmlns:a16="http://schemas.microsoft.com/office/drawing/2014/main" xmlns="" id="{F21A46A6-E0E9-453B-8084-BFCB1AD4520D}"/>
              </a:ext>
            </a:extLst>
          </p:cNvPr>
          <p:cNvSpPr>
            <a:spLocks noGrp="1"/>
          </p:cNvSpPr>
          <p:nvPr>
            <p:ph idx="1"/>
          </p:nvPr>
        </p:nvSpPr>
        <p:spPr>
          <a:xfrm>
            <a:off x="6241774" y="1105306"/>
            <a:ext cx="4825512" cy="4337435"/>
          </a:xfrm>
        </p:spPr>
        <p:txBody>
          <a:bodyPr anchor="ctr">
            <a:normAutofit/>
          </a:bodyPr>
          <a:lstStyle/>
          <a:p>
            <a:pPr marL="285750" indent="-285750">
              <a:buFont typeface="Wingdings" panose="05000000000000000000" pitchFamily="2" charset="2"/>
              <a:buChar char="§"/>
            </a:pPr>
            <a:r>
              <a:rPr lang="en-US" sz="2000" dirty="0">
                <a:latin typeface="Berlin Sans FB" panose="020E0602020502020306" pitchFamily="34" charset="0"/>
              </a:rPr>
              <a:t>Indonesia consists of more than 17,000 islands, ranging from </a:t>
            </a:r>
            <a:r>
              <a:rPr lang="en-US" sz="2000" dirty="0" err="1">
                <a:latin typeface="Berlin Sans FB" panose="020E0602020502020306" pitchFamily="34" charset="0"/>
              </a:rPr>
              <a:t>Sabang</a:t>
            </a:r>
            <a:r>
              <a:rPr lang="en-US" sz="2000" dirty="0">
                <a:latin typeface="Berlin Sans FB" panose="020E0602020502020306" pitchFamily="34" charset="0"/>
              </a:rPr>
              <a:t> (the westernmost part) to Merauke (the easternmost part).</a:t>
            </a:r>
          </a:p>
          <a:p>
            <a:pPr marL="285750" indent="-285750">
              <a:buFont typeface="Wingdings" panose="05000000000000000000" pitchFamily="2" charset="2"/>
              <a:buChar char="§"/>
            </a:pPr>
            <a:r>
              <a:rPr lang="en-US" sz="2000" dirty="0">
                <a:latin typeface="Berlin Sans FB" panose="020E0602020502020306" pitchFamily="34" charset="0"/>
              </a:rPr>
              <a:t>Indonesia has more than 700 different languages and dialects.</a:t>
            </a:r>
          </a:p>
          <a:p>
            <a:pPr marL="285750" indent="-285750">
              <a:buFont typeface="Wingdings" panose="05000000000000000000" pitchFamily="2" charset="2"/>
              <a:buChar char="§"/>
            </a:pPr>
            <a:r>
              <a:rPr lang="en-US" sz="2000" dirty="0">
                <a:latin typeface="Berlin Sans FB" panose="020E0602020502020306" pitchFamily="34" charset="0"/>
              </a:rPr>
              <a:t>Indonesia is home to over 100 endangered animals.</a:t>
            </a:r>
          </a:p>
        </p:txBody>
      </p:sp>
    </p:spTree>
    <p:extLst>
      <p:ext uri="{BB962C8B-B14F-4D97-AF65-F5344CB8AC3E}">
        <p14:creationId xmlns:p14="http://schemas.microsoft.com/office/powerpoint/2010/main" val="307131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8" name="Freeform: Shape 67">
            <a:extLst>
              <a:ext uri="{FF2B5EF4-FFF2-40B4-BE49-F238E27FC236}">
                <a16:creationId xmlns:a16="http://schemas.microsoft.com/office/drawing/2014/main" xmlns=""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Freeform: Shape 69">
            <a:extLst>
              <a:ext uri="{FF2B5EF4-FFF2-40B4-BE49-F238E27FC236}">
                <a16:creationId xmlns:a16="http://schemas.microsoft.com/office/drawing/2014/main" xmlns=""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 name="Freeform: Shape 71">
            <a:extLst>
              <a:ext uri="{FF2B5EF4-FFF2-40B4-BE49-F238E27FC236}">
                <a16:creationId xmlns:a16="http://schemas.microsoft.com/office/drawing/2014/main" xmlns=""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xmlns=""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76" name="Rectangle 75">
            <a:extLst>
              <a:ext uri="{FF2B5EF4-FFF2-40B4-BE49-F238E27FC236}">
                <a16:creationId xmlns:a16="http://schemas.microsoft.com/office/drawing/2014/main" xmlns="" id="{E217F32C-75AA-4B97-ADFB-5E2C3C7EC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xmlns="" id="{6026C3D8-91F5-46AC-93A9-735B3AC7043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4" r="1" b="5995"/>
          <a:stretch/>
        </p:blipFill>
        <p:spPr>
          <a:xfrm>
            <a:off x="20" y="10"/>
            <a:ext cx="12191980" cy="6857990"/>
          </a:xfrm>
          <a:prstGeom prst="rect">
            <a:avLst/>
          </a:prstGeom>
        </p:spPr>
      </p:pic>
      <p:sp>
        <p:nvSpPr>
          <p:cNvPr id="78" name="Rectangle 77">
            <a:extLst>
              <a:ext uri="{FF2B5EF4-FFF2-40B4-BE49-F238E27FC236}">
                <a16:creationId xmlns:a16="http://schemas.microsoft.com/office/drawing/2014/main" xmlns="" id="{4D76AAEA-AF3A-4616-9F99-E9AA131A51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171BD93-609A-4FE9-92E9-C439476DD743}"/>
              </a:ext>
            </a:extLst>
          </p:cNvPr>
          <p:cNvSpPr>
            <a:spLocks noGrp="1"/>
          </p:cNvSpPr>
          <p:nvPr>
            <p:ph type="title"/>
          </p:nvPr>
        </p:nvSpPr>
        <p:spPr>
          <a:xfrm>
            <a:off x="6095999" y="1346268"/>
            <a:ext cx="5618431" cy="3285207"/>
          </a:xfrm>
        </p:spPr>
        <p:txBody>
          <a:bodyPr vert="horz" lIns="109728" tIns="109728" rIns="109728" bIns="91440" rtlCol="0" anchor="b">
            <a:normAutofit/>
          </a:bodyPr>
          <a:lstStyle/>
          <a:p>
            <a:pPr>
              <a:lnSpc>
                <a:spcPct val="120000"/>
              </a:lnSpc>
            </a:pPr>
            <a:r>
              <a:rPr lang="en-US" sz="5400">
                <a:solidFill>
                  <a:schemeClr val="bg1"/>
                </a:solidFill>
              </a:rPr>
              <a:t>Central Java!</a:t>
            </a:r>
          </a:p>
        </p:txBody>
      </p:sp>
    </p:spTree>
    <p:extLst>
      <p:ext uri="{BB962C8B-B14F-4D97-AF65-F5344CB8AC3E}">
        <p14:creationId xmlns:p14="http://schemas.microsoft.com/office/powerpoint/2010/main" val="129529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AC14302F-E955-47D0-A56B-D1D1A6953B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xmlns="" id="{9357B2C6-9928-40E1-B9FF-3ECF31D112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76185" y="0"/>
            <a:ext cx="4013331" cy="2509504"/>
          </a:xfrm>
          <a:custGeom>
            <a:avLst/>
            <a:gdLst>
              <a:gd name="connsiteX0" fmla="*/ 165872 w 4013331"/>
              <a:gd name="connsiteY0" fmla="*/ 0 h 2509504"/>
              <a:gd name="connsiteX1" fmla="*/ 3920309 w 4013331"/>
              <a:gd name="connsiteY1" fmla="*/ 0 h 2509504"/>
              <a:gd name="connsiteX2" fmla="*/ 3944821 w 4013331"/>
              <a:gd name="connsiteY2" fmla="*/ 89161 h 2509504"/>
              <a:gd name="connsiteX3" fmla="*/ 4013331 w 4013331"/>
              <a:gd name="connsiteY3" fmla="*/ 708622 h 2509504"/>
              <a:gd name="connsiteX4" fmla="*/ 3804827 w 4013331"/>
              <a:gd name="connsiteY4" fmla="*/ 1307663 h 2509504"/>
              <a:gd name="connsiteX5" fmla="*/ 3187498 w 4013331"/>
              <a:gd name="connsiteY5" fmla="*/ 1865458 h 2509504"/>
              <a:gd name="connsiteX6" fmla="*/ 3051769 w 4013331"/>
              <a:gd name="connsiteY6" fmla="*/ 1972158 h 2509504"/>
              <a:gd name="connsiteX7" fmla="*/ 1936476 w 4013331"/>
              <a:gd name="connsiteY7" fmla="*/ 2509504 h 2509504"/>
              <a:gd name="connsiteX8" fmla="*/ 467303 w 4013331"/>
              <a:gd name="connsiteY8" fmla="*/ 1636066 h 2509504"/>
              <a:gd name="connsiteX9" fmla="*/ 310732 w 4013331"/>
              <a:gd name="connsiteY9" fmla="*/ 1412615 h 2509504"/>
              <a:gd name="connsiteX10" fmla="*/ 0 w 4013331"/>
              <a:gd name="connsiteY10" fmla="*/ 708622 h 2509504"/>
              <a:gd name="connsiteX11" fmla="*/ 105875 w 4013331"/>
              <a:gd name="connsiteY11" fmla="*/ 135898 h 250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331" h="2509504">
                <a:moveTo>
                  <a:pt x="165872" y="0"/>
                </a:moveTo>
                <a:lnTo>
                  <a:pt x="3920309" y="0"/>
                </a:lnTo>
                <a:lnTo>
                  <a:pt x="3944821" y="89161"/>
                </a:lnTo>
                <a:cubicBezTo>
                  <a:pt x="3989957" y="284106"/>
                  <a:pt x="4013331" y="492271"/>
                  <a:pt x="4013331" y="708622"/>
                </a:cubicBezTo>
                <a:cubicBezTo>
                  <a:pt x="4013331" y="938801"/>
                  <a:pt x="3948997" y="1123538"/>
                  <a:pt x="3804827" y="1307663"/>
                </a:cubicBezTo>
                <a:cubicBezTo>
                  <a:pt x="3654026" y="1500266"/>
                  <a:pt x="3427436" y="1677663"/>
                  <a:pt x="3187498" y="1865458"/>
                </a:cubicBezTo>
                <a:cubicBezTo>
                  <a:pt x="3143231" y="1900064"/>
                  <a:pt x="3097499" y="1935893"/>
                  <a:pt x="3051769" y="1972158"/>
                </a:cubicBezTo>
                <a:cubicBezTo>
                  <a:pt x="2642425" y="2296716"/>
                  <a:pt x="2343664" y="2509504"/>
                  <a:pt x="1936476" y="2509504"/>
                </a:cubicBezTo>
                <a:cubicBezTo>
                  <a:pt x="1316045" y="2509504"/>
                  <a:pt x="876648" y="2248303"/>
                  <a:pt x="467303" y="1636066"/>
                </a:cubicBezTo>
                <a:cubicBezTo>
                  <a:pt x="413736" y="1555930"/>
                  <a:pt x="361372" y="1483050"/>
                  <a:pt x="310732" y="1412615"/>
                </a:cubicBezTo>
                <a:cubicBezTo>
                  <a:pt x="100850" y="1120566"/>
                  <a:pt x="0" y="968686"/>
                  <a:pt x="0" y="708622"/>
                </a:cubicBezTo>
                <a:cubicBezTo>
                  <a:pt x="0" y="514950"/>
                  <a:pt x="35558" y="323046"/>
                  <a:pt x="105875" y="13589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2" name="Freeform: Shape 41">
            <a:extLst>
              <a:ext uri="{FF2B5EF4-FFF2-40B4-BE49-F238E27FC236}">
                <a16:creationId xmlns:a16="http://schemas.microsoft.com/office/drawing/2014/main" xmlns="" id="{93A31341-2394-42A2-9851-FD91086D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30584" y="1948070"/>
            <a:ext cx="5261264" cy="4909930"/>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4" name="Freeform: Shape 43">
            <a:extLst>
              <a:ext uri="{FF2B5EF4-FFF2-40B4-BE49-F238E27FC236}">
                <a16:creationId xmlns:a16="http://schemas.microsoft.com/office/drawing/2014/main" xmlns="" id="{B5DAFF15-09E3-425C-9BF0-14CF18E02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25856" y="1391478"/>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xmlns="" id="{AED93AAC-6E3F-4BC8-A315-45F6F5D02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43449" y="1550504"/>
            <a:ext cx="5448246" cy="5307496"/>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8" name="Freeform: Shape 47">
            <a:extLst>
              <a:ext uri="{FF2B5EF4-FFF2-40B4-BE49-F238E27FC236}">
                <a16:creationId xmlns:a16="http://schemas.microsoft.com/office/drawing/2014/main" xmlns="" id="{4D0456D8-C76D-4886-A52C-55C1147C0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88038" y="-9274"/>
            <a:ext cx="4164597" cy="2593830"/>
          </a:xfrm>
          <a:custGeom>
            <a:avLst/>
            <a:gdLst>
              <a:gd name="connsiteX0" fmla="*/ 133289 w 4164597"/>
              <a:gd name="connsiteY0" fmla="*/ 0 h 2593830"/>
              <a:gd name="connsiteX1" fmla="*/ 4092252 w 4164597"/>
              <a:gd name="connsiteY1" fmla="*/ 0 h 2593830"/>
              <a:gd name="connsiteX2" fmla="*/ 4093505 w 4164597"/>
              <a:gd name="connsiteY2" fmla="*/ 4697 h 2593830"/>
              <a:gd name="connsiteX3" fmla="*/ 4164597 w 4164597"/>
              <a:gd name="connsiteY3" fmla="*/ 667356 h 2593830"/>
              <a:gd name="connsiteX4" fmla="*/ 3948235 w 4164597"/>
              <a:gd name="connsiteY4" fmla="*/ 1308175 h 2593830"/>
              <a:gd name="connsiteX5" fmla="*/ 3307638 w 4164597"/>
              <a:gd name="connsiteY5" fmla="*/ 1904868 h 2593830"/>
              <a:gd name="connsiteX6" fmla="*/ 3166793 w 4164597"/>
              <a:gd name="connsiteY6" fmla="*/ 2019010 h 2593830"/>
              <a:gd name="connsiteX7" fmla="*/ 2009464 w 4164597"/>
              <a:gd name="connsiteY7" fmla="*/ 2593830 h 2593830"/>
              <a:gd name="connsiteX8" fmla="*/ 484916 w 4164597"/>
              <a:gd name="connsiteY8" fmla="*/ 1659479 h 2593830"/>
              <a:gd name="connsiteX9" fmla="*/ 322444 w 4164597"/>
              <a:gd name="connsiteY9" fmla="*/ 1420446 h 2593830"/>
              <a:gd name="connsiteX10" fmla="*/ 0 w 4164597"/>
              <a:gd name="connsiteY10" fmla="*/ 667356 h 2593830"/>
              <a:gd name="connsiteX11" fmla="*/ 109866 w 4164597"/>
              <a:gd name="connsiteY11" fmla="*/ 54693 h 259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4597" h="2593830">
                <a:moveTo>
                  <a:pt x="133289" y="0"/>
                </a:moveTo>
                <a:lnTo>
                  <a:pt x="4092252" y="0"/>
                </a:lnTo>
                <a:lnTo>
                  <a:pt x="4093505" y="4697"/>
                </a:lnTo>
                <a:cubicBezTo>
                  <a:pt x="4140342" y="213236"/>
                  <a:pt x="4164597" y="435919"/>
                  <a:pt x="4164597" y="667356"/>
                </a:cubicBezTo>
                <a:cubicBezTo>
                  <a:pt x="4164597" y="913589"/>
                  <a:pt x="4097838" y="1111209"/>
                  <a:pt x="3948235" y="1308175"/>
                </a:cubicBezTo>
                <a:cubicBezTo>
                  <a:pt x="3791750" y="1514209"/>
                  <a:pt x="3556619" y="1703978"/>
                  <a:pt x="3307638" y="1904868"/>
                </a:cubicBezTo>
                <a:cubicBezTo>
                  <a:pt x="3261702" y="1941888"/>
                  <a:pt x="3214247" y="1980217"/>
                  <a:pt x="3166793" y="2019010"/>
                </a:cubicBezTo>
                <a:cubicBezTo>
                  <a:pt x="2742021" y="2366203"/>
                  <a:pt x="2431999" y="2593830"/>
                  <a:pt x="2009464" y="2593830"/>
                </a:cubicBezTo>
                <a:cubicBezTo>
                  <a:pt x="1365648" y="2593830"/>
                  <a:pt x="909688" y="2314413"/>
                  <a:pt x="484916" y="1659479"/>
                </a:cubicBezTo>
                <a:cubicBezTo>
                  <a:pt x="429330" y="1573757"/>
                  <a:pt x="374993" y="1495793"/>
                  <a:pt x="322444" y="1420446"/>
                </a:cubicBezTo>
                <a:cubicBezTo>
                  <a:pt x="104652" y="1108029"/>
                  <a:pt x="0" y="945558"/>
                  <a:pt x="0" y="667356"/>
                </a:cubicBezTo>
                <a:cubicBezTo>
                  <a:pt x="0" y="460178"/>
                  <a:pt x="36898" y="254891"/>
                  <a:pt x="109866" y="54693"/>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xmlns="" id="{3DF98296-ED44-4D38-9E49-5470B308AD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80125" y="0"/>
            <a:ext cx="4389519" cy="2684308"/>
          </a:xfrm>
          <a:custGeom>
            <a:avLst/>
            <a:gdLst>
              <a:gd name="connsiteX0" fmla="*/ 106190 w 4389519"/>
              <a:gd name="connsiteY0" fmla="*/ 0 h 2684308"/>
              <a:gd name="connsiteX1" fmla="*/ 4339652 w 4389519"/>
              <a:gd name="connsiteY1" fmla="*/ 0 h 2684308"/>
              <a:gd name="connsiteX2" fmla="*/ 4368235 w 4389519"/>
              <a:gd name="connsiteY2" fmla="*/ 183124 h 2684308"/>
              <a:gd name="connsiteX3" fmla="*/ 4376420 w 4389519"/>
              <a:gd name="connsiteY3" fmla="*/ 846236 h 2684308"/>
              <a:gd name="connsiteX4" fmla="*/ 4090147 w 4389519"/>
              <a:gd name="connsiteY4" fmla="*/ 1502099 h 2684308"/>
              <a:gd name="connsiteX5" fmla="*/ 3362552 w 4389519"/>
              <a:gd name="connsiteY5" fmla="*/ 2072468 h 2684308"/>
              <a:gd name="connsiteX6" fmla="*/ 3204152 w 4389519"/>
              <a:gd name="connsiteY6" fmla="*/ 2179892 h 2684308"/>
              <a:gd name="connsiteX7" fmla="*/ 1936072 w 4389519"/>
              <a:gd name="connsiteY7" fmla="*/ 2679731 h 2684308"/>
              <a:gd name="connsiteX8" fmla="*/ 421690 w 4389519"/>
              <a:gd name="connsiteY8" fmla="*/ 1554434 h 2684308"/>
              <a:gd name="connsiteX9" fmla="*/ 273167 w 4389519"/>
              <a:gd name="connsiteY9" fmla="*/ 1287451 h 2684308"/>
              <a:gd name="connsiteX10" fmla="*/ 4118 w 4389519"/>
              <a:gd name="connsiteY10" fmla="*/ 463709 h 2684308"/>
              <a:gd name="connsiteX11" fmla="*/ 61565 w 4389519"/>
              <a:gd name="connsiteY11" fmla="*/ 140457 h 26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684308">
                <a:moveTo>
                  <a:pt x="106190" y="0"/>
                </a:moveTo>
                <a:lnTo>
                  <a:pt x="4339652" y="0"/>
                </a:lnTo>
                <a:lnTo>
                  <a:pt x="4368235" y="183124"/>
                </a:lnTo>
                <a:cubicBezTo>
                  <a:pt x="4393363" y="394800"/>
                  <a:pt x="4396437" y="617440"/>
                  <a:pt x="4376420" y="846236"/>
                </a:cubicBezTo>
                <a:cubicBezTo>
                  <a:pt x="4353703" y="1105885"/>
                  <a:pt x="4265383" y="1308143"/>
                  <a:pt x="4090147" y="1502099"/>
                </a:cubicBezTo>
                <a:cubicBezTo>
                  <a:pt x="3906850" y="1704987"/>
                  <a:pt x="3642485" y="1883499"/>
                  <a:pt x="3362552" y="2072468"/>
                </a:cubicBezTo>
                <a:cubicBezTo>
                  <a:pt x="3310910" y="2107285"/>
                  <a:pt x="3257553" y="2143343"/>
                  <a:pt x="3204152" y="2179892"/>
                </a:cubicBezTo>
                <a:cubicBezTo>
                  <a:pt x="2726165" y="2506987"/>
                  <a:pt x="2379682" y="2718542"/>
                  <a:pt x="1936072" y="2679731"/>
                </a:cubicBezTo>
                <a:cubicBezTo>
                  <a:pt x="1260149" y="2620595"/>
                  <a:pt x="807225" y="2284071"/>
                  <a:pt x="421690" y="1554434"/>
                </a:cubicBezTo>
                <a:cubicBezTo>
                  <a:pt x="371240" y="1458934"/>
                  <a:pt x="321385" y="1371732"/>
                  <a:pt x="273167" y="1287451"/>
                </a:cubicBezTo>
                <a:cubicBezTo>
                  <a:pt x="73334" y="938007"/>
                  <a:pt x="-21548" y="757071"/>
                  <a:pt x="4118" y="463709"/>
                </a:cubicBezTo>
                <a:cubicBezTo>
                  <a:pt x="13675" y="354475"/>
                  <a:pt x="32873" y="246587"/>
                  <a:pt x="61565" y="14045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4BCEAB55-114A-4E7C-8AC3-73F335496B64}"/>
              </a:ext>
            </a:extLst>
          </p:cNvPr>
          <p:cNvSpPr>
            <a:spLocks noGrp="1"/>
          </p:cNvSpPr>
          <p:nvPr>
            <p:ph type="title"/>
          </p:nvPr>
        </p:nvSpPr>
        <p:spPr>
          <a:xfrm>
            <a:off x="1124713" y="2509504"/>
            <a:ext cx="5389822" cy="1318687"/>
          </a:xfrm>
        </p:spPr>
        <p:txBody>
          <a:bodyPr anchor="b">
            <a:normAutofit/>
          </a:bodyPr>
          <a:lstStyle/>
          <a:p>
            <a:pPr>
              <a:lnSpc>
                <a:spcPct val="120000"/>
              </a:lnSpc>
            </a:pPr>
            <a:r>
              <a:rPr lang="en-US" sz="3200" b="0" dirty="0" err="1">
                <a:latin typeface="Berlin Sans FB" panose="020E0602020502020306" pitchFamily="34" charset="0"/>
              </a:rPr>
              <a:t>Sebaran</a:t>
            </a:r>
            <a:r>
              <a:rPr lang="en-US" sz="3200" b="0" dirty="0">
                <a:latin typeface="Berlin Sans FB" panose="020E0602020502020306" pitchFamily="34" charset="0"/>
              </a:rPr>
              <a:t> Apem</a:t>
            </a:r>
            <a:r>
              <a:rPr lang="en-US" sz="3200" dirty="0">
                <a:latin typeface="Berlin Sans FB" panose="020E0602020502020306" pitchFamily="34" charset="0"/>
              </a:rPr>
              <a:t> </a:t>
            </a:r>
            <a:r>
              <a:rPr lang="en-US" sz="3200" b="1" dirty="0" err="1">
                <a:latin typeface="Berlin Sans FB" panose="020E0602020502020306" pitchFamily="34" charset="0"/>
              </a:rPr>
              <a:t>Yaqowiyu</a:t>
            </a:r>
            <a:endParaRPr lang="en-ID" sz="3000" dirty="0"/>
          </a:p>
        </p:txBody>
      </p:sp>
      <p:pic>
        <p:nvPicPr>
          <p:cNvPr id="7" name="Picture 6" descr="A tray of food&#10;&#10;Description automatically generated">
            <a:extLst>
              <a:ext uri="{FF2B5EF4-FFF2-40B4-BE49-F238E27FC236}">
                <a16:creationId xmlns:a16="http://schemas.microsoft.com/office/drawing/2014/main" xmlns="" id="{C6903A83-3911-43EB-8D08-9E2542C8E7A8}"/>
              </a:ext>
            </a:extLst>
          </p:cNvPr>
          <p:cNvPicPr>
            <a:picLocks noChangeAspect="1"/>
          </p:cNvPicPr>
          <p:nvPr/>
        </p:nvPicPr>
        <p:blipFill rotWithShape="1">
          <a:blip r:embed="rId2">
            <a:extLst>
              <a:ext uri="{28A0092B-C50C-407E-A947-70E740481C1C}">
                <a14:useLocalDpi xmlns:a14="http://schemas.microsoft.com/office/drawing/2010/main" val="0"/>
              </a:ext>
            </a:extLst>
          </a:blip>
          <a:srcRect l="12967" r="11541" b="-4"/>
          <a:stretch/>
        </p:blipFill>
        <p:spPr>
          <a:xfrm>
            <a:off x="4120523" y="-5656"/>
            <a:ext cx="3519432" cy="2284460"/>
          </a:xfrm>
          <a:custGeom>
            <a:avLst/>
            <a:gdLst/>
            <a:ahLst/>
            <a:cxnLst/>
            <a:rect l="l" t="t" r="r" b="b"/>
            <a:pathLst>
              <a:path w="3401415" h="2207855">
                <a:moveTo>
                  <a:pt x="181555" y="0"/>
                </a:moveTo>
                <a:lnTo>
                  <a:pt x="3298827" y="0"/>
                </a:lnTo>
                <a:lnTo>
                  <a:pt x="3311223" y="34797"/>
                </a:lnTo>
                <a:cubicBezTo>
                  <a:pt x="3370461" y="233986"/>
                  <a:pt x="3401415" y="452351"/>
                  <a:pt x="3401415" y="681555"/>
                </a:cubicBezTo>
                <a:cubicBezTo>
                  <a:pt x="3401415" y="876639"/>
                  <a:pt x="3346890" y="1033208"/>
                  <a:pt x="3224702" y="1189259"/>
                </a:cubicBezTo>
                <a:cubicBezTo>
                  <a:pt x="3096894" y="1352496"/>
                  <a:pt x="2904852" y="1502846"/>
                  <a:pt x="2701498" y="1662006"/>
                </a:cubicBezTo>
                <a:cubicBezTo>
                  <a:pt x="2663980" y="1691337"/>
                  <a:pt x="2625221" y="1721703"/>
                  <a:pt x="2586463" y="1752439"/>
                </a:cubicBezTo>
                <a:cubicBezTo>
                  <a:pt x="2239532" y="2027511"/>
                  <a:pt x="1986324" y="2207855"/>
                  <a:pt x="1641219" y="2207855"/>
                </a:cubicBezTo>
                <a:cubicBezTo>
                  <a:pt x="1115386" y="2207855"/>
                  <a:pt x="742984" y="1986480"/>
                  <a:pt x="396053" y="1467590"/>
                </a:cubicBezTo>
                <a:cubicBezTo>
                  <a:pt x="350654" y="1399674"/>
                  <a:pt x="306273" y="1337906"/>
                  <a:pt x="263354" y="1278210"/>
                </a:cubicBezTo>
                <a:cubicBezTo>
                  <a:pt x="85473" y="1030689"/>
                  <a:pt x="0" y="901968"/>
                  <a:pt x="0" y="681555"/>
                </a:cubicBezTo>
                <a:cubicBezTo>
                  <a:pt x="0" y="462698"/>
                  <a:pt x="53576" y="246506"/>
                  <a:pt x="159122" y="38981"/>
                </a:cubicBezTo>
                <a:close/>
              </a:path>
            </a:pathLst>
          </a:custGeom>
        </p:spPr>
      </p:pic>
      <p:sp>
        <p:nvSpPr>
          <p:cNvPr id="3" name="Content Placeholder 2">
            <a:extLst>
              <a:ext uri="{FF2B5EF4-FFF2-40B4-BE49-F238E27FC236}">
                <a16:creationId xmlns:a16="http://schemas.microsoft.com/office/drawing/2014/main" xmlns="" id="{7A797C54-32CA-4604-B0D5-C4CE730A1631}"/>
              </a:ext>
            </a:extLst>
          </p:cNvPr>
          <p:cNvSpPr>
            <a:spLocks noGrp="1"/>
          </p:cNvSpPr>
          <p:nvPr>
            <p:ph idx="1"/>
          </p:nvPr>
        </p:nvSpPr>
        <p:spPr>
          <a:xfrm>
            <a:off x="1124713" y="3927944"/>
            <a:ext cx="5389823" cy="2142918"/>
          </a:xfrm>
        </p:spPr>
        <p:txBody>
          <a:bodyPr>
            <a:normAutofit/>
          </a:bodyPr>
          <a:lstStyle/>
          <a:p>
            <a:pPr>
              <a:lnSpc>
                <a:spcPct val="130000"/>
              </a:lnSpc>
            </a:pPr>
            <a:r>
              <a:rPr lang="en-US" sz="1400" b="0" i="0" dirty="0">
                <a:effectLst/>
                <a:latin typeface="Berlin Sans FB" panose="020E0602020502020306" pitchFamily="34" charset="0"/>
              </a:rPr>
              <a:t>The purpose of the ritual is </a:t>
            </a:r>
            <a:r>
              <a:rPr lang="en-US" sz="1400" b="1" i="0" dirty="0">
                <a:effectLst/>
                <a:latin typeface="Berlin Sans FB" panose="020E0602020502020306" pitchFamily="34" charset="0"/>
              </a:rPr>
              <a:t>to remember the great merit of Ki </a:t>
            </a:r>
            <a:r>
              <a:rPr lang="en-US" sz="1400" b="1" i="0" dirty="0" err="1">
                <a:effectLst/>
                <a:latin typeface="Berlin Sans FB" panose="020E0602020502020306" pitchFamily="34" charset="0"/>
              </a:rPr>
              <a:t>Ageng</a:t>
            </a:r>
            <a:r>
              <a:rPr lang="en-US" sz="1400" b="1" i="0" dirty="0">
                <a:effectLst/>
                <a:latin typeface="Berlin Sans FB" panose="020E0602020502020306" pitchFamily="34" charset="0"/>
              </a:rPr>
              <a:t> </a:t>
            </a:r>
            <a:r>
              <a:rPr lang="en-US" sz="1400" b="1" i="0" dirty="0" err="1">
                <a:effectLst/>
                <a:latin typeface="Berlin Sans FB" panose="020E0602020502020306" pitchFamily="34" charset="0"/>
              </a:rPr>
              <a:t>Gribig</a:t>
            </a:r>
            <a:r>
              <a:rPr lang="en-US" sz="1400" b="0" i="0" dirty="0">
                <a:effectLst/>
                <a:latin typeface="Berlin Sans FB" panose="020E0602020502020306" pitchFamily="34" charset="0"/>
              </a:rPr>
              <a:t>, one of the missionaries of Islam in </a:t>
            </a:r>
            <a:r>
              <a:rPr lang="en-US" sz="1400" b="0" i="0" dirty="0" err="1">
                <a:effectLst/>
                <a:latin typeface="Berlin Sans FB" panose="020E0602020502020306" pitchFamily="34" charset="0"/>
              </a:rPr>
              <a:t>Jatinom</a:t>
            </a:r>
            <a:r>
              <a:rPr lang="en-US" sz="1400" b="0" i="0" dirty="0">
                <a:effectLst/>
                <a:latin typeface="Berlin Sans FB" panose="020E0602020502020306" pitchFamily="34" charset="0"/>
              </a:rPr>
              <a:t> </a:t>
            </a:r>
            <a:r>
              <a:rPr lang="en-US" sz="1400" b="0" i="0" dirty="0" err="1">
                <a:effectLst/>
                <a:latin typeface="Berlin Sans FB" panose="020E0602020502020306" pitchFamily="34" charset="0"/>
              </a:rPr>
              <a:t>Klaten</a:t>
            </a:r>
            <a:r>
              <a:rPr lang="en-US" sz="1400" b="0" i="0" dirty="0">
                <a:effectLst/>
                <a:latin typeface="Berlin Sans FB" panose="020E0602020502020306" pitchFamily="34" charset="0"/>
              </a:rPr>
              <a:t> during the reign of the “Sultan Agung </a:t>
            </a:r>
            <a:r>
              <a:rPr lang="en-US" sz="1400" b="0" i="0" dirty="0" err="1">
                <a:effectLst/>
                <a:latin typeface="Berlin Sans FB" panose="020E0602020502020306" pitchFamily="34" charset="0"/>
              </a:rPr>
              <a:t>Hanyokrokusumo</a:t>
            </a:r>
            <a:r>
              <a:rPr lang="en-US" sz="1400" b="0" i="0" dirty="0">
                <a:effectLst/>
                <a:latin typeface="Berlin Sans FB" panose="020E0602020502020306" pitchFamily="34" charset="0"/>
              </a:rPr>
              <a:t>”. </a:t>
            </a:r>
            <a:r>
              <a:rPr lang="en-US" sz="1400" b="0" i="0" dirty="0" err="1">
                <a:effectLst/>
                <a:latin typeface="Berlin Sans FB" panose="020E0602020502020306" pitchFamily="34" charset="0"/>
              </a:rPr>
              <a:t>Yaqowiyu</a:t>
            </a:r>
            <a:r>
              <a:rPr lang="en-US" sz="1400" b="0" i="0" dirty="0">
                <a:effectLst/>
                <a:latin typeface="Berlin Sans FB" panose="020E0602020502020306" pitchFamily="34" charset="0"/>
              </a:rPr>
              <a:t> ritual uniqueness lies in deployment “</a:t>
            </a:r>
            <a:r>
              <a:rPr lang="en-US" sz="1400" b="0" i="0" dirty="0" err="1">
                <a:effectLst/>
                <a:latin typeface="Berlin Sans FB" panose="020E0602020502020306" pitchFamily="34" charset="0"/>
              </a:rPr>
              <a:t>apem</a:t>
            </a:r>
            <a:r>
              <a:rPr lang="en-US" sz="1400" b="0" i="0" dirty="0">
                <a:effectLst/>
                <a:latin typeface="Berlin Sans FB" panose="020E0602020502020306" pitchFamily="34" charset="0"/>
              </a:rPr>
              <a:t>” in peak ceremony, which is around </a:t>
            </a:r>
            <a:r>
              <a:rPr lang="en-US" sz="1400" b="1" i="0" dirty="0">
                <a:effectLst/>
                <a:latin typeface="Berlin Sans FB" panose="020E0602020502020306" pitchFamily="34" charset="0"/>
              </a:rPr>
              <a:t>cake made of rice flour with coconut pieces in the middle.</a:t>
            </a:r>
            <a:endParaRPr lang="en-US" sz="1400" b="1" dirty="0">
              <a:latin typeface="Berlin Sans FB" panose="020E0602020502020306" pitchFamily="34" charset="0"/>
            </a:endParaRPr>
          </a:p>
        </p:txBody>
      </p:sp>
      <p:pic>
        <p:nvPicPr>
          <p:cNvPr id="5" name="Picture 4" descr="A group of people standing in front of a crowd&#10;&#10;Description automatically generated">
            <a:extLst>
              <a:ext uri="{FF2B5EF4-FFF2-40B4-BE49-F238E27FC236}">
                <a16:creationId xmlns:a16="http://schemas.microsoft.com/office/drawing/2014/main" xmlns="" id="{61F4F615-66A7-4711-A71C-0CE46001400B}"/>
              </a:ext>
            </a:extLst>
          </p:cNvPr>
          <p:cNvPicPr>
            <a:picLocks noChangeAspect="1"/>
          </p:cNvPicPr>
          <p:nvPr/>
        </p:nvPicPr>
        <p:blipFill rotWithShape="1">
          <a:blip r:embed="rId3">
            <a:extLst>
              <a:ext uri="{28A0092B-C50C-407E-A947-70E740481C1C}">
                <a14:useLocalDpi xmlns:a14="http://schemas.microsoft.com/office/drawing/2010/main" val="0"/>
              </a:ext>
            </a:extLst>
          </a:blip>
          <a:srcRect l="11756" r="27968"/>
          <a:stretch/>
        </p:blipFill>
        <p:spPr>
          <a:xfrm>
            <a:off x="7260960" y="2256519"/>
            <a:ext cx="4930889" cy="4601483"/>
          </a:xfrm>
          <a:custGeom>
            <a:avLst/>
            <a:gdLst/>
            <a:ahLst/>
            <a:cxnLst/>
            <a:rect l="l" t="t" r="r" b="b"/>
            <a:pathLst>
              <a:path w="4930889" h="4601483">
                <a:moveTo>
                  <a:pt x="2486925" y="1243"/>
                </a:moveTo>
                <a:cubicBezTo>
                  <a:pt x="2843347" y="13472"/>
                  <a:pt x="3209341" y="116316"/>
                  <a:pt x="3569374" y="324181"/>
                </a:cubicBezTo>
                <a:cubicBezTo>
                  <a:pt x="4132718" y="649428"/>
                  <a:pt x="4585943" y="1173553"/>
                  <a:pt x="4856238" y="1766524"/>
                </a:cubicBezTo>
                <a:lnTo>
                  <a:pt x="4930889" y="1950930"/>
                </a:lnTo>
                <a:lnTo>
                  <a:pt x="4930888" y="3928933"/>
                </a:lnTo>
                <a:lnTo>
                  <a:pt x="4836868" y="4118750"/>
                </a:lnTo>
                <a:cubicBezTo>
                  <a:pt x="4733861" y="4297163"/>
                  <a:pt x="4611785" y="4422507"/>
                  <a:pt x="4475082" y="4521220"/>
                </a:cubicBezTo>
                <a:lnTo>
                  <a:pt x="4350095" y="4601483"/>
                </a:lnTo>
                <a:lnTo>
                  <a:pt x="997316" y="4601483"/>
                </a:lnTo>
                <a:lnTo>
                  <a:pt x="892840" y="4484501"/>
                </a:lnTo>
                <a:cubicBezTo>
                  <a:pt x="678469" y="4214961"/>
                  <a:pt x="542824" y="3894419"/>
                  <a:pt x="407191" y="3560852"/>
                </a:cubicBezTo>
                <a:cubicBezTo>
                  <a:pt x="109259" y="2828169"/>
                  <a:pt x="-222537" y="2176461"/>
                  <a:pt x="201279" y="1442391"/>
                </a:cubicBezTo>
                <a:cubicBezTo>
                  <a:pt x="727747" y="530521"/>
                  <a:pt x="1576073" y="-30011"/>
                  <a:pt x="2486925" y="1243"/>
                </a:cubicBezTo>
                <a:close/>
              </a:path>
            </a:pathLst>
          </a:custGeom>
        </p:spPr>
      </p:pic>
      <p:sp>
        <p:nvSpPr>
          <p:cNvPr id="8" name="TextBox 7">
            <a:extLst>
              <a:ext uri="{FF2B5EF4-FFF2-40B4-BE49-F238E27FC236}">
                <a16:creationId xmlns:a16="http://schemas.microsoft.com/office/drawing/2014/main" xmlns="" id="{4DD85148-05D6-4928-A061-6C459363708F}"/>
              </a:ext>
            </a:extLst>
          </p:cNvPr>
          <p:cNvSpPr txBox="1"/>
          <p:nvPr/>
        </p:nvSpPr>
        <p:spPr>
          <a:xfrm>
            <a:off x="332801" y="1758006"/>
            <a:ext cx="4028731" cy="13234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000" b="1" dirty="0">
                <a:latin typeface="Berlin Sans FB" panose="020E0602020502020306" pitchFamily="34" charset="0"/>
              </a:rPr>
              <a:t>The Traditions in </a:t>
            </a:r>
            <a:r>
              <a:rPr lang="en-US" sz="4000" b="1" dirty="0" err="1">
                <a:latin typeface="Berlin Sans FB" panose="020E0602020502020306" pitchFamily="34" charset="0"/>
              </a:rPr>
              <a:t>Klaten</a:t>
            </a:r>
            <a:endParaRPr lang="en-ID" sz="4000" b="1" dirty="0">
              <a:latin typeface="Berlin Sans FB" panose="020E0602020502020306" pitchFamily="34" charset="0"/>
            </a:endParaRPr>
          </a:p>
        </p:txBody>
      </p:sp>
    </p:spTree>
    <p:extLst>
      <p:ext uri="{BB962C8B-B14F-4D97-AF65-F5344CB8AC3E}">
        <p14:creationId xmlns:p14="http://schemas.microsoft.com/office/powerpoint/2010/main" val="390360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store inside of a building&#10;&#10;Description automatically generated">
            <a:extLst>
              <a:ext uri="{FF2B5EF4-FFF2-40B4-BE49-F238E27FC236}">
                <a16:creationId xmlns:a16="http://schemas.microsoft.com/office/drawing/2014/main" xmlns="" id="{EE89B122-1FDC-4F22-82CE-4CBB33E95322}"/>
              </a:ext>
            </a:extLst>
          </p:cNvPr>
          <p:cNvPicPr>
            <a:picLocks noChangeAspect="1"/>
          </p:cNvPicPr>
          <p:nvPr/>
        </p:nvPicPr>
        <p:blipFill rotWithShape="1">
          <a:blip r:embed="rId2">
            <a:extLst>
              <a:ext uri="{28A0092B-C50C-407E-A947-70E740481C1C}">
                <a14:useLocalDpi xmlns:a14="http://schemas.microsoft.com/office/drawing/2010/main" val="0"/>
              </a:ext>
            </a:extLst>
          </a:blip>
          <a:srcRect r="3182" b="-1"/>
          <a:stretch/>
        </p:blipFill>
        <p:spPr>
          <a:xfrm>
            <a:off x="20" y="10"/>
            <a:ext cx="9947062" cy="6857990"/>
          </a:xfrm>
          <a:prstGeom prst="rect">
            <a:avLst/>
          </a:prstGeom>
        </p:spPr>
      </p:pic>
      <p:sp>
        <p:nvSpPr>
          <p:cNvPr id="12" name="Freeform: Shape 11">
            <a:extLst>
              <a:ext uri="{FF2B5EF4-FFF2-40B4-BE49-F238E27FC236}">
                <a16:creationId xmlns:a16="http://schemas.microsoft.com/office/drawing/2014/main" xmlns=""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xmlns="" id="{8B598134-D292-43E6-9C55-1171980469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C8EB7C96-1DF0-4EE8-8201-ACEBBE5B62B7}"/>
              </a:ext>
            </a:extLst>
          </p:cNvPr>
          <p:cNvSpPr>
            <a:spLocks noGrp="1"/>
          </p:cNvSpPr>
          <p:nvPr>
            <p:ph type="title"/>
          </p:nvPr>
        </p:nvSpPr>
        <p:spPr>
          <a:xfrm>
            <a:off x="8046720" y="1045596"/>
            <a:ext cx="3689406" cy="1944371"/>
          </a:xfrm>
        </p:spPr>
        <p:txBody>
          <a:bodyPr anchor="b">
            <a:normAutofit/>
          </a:bodyPr>
          <a:lstStyle/>
          <a:p>
            <a:r>
              <a:rPr lang="en-US" err="1">
                <a:latin typeface="Book Antiqua" panose="02040602050305030304" pitchFamily="18" charset="0"/>
              </a:rPr>
              <a:t>Sadranan</a:t>
            </a:r>
            <a:r>
              <a:rPr lang="en-US">
                <a:latin typeface="Book Antiqua" panose="02040602050305030304" pitchFamily="18" charset="0"/>
              </a:rPr>
              <a:t> or “</a:t>
            </a:r>
            <a:r>
              <a:rPr lang="en-US" err="1">
                <a:latin typeface="Book Antiqua" panose="02040602050305030304" pitchFamily="18" charset="0"/>
              </a:rPr>
              <a:t>Nyadran</a:t>
            </a:r>
            <a:r>
              <a:rPr lang="en-US">
                <a:latin typeface="Book Antiqua" panose="02040602050305030304" pitchFamily="18" charset="0"/>
              </a:rPr>
              <a:t>”</a:t>
            </a:r>
            <a:endParaRPr lang="en-ID">
              <a:latin typeface="Book Antiqua" panose="02040602050305030304" pitchFamily="18" charset="0"/>
            </a:endParaRPr>
          </a:p>
        </p:txBody>
      </p:sp>
      <p:sp>
        <p:nvSpPr>
          <p:cNvPr id="3" name="Content Placeholder 2">
            <a:extLst>
              <a:ext uri="{FF2B5EF4-FFF2-40B4-BE49-F238E27FC236}">
                <a16:creationId xmlns:a16="http://schemas.microsoft.com/office/drawing/2014/main" xmlns="" id="{A35B507D-04E1-435F-BD68-B085480066AC}"/>
              </a:ext>
            </a:extLst>
          </p:cNvPr>
          <p:cNvSpPr>
            <a:spLocks noGrp="1"/>
          </p:cNvSpPr>
          <p:nvPr>
            <p:ph idx="1"/>
          </p:nvPr>
        </p:nvSpPr>
        <p:spPr>
          <a:xfrm>
            <a:off x="8046719" y="3220278"/>
            <a:ext cx="3821026" cy="2592125"/>
          </a:xfrm>
        </p:spPr>
        <p:txBody>
          <a:bodyPr>
            <a:normAutofit/>
          </a:bodyPr>
          <a:lstStyle/>
          <a:p>
            <a:pPr marL="285750" indent="-285750">
              <a:buFont typeface="Wingdings" panose="05000000000000000000" pitchFamily="2" charset="2"/>
              <a:buChar char="§"/>
            </a:pPr>
            <a:r>
              <a:rPr lang="en-US" b="0" i="0" dirty="0">
                <a:effectLst/>
                <a:latin typeface="acta-book"/>
              </a:rPr>
              <a:t>The tradition also includes </a:t>
            </a:r>
            <a:r>
              <a:rPr lang="en-US" b="1" i="0" dirty="0">
                <a:effectLst/>
                <a:latin typeface="acta-book"/>
              </a:rPr>
              <a:t>cleaning graveyards</a:t>
            </a:r>
            <a:r>
              <a:rPr lang="en-US" b="0" i="0" dirty="0">
                <a:effectLst/>
                <a:latin typeface="acta-book"/>
              </a:rPr>
              <a:t> and </a:t>
            </a:r>
            <a:r>
              <a:rPr lang="en-US" b="1" i="0" dirty="0">
                <a:effectLst/>
                <a:latin typeface="acta-book"/>
              </a:rPr>
              <a:t>sending prayers to ancestors</a:t>
            </a:r>
            <a:r>
              <a:rPr lang="en-US" b="0" i="0" dirty="0">
                <a:effectLst/>
                <a:latin typeface="acta-book"/>
              </a:rPr>
              <a:t> during</a:t>
            </a:r>
            <a:r>
              <a:rPr lang="en-US" b="1" i="0" dirty="0">
                <a:effectLst/>
                <a:latin typeface="acta-book"/>
              </a:rPr>
              <a:t> the months of </a:t>
            </a:r>
            <a:r>
              <a:rPr lang="en-US" b="1" i="1" dirty="0" err="1">
                <a:effectLst/>
                <a:latin typeface="acta-book"/>
              </a:rPr>
              <a:t>Ruwah</a:t>
            </a:r>
            <a:r>
              <a:rPr lang="en-US" b="0" i="0" dirty="0">
                <a:effectLst/>
                <a:latin typeface="acta-book"/>
              </a:rPr>
              <a:t> in the Javanese calendar.</a:t>
            </a:r>
          </a:p>
          <a:p>
            <a:pPr marL="285750" indent="-285750">
              <a:buFont typeface="Wingdings" panose="05000000000000000000" pitchFamily="2" charset="2"/>
              <a:buChar char="§"/>
            </a:pPr>
            <a:endParaRPr lang="en-ID" dirty="0"/>
          </a:p>
        </p:txBody>
      </p:sp>
    </p:spTree>
    <p:extLst>
      <p:ext uri="{BB962C8B-B14F-4D97-AF65-F5344CB8AC3E}">
        <p14:creationId xmlns:p14="http://schemas.microsoft.com/office/powerpoint/2010/main" val="306269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xmlns="" id="{48C903FB-1EA5-45A2-B6B9-0A4FA0E830FB}"/>
              </a:ext>
            </a:extLst>
          </p:cNvPr>
          <p:cNvPicPr>
            <a:picLocks noChangeAspect="1"/>
          </p:cNvPicPr>
          <p:nvPr/>
        </p:nvPicPr>
        <p:blipFill rotWithShape="1">
          <a:blip r:embed="rId2">
            <a:extLst>
              <a:ext uri="{28A0092B-C50C-407E-A947-70E740481C1C}">
                <a14:useLocalDpi xmlns:a14="http://schemas.microsoft.com/office/drawing/2010/main" val="0"/>
              </a:ext>
            </a:extLst>
          </a:blip>
          <a:srcRect r="3182" b="-1"/>
          <a:stretch/>
        </p:blipFill>
        <p:spPr>
          <a:xfrm>
            <a:off x="20" y="10"/>
            <a:ext cx="9947062" cy="6857990"/>
          </a:xfrm>
          <a:prstGeom prst="rect">
            <a:avLst/>
          </a:prstGeom>
        </p:spPr>
      </p:pic>
      <p:sp>
        <p:nvSpPr>
          <p:cNvPr id="28" name="Freeform: Shape 27">
            <a:extLst>
              <a:ext uri="{FF2B5EF4-FFF2-40B4-BE49-F238E27FC236}">
                <a16:creationId xmlns:a16="http://schemas.microsoft.com/office/drawing/2014/main" xmlns=""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0" name="Freeform: Shape 29">
            <a:extLst>
              <a:ext uri="{FF2B5EF4-FFF2-40B4-BE49-F238E27FC236}">
                <a16:creationId xmlns:a16="http://schemas.microsoft.com/office/drawing/2014/main" xmlns="" id="{8B598134-D292-43E6-9C55-1171980469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xmlns=""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74F034F3-AE5C-4D27-8556-08FE7EAB8568}"/>
              </a:ext>
            </a:extLst>
          </p:cNvPr>
          <p:cNvSpPr>
            <a:spLocks noGrp="1"/>
          </p:cNvSpPr>
          <p:nvPr>
            <p:ph type="title"/>
          </p:nvPr>
        </p:nvSpPr>
        <p:spPr>
          <a:xfrm>
            <a:off x="8046720" y="1045596"/>
            <a:ext cx="3689406" cy="1944371"/>
          </a:xfrm>
        </p:spPr>
        <p:txBody>
          <a:bodyPr anchor="b">
            <a:normAutofit/>
          </a:bodyPr>
          <a:lstStyle/>
          <a:p>
            <a:pPr>
              <a:lnSpc>
                <a:spcPct val="120000"/>
              </a:lnSpc>
            </a:pPr>
            <a:r>
              <a:rPr lang="en-US" sz="2200" err="1"/>
              <a:t>Mitoni</a:t>
            </a:r>
            <a:r>
              <a:rPr lang="en-US" sz="2200"/>
              <a:t> Ceremony: A Ritual for Seven Months of Pregnancy</a:t>
            </a:r>
            <a:endParaRPr lang="en-ID" sz="2200"/>
          </a:p>
        </p:txBody>
      </p:sp>
      <p:sp>
        <p:nvSpPr>
          <p:cNvPr id="3" name="Content Placeholder 2">
            <a:extLst>
              <a:ext uri="{FF2B5EF4-FFF2-40B4-BE49-F238E27FC236}">
                <a16:creationId xmlns:a16="http://schemas.microsoft.com/office/drawing/2014/main" xmlns="" id="{C7A2C79C-5F89-49C4-8CB3-3019EA648EB1}"/>
              </a:ext>
            </a:extLst>
          </p:cNvPr>
          <p:cNvSpPr>
            <a:spLocks noGrp="1"/>
          </p:cNvSpPr>
          <p:nvPr>
            <p:ph idx="1"/>
          </p:nvPr>
        </p:nvSpPr>
        <p:spPr>
          <a:xfrm>
            <a:off x="8046719" y="3220278"/>
            <a:ext cx="3976668" cy="2592125"/>
          </a:xfrm>
        </p:spPr>
        <p:txBody>
          <a:bodyPr>
            <a:normAutofit/>
          </a:bodyPr>
          <a:lstStyle/>
          <a:p>
            <a:pPr>
              <a:lnSpc>
                <a:spcPct val="130000"/>
              </a:lnSpc>
            </a:pPr>
            <a:r>
              <a:rPr lang="en-US" sz="1100" b="0" i="0" dirty="0">
                <a:effectLst/>
                <a:latin typeface="Verdana" panose="020B0604030504040204" pitchFamily="34" charset="0"/>
              </a:rPr>
              <a:t>The Javanese believe that a seven-month-old infant has got a soul, whose security should be celebrated. And the first child is said to bring good luck to the family and other siblings. Like other traditional ceremonies, </a:t>
            </a:r>
            <a:r>
              <a:rPr lang="en-US" sz="1100" b="1" i="0" dirty="0" err="1">
                <a:effectLst/>
                <a:latin typeface="Verdana" panose="020B0604030504040204" pitchFamily="34" charset="0"/>
              </a:rPr>
              <a:t>Mitoni</a:t>
            </a:r>
            <a:r>
              <a:rPr lang="en-US" sz="1100" b="0" i="0" dirty="0">
                <a:effectLst/>
                <a:latin typeface="Verdana" panose="020B0604030504040204" pitchFamily="34" charset="0"/>
              </a:rPr>
              <a:t> is practiced in different fashions in different regionalities, as the saying goes - so many places, so many customs.</a:t>
            </a:r>
            <a:endParaRPr lang="en-ID" sz="1100" dirty="0"/>
          </a:p>
        </p:txBody>
      </p:sp>
    </p:spTree>
    <p:extLst>
      <p:ext uri="{BB962C8B-B14F-4D97-AF65-F5344CB8AC3E}">
        <p14:creationId xmlns:p14="http://schemas.microsoft.com/office/powerpoint/2010/main" val="143646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xmlns="" id="{BC0385E9-02B2-4941-889A-EAD43F5BB0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xmlns=""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E11437FC-4FD5-4605-A568-949C08D50E93}"/>
              </a:ext>
            </a:extLst>
          </p:cNvPr>
          <p:cNvSpPr>
            <a:spLocks noGrp="1"/>
          </p:cNvSpPr>
          <p:nvPr>
            <p:ph type="title"/>
          </p:nvPr>
        </p:nvSpPr>
        <p:spPr>
          <a:xfrm>
            <a:off x="7587615" y="1045596"/>
            <a:ext cx="4260674" cy="1944371"/>
          </a:xfrm>
        </p:spPr>
        <p:txBody>
          <a:bodyPr anchor="b">
            <a:normAutofit/>
          </a:bodyPr>
          <a:lstStyle/>
          <a:p>
            <a:pPr>
              <a:lnSpc>
                <a:spcPct val="120000"/>
              </a:lnSpc>
            </a:pPr>
            <a:r>
              <a:rPr lang="en-US" dirty="0" err="1"/>
              <a:t>Wayang</a:t>
            </a:r>
            <a:r>
              <a:rPr lang="en-US" dirty="0"/>
              <a:t> </a:t>
            </a:r>
            <a:r>
              <a:rPr lang="en-US" dirty="0" err="1"/>
              <a:t>Kulit</a:t>
            </a:r>
            <a:r>
              <a:rPr lang="en-US" dirty="0"/>
              <a:t> (Leather Puppet) Show</a:t>
            </a:r>
            <a:endParaRPr lang="en-ID" dirty="0"/>
          </a:p>
        </p:txBody>
      </p:sp>
      <p:pic>
        <p:nvPicPr>
          <p:cNvPr id="5" name="Picture 4" descr="A picture containing indoor, table, sitting, living&#10;&#10;Description automatically generated">
            <a:extLst>
              <a:ext uri="{FF2B5EF4-FFF2-40B4-BE49-F238E27FC236}">
                <a16:creationId xmlns:a16="http://schemas.microsoft.com/office/drawing/2014/main" xmlns="" id="{EE69CD7D-9D65-4F8F-95A1-5C0E4FC036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99" y="1836767"/>
            <a:ext cx="4788670" cy="3184465"/>
          </a:xfrm>
          <a:prstGeom prst="rect">
            <a:avLst/>
          </a:prstGeom>
        </p:spPr>
      </p:pic>
      <p:sp>
        <p:nvSpPr>
          <p:cNvPr id="3" name="Content Placeholder 2">
            <a:extLst>
              <a:ext uri="{FF2B5EF4-FFF2-40B4-BE49-F238E27FC236}">
                <a16:creationId xmlns:a16="http://schemas.microsoft.com/office/drawing/2014/main" xmlns="" id="{F5370C56-4431-4066-B9AF-61D154D711CD}"/>
              </a:ext>
            </a:extLst>
          </p:cNvPr>
          <p:cNvSpPr>
            <a:spLocks noGrp="1"/>
          </p:cNvSpPr>
          <p:nvPr>
            <p:ph idx="1"/>
          </p:nvPr>
        </p:nvSpPr>
        <p:spPr>
          <a:xfrm>
            <a:off x="7657106" y="3220279"/>
            <a:ext cx="4352322" cy="2385392"/>
          </a:xfrm>
        </p:spPr>
        <p:txBody>
          <a:bodyPr>
            <a:normAutofit/>
          </a:bodyPr>
          <a:lstStyle/>
          <a:p>
            <a:pPr>
              <a:lnSpc>
                <a:spcPct val="130000"/>
              </a:lnSpc>
            </a:pPr>
            <a:r>
              <a:rPr lang="en-US" sz="1400" b="0" dirty="0">
                <a:effectLst/>
                <a:latin typeface="Book Antiqua" panose="02040602050305030304" pitchFamily="18" charset="0"/>
              </a:rPr>
              <a:t>This performance art has been more than five centuries of age. Presenting </a:t>
            </a:r>
            <a:r>
              <a:rPr lang="en-US" sz="1400" b="1" dirty="0">
                <a:effectLst/>
                <a:latin typeface="Book Antiqua" panose="02040602050305030304" pitchFamily="18" charset="0"/>
              </a:rPr>
              <a:t>the story of Ramayana and Mahabharata</a:t>
            </a:r>
            <a:r>
              <a:rPr lang="en-US" sz="1400" b="0" dirty="0">
                <a:effectLst/>
                <a:latin typeface="Book Antiqua" panose="02040602050305030304" pitchFamily="18" charset="0"/>
              </a:rPr>
              <a:t>, this overnight performance serves the proper space to spend the night, reflect and understand Javanese life philosophy. </a:t>
            </a:r>
            <a:endParaRPr lang="en-ID" sz="1400" dirty="0">
              <a:latin typeface="Book Antiqua" panose="02040602050305030304" pitchFamily="18" charset="0"/>
            </a:endParaRPr>
          </a:p>
        </p:txBody>
      </p:sp>
    </p:spTree>
    <p:extLst>
      <p:ext uri="{BB962C8B-B14F-4D97-AF65-F5344CB8AC3E}">
        <p14:creationId xmlns:p14="http://schemas.microsoft.com/office/powerpoint/2010/main" val="1600361779"/>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362</Words>
  <Application>Microsoft Office PowerPoint</Application>
  <PresentationFormat>Personalizar</PresentationFormat>
  <Paragraphs>23</Paragraphs>
  <Slides>11</Slides>
  <Notes>1</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SketchLinesVTI</vt:lpstr>
      <vt:lpstr>Welcome to Indonesia! “Discover Indonesia”</vt:lpstr>
      <vt:lpstr>About me!</vt:lpstr>
      <vt:lpstr>Apresentação do PowerPoint</vt:lpstr>
      <vt:lpstr>Fascinating Facts About Indonesia</vt:lpstr>
      <vt:lpstr>Central Java!</vt:lpstr>
      <vt:lpstr>Sebaran Apem Yaqowiyu</vt:lpstr>
      <vt:lpstr>Sadranan or “Nyadran”</vt:lpstr>
      <vt:lpstr>Mitoni Ceremony: A Ritual for Seven Months of Pregnancy</vt:lpstr>
      <vt:lpstr>Wayang Kulit (Leather Puppet) Show</vt:lpstr>
      <vt:lpstr>Jathilan Horse Dance</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Indonesia! “Discover Indonesia”</dc:title>
  <dc:creator>DICKY ADITIYA KURNIAWAN(565178)</dc:creator>
  <cp:lastModifiedBy>Admin</cp:lastModifiedBy>
  <cp:revision>1</cp:revision>
  <dcterms:created xsi:type="dcterms:W3CDTF">2020-10-04T18:42:41Z</dcterms:created>
  <dcterms:modified xsi:type="dcterms:W3CDTF">2020-10-16T19:14:32Z</dcterms:modified>
</cp:coreProperties>
</file>