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15"/>
    <p:restoredTop sz="99124"/>
  </p:normalViewPr>
  <p:slideViewPr>
    <p:cSldViewPr snapToGrid="0" showGuides="1">
      <p:cViewPr varScale="1">
        <p:scale>
          <a:sx n="115" d="100"/>
          <a:sy n="115" d="100"/>
        </p:scale>
        <p:origin x="-102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pt-B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pt-BR" altLang="pt-BR" dirty="0"/>
              <a:t>Clique para editar o título mestre</a:t>
            </a:r>
            <a:endParaRPr lang="pt-BR" altLang="pt-BR" dirty="0"/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pt-BR" altLang="pt-BR" dirty="0"/>
              <a:t>Clique para editar o texto mestre</a:t>
            </a:r>
            <a:endParaRPr lang="pt-BR" altLang="pt-BR" dirty="0"/>
          </a:p>
          <a:p>
            <a:pPr lvl="1"/>
            <a:r>
              <a:rPr lang="pt-BR" altLang="pt-BR" dirty="0"/>
              <a:t>Segundo nível</a:t>
            </a:r>
            <a:endParaRPr lang="pt-BR" altLang="pt-BR" dirty="0"/>
          </a:p>
          <a:p>
            <a:pPr lvl="2"/>
            <a:r>
              <a:rPr lang="pt-BR" altLang="pt-BR" dirty="0"/>
              <a:t>Terceiro nível</a:t>
            </a:r>
            <a:endParaRPr lang="pt-BR" altLang="pt-BR" dirty="0"/>
          </a:p>
          <a:p>
            <a:pPr lvl="3"/>
            <a:r>
              <a:rPr lang="pt-BR" altLang="pt-BR" dirty="0"/>
              <a:t>Quarto nível</a:t>
            </a:r>
            <a:endParaRPr lang="pt-BR" altLang="pt-BR" dirty="0"/>
          </a:p>
          <a:p>
            <a:pPr lvl="4"/>
            <a:r>
              <a:rPr lang="pt-BR" altLang="pt-BR" dirty="0"/>
              <a:t>Quinto nível</a:t>
            </a:r>
            <a:endParaRPr lang="pt-BR" alt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pt-BR" altLang="pt-BR" dirty="0">
                <a:latin typeface="Calibri" panose="020F0502020204030204" pitchFamily="34" charset="0"/>
              </a:rPr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CaixaDeTexto 1"/>
          <p:cNvSpPr txBox="1"/>
          <p:nvPr/>
        </p:nvSpPr>
        <p:spPr>
          <a:xfrm>
            <a:off x="1301750" y="1377950"/>
            <a:ext cx="9588500" cy="3786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200000"/>
              </a:lnSpc>
              <a:spcBef>
                <a:spcPct val="0"/>
              </a:spcBef>
              <a:buNone/>
            </a:pPr>
            <a:r>
              <a:rPr lang="pt-BR" altLang="pt-BR" sz="3000" dirty="0"/>
              <a:t>INDICADORES DE EXTENSÃO UTILIZADOS  </a:t>
            </a:r>
            <a:endParaRPr lang="pt-BR" altLang="pt-BR" sz="3000" dirty="0"/>
          </a:p>
          <a:p>
            <a:pPr marL="0" lvl="0" indent="0" algn="ctr" eaLnBrk="1" hangingPunct="1">
              <a:lnSpc>
                <a:spcPct val="200000"/>
              </a:lnSpc>
              <a:spcBef>
                <a:spcPct val="0"/>
              </a:spcBef>
              <a:buNone/>
            </a:pPr>
            <a:r>
              <a:rPr lang="pt-BR" altLang="pt-BR" sz="3000" dirty="0"/>
              <a:t>PARA ALOCAÇÃO DEPARTAMENTAL DE VAGA DOCENTE NA UFMG</a:t>
            </a:r>
            <a:endParaRPr lang="pt-BR" altLang="pt-BR" sz="3000" dirty="0"/>
          </a:p>
          <a:p>
            <a:pPr marL="0" lvl="0" indent="0" algn="ctr" eaLnBrk="1" hangingPunct="1">
              <a:lnSpc>
                <a:spcPct val="200000"/>
              </a:lnSpc>
              <a:spcBef>
                <a:spcPct val="0"/>
              </a:spcBef>
              <a:buNone/>
            </a:pPr>
            <a:endParaRPr lang="pt-BR" altLang="pt-BR"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6525" y="1365250"/>
            <a:ext cx="250825" cy="4524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tângulo 1"/>
          <p:cNvSpPr/>
          <p:nvPr/>
        </p:nvSpPr>
        <p:spPr>
          <a:xfrm>
            <a:off x="2159000" y="1231900"/>
            <a:ext cx="6143625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Calibri" panose="020F0502020204030204" pitchFamily="34" charset="0"/>
              </a:rPr>
              <a:t>Número de docentes envolvidos na extensão do departamento. </a:t>
            </a:r>
            <a:endParaRPr dirty="0">
              <a:latin typeface="Calibri" panose="020F0502020204030204" pitchFamily="34" charset="0"/>
            </a:endParaRPr>
          </a:p>
        </p:txBody>
      </p:sp>
      <p:pic>
        <p:nvPicPr>
          <p:cNvPr id="1126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525" y="1997075"/>
            <a:ext cx="228600" cy="447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Retângulo 2"/>
          <p:cNvSpPr/>
          <p:nvPr/>
        </p:nvSpPr>
        <p:spPr>
          <a:xfrm>
            <a:off x="2159000" y="1881188"/>
            <a:ext cx="8326438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Calibri" panose="020F0502020204030204" pitchFamily="34" charset="0"/>
              </a:rPr>
              <a:t>Pontuação das Ações de Extensão desenvolvidas no departamento.</a:t>
            </a:r>
            <a:endParaRPr dirty="0">
              <a:latin typeface="Calibri" panose="020F0502020204030204" pitchFamily="34" charset="0"/>
            </a:endParaRPr>
          </a:p>
        </p:txBody>
      </p:sp>
      <p:pic>
        <p:nvPicPr>
          <p:cNvPr id="11270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525" y="2619375"/>
            <a:ext cx="647700" cy="504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1" name="Retângulo 3"/>
          <p:cNvSpPr/>
          <p:nvPr/>
        </p:nvSpPr>
        <p:spPr>
          <a:xfrm>
            <a:off x="2159000" y="2619375"/>
            <a:ext cx="7916863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Calibri" panose="020F0502020204030204" pitchFamily="34" charset="0"/>
              </a:rPr>
              <a:t>Total de docentes da UFMG envolvidos em atividades de extensão. </a:t>
            </a:r>
            <a:endParaRPr dirty="0">
              <a:latin typeface="Calibri" panose="020F0502020204030204" pitchFamily="34" charset="0"/>
            </a:endParaRPr>
          </a:p>
        </p:txBody>
      </p:sp>
      <p:pic>
        <p:nvPicPr>
          <p:cNvPr id="11272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6525" y="3308350"/>
            <a:ext cx="657225" cy="552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Retângulo 4"/>
          <p:cNvSpPr/>
          <p:nvPr/>
        </p:nvSpPr>
        <p:spPr>
          <a:xfrm>
            <a:off x="2159000" y="3308350"/>
            <a:ext cx="890587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Calibri" panose="020F0502020204030204" pitchFamily="34" charset="0"/>
              </a:rPr>
              <a:t>Total das pontuações das ações de extensão dos departamentos da UFMG. </a:t>
            </a:r>
            <a:endParaRPr dirty="0">
              <a:latin typeface="Calibri" panose="020F0502020204030204" pitchFamily="34" charset="0"/>
            </a:endParaRPr>
          </a:p>
        </p:txBody>
      </p:sp>
      <p:sp>
        <p:nvSpPr>
          <p:cNvPr id="11274" name="CaixaDeTexto 5"/>
          <p:cNvSpPr txBox="1"/>
          <p:nvPr/>
        </p:nvSpPr>
        <p:spPr>
          <a:xfrm>
            <a:off x="582613" y="349250"/>
            <a:ext cx="3800475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dirty="0">
                <a:latin typeface="Calibri" panose="020F0502020204030204" pitchFamily="34" charset="0"/>
              </a:rPr>
              <a:t>Designações das variáveis da fórmula:</a:t>
            </a:r>
            <a:endParaRPr b="1" dirty="0">
              <a:latin typeface="Calibri" panose="020F0502020204030204" pitchFamily="34" charset="0"/>
            </a:endParaRPr>
          </a:p>
        </p:txBody>
      </p:sp>
      <p:sp>
        <p:nvSpPr>
          <p:cNvPr id="11275" name="CaixaDeTexto 6"/>
          <p:cNvSpPr txBox="1"/>
          <p:nvPr/>
        </p:nvSpPr>
        <p:spPr>
          <a:xfrm>
            <a:off x="895350" y="4502150"/>
            <a:ext cx="103124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O resultado obtido para </a:t>
            </a:r>
            <a:r>
              <a:rPr sz="2400" b="1" i="1" dirty="0">
                <a:solidFill>
                  <a:srgbClr val="C00000"/>
                </a:solidFill>
                <a:latin typeface="Calibri" panose="020F0502020204030204" pitchFamily="34" charset="0"/>
              </a:rPr>
              <a:t>EX</a:t>
            </a:r>
            <a:r>
              <a:rPr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 será computado para a construção da planilha CPPD</a:t>
            </a:r>
            <a:endParaRPr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CaixaDeTexto 1"/>
          <p:cNvSpPr txBox="1"/>
          <p:nvPr/>
        </p:nvSpPr>
        <p:spPr>
          <a:xfrm>
            <a:off x="852488" y="701675"/>
            <a:ext cx="7608887" cy="2678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400" dirty="0"/>
              <a:t>-Considerar a produtividade na extensão, ensino e pesquisa</a:t>
            </a:r>
            <a:endParaRPr lang="pt-BR" altLang="pt-BR" sz="24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24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400" dirty="0"/>
              <a:t>Os indicadores levam em consideração:</a:t>
            </a:r>
            <a:endParaRPr lang="pt-BR" altLang="pt-BR" sz="24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400" dirty="0"/>
              <a:t>-Interdisciplinaridade</a:t>
            </a:r>
            <a:endParaRPr lang="pt-BR" altLang="pt-BR" sz="24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400" dirty="0"/>
              <a:t>-Impacto na formação do aluno </a:t>
            </a:r>
            <a:endParaRPr lang="pt-BR" altLang="pt-BR" sz="24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400" dirty="0"/>
              <a:t>-Indissociabilidade entre ensino, pesquisa e extensão</a:t>
            </a:r>
            <a:endParaRPr lang="pt-BR" altLang="pt-BR" sz="24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CaixaDeTexto 1"/>
          <p:cNvSpPr txBox="1"/>
          <p:nvPr/>
        </p:nvSpPr>
        <p:spPr>
          <a:xfrm>
            <a:off x="376238" y="409575"/>
            <a:ext cx="7785100" cy="1784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/>
              <a:t>2 tipos de indicadores aprovados pelo CEPE/Câmara de Extensão</a:t>
            </a:r>
            <a:endParaRPr lang="pt-BR" altLang="pt-BR"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/>
              <a:t>A) Implementado em 2011</a:t>
            </a:r>
            <a:endParaRPr lang="pt-BR" altLang="pt-BR"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u="sng" dirty="0"/>
              <a:t>N</a:t>
            </a:r>
            <a:r>
              <a:rPr lang="pt-BR" altLang="pt-BR" sz="2200" u="sng" dirty="0">
                <a:sym typeface="Symbol" panose="05050102010706020507" pitchFamily="18" charset="2"/>
              </a:rPr>
              <a:t>  de docentes extensionistas do departamento (representa 33%)</a:t>
            </a:r>
            <a:endParaRPr lang="pt-BR" altLang="pt-BR" sz="2200" u="sng" dirty="0">
              <a:sym typeface="Symbol" panose="05050102010706020507" pitchFamily="18" charset="2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>
                <a:sym typeface="Symbol" panose="05050102010706020507" pitchFamily="18" charset="2"/>
              </a:rPr>
              <a:t>N de docentes extensionistas da UFMG</a:t>
            </a:r>
            <a:endParaRPr lang="pt-BR" altLang="pt-BR" sz="2200" dirty="0"/>
          </a:p>
        </p:txBody>
      </p:sp>
      <p:sp>
        <p:nvSpPr>
          <p:cNvPr id="4099" name="CaixaDeTexto 2"/>
          <p:cNvSpPr txBox="1"/>
          <p:nvPr/>
        </p:nvSpPr>
        <p:spPr>
          <a:xfrm>
            <a:off x="350838" y="2660650"/>
            <a:ext cx="11349037" cy="110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/>
              <a:t>B) Implementado em 2013</a:t>
            </a:r>
            <a:endParaRPr lang="pt-BR" altLang="pt-BR"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/>
              <a:t>O desenvolvimento das ações extensionistas (Programa, Projeto, Cursos, Eventos e Prestação de Serviços) </a:t>
            </a:r>
            <a:r>
              <a:rPr lang="pt-BR" altLang="pt-BR" sz="2200" u="sng" dirty="0"/>
              <a:t>devidamente cadastradas </a:t>
            </a:r>
            <a:r>
              <a:rPr lang="pt-BR" altLang="pt-BR" sz="2200" dirty="0"/>
              <a:t>no SIEX (representa 67%)</a:t>
            </a:r>
            <a:endParaRPr lang="pt-BR" altLang="pt-BR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CaixaDeTexto 1"/>
          <p:cNvSpPr txBox="1"/>
          <p:nvPr/>
        </p:nvSpPr>
        <p:spPr>
          <a:xfrm>
            <a:off x="338138" y="200025"/>
            <a:ext cx="11334750" cy="1446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/>
              <a:t>Os dados  referentes às ações de extensão de </a:t>
            </a:r>
            <a:r>
              <a:rPr lang="pt-BR" altLang="pt-BR" sz="2200" b="1" dirty="0"/>
              <a:t>um dado departamento </a:t>
            </a:r>
            <a:r>
              <a:rPr lang="pt-BR" altLang="pt-BR" sz="2200" dirty="0"/>
              <a:t>são retirados do SIEX.</a:t>
            </a:r>
            <a:endParaRPr lang="pt-BR" altLang="pt-BR"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u="sng" dirty="0"/>
              <a:t>Importância</a:t>
            </a:r>
            <a:r>
              <a:rPr lang="pt-BR" altLang="pt-BR" sz="2200" dirty="0"/>
              <a:t>: MANTER SIEX SEMPRE ATUALIZADO</a:t>
            </a:r>
            <a:endParaRPr lang="pt-BR" altLang="pt-BR"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/>
              <a:t>STATUS DESATUALIZADO NÃO É COMPUTADO PARA QUANTIFICAÇÃO</a:t>
            </a:r>
            <a:endParaRPr lang="pt-BR" altLang="pt-BR" sz="2200" dirty="0"/>
          </a:p>
        </p:txBody>
      </p:sp>
      <p:sp>
        <p:nvSpPr>
          <p:cNvPr id="5123" name="CaixaDeTexto 2"/>
          <p:cNvSpPr txBox="1"/>
          <p:nvPr/>
        </p:nvSpPr>
        <p:spPr>
          <a:xfrm>
            <a:off x="293688" y="2433638"/>
            <a:ext cx="1160145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000" dirty="0"/>
              <a:t>INDICADORES COMUNS: para cada indicador é atribuído o valor 0 ou 1.  </a:t>
            </a:r>
            <a:endParaRPr lang="pt-BR" altLang="pt-BR" sz="2000" dirty="0"/>
          </a:p>
        </p:txBody>
      </p:sp>
      <p:sp>
        <p:nvSpPr>
          <p:cNvPr id="5" name="Retângulo 4"/>
          <p:cNvSpPr/>
          <p:nvPr/>
        </p:nvSpPr>
        <p:spPr>
          <a:xfrm>
            <a:off x="1893888" y="576263"/>
            <a:ext cx="4183063" cy="3762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ta para a esquerda 5"/>
          <p:cNvSpPr/>
          <p:nvPr/>
        </p:nvSpPr>
        <p:spPr>
          <a:xfrm>
            <a:off x="9091613" y="1327150"/>
            <a:ext cx="893763" cy="17621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6" name="CaixaDeTexto 1"/>
          <p:cNvSpPr txBox="1"/>
          <p:nvPr/>
        </p:nvSpPr>
        <p:spPr>
          <a:xfrm>
            <a:off x="338138" y="1712913"/>
            <a:ext cx="112776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Calibri" panose="020F0502020204030204" pitchFamily="34" charset="0"/>
              </a:rPr>
              <a:t>As fórmulas matemáticas utilizadas para o cálculo da pontuação de cada tipo de ação de extensão dependem de indicadores comuns e específicos.</a:t>
            </a:r>
            <a:endParaRPr dirty="0">
              <a:latin typeface="Calibri" panose="020F050202020403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192213" y="2989263"/>
          <a:ext cx="8128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1081"/>
                <a:gridCol w="2252749"/>
                <a:gridCol w="21541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INDICADOR</a:t>
                      </a:r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</a:t>
                      </a:r>
                      <a:r>
                        <a:rPr lang="pt-BR" baseline="0" dirty="0" smtClean="0"/>
                        <a:t>                                  NÃO</a:t>
                      </a:r>
                      <a:endParaRPr lang="pt-BR" dirty="0"/>
                    </a:p>
                  </a:txBody>
                  <a:tcPr/>
                </a:tc>
                <a:tc hMerge="1"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altLang="pt-BR" sz="1800" dirty="0" smtClean="0"/>
                        <a:t>Coordenação de ação </a:t>
                      </a:r>
                      <a:r>
                        <a:rPr lang="pt-BR" dirty="0" smtClean="0"/>
                        <a:t>pertence ao departamento avaliado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altLang="pt-BR" sz="1800" dirty="0" smtClean="0"/>
                        <a:t>Equipe interdepartamental (pelo menos 1 docente de outro departamento)</a:t>
                      </a:r>
                      <a:endParaRPr lang="pt-BR" altLang="pt-BR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altLang="pt-BR" sz="1800" dirty="0" smtClean="0"/>
                        <a:t>Existência de produtos (registro</a:t>
                      </a:r>
                      <a:r>
                        <a:rPr lang="pt-BR" altLang="pt-BR" sz="1800" baseline="0" dirty="0" smtClean="0"/>
                        <a:t> de pelo menos um produto)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altLang="pt-BR" sz="1800" dirty="0" smtClean="0"/>
                        <a:t>Vinculação da ação à projetos e/ou programas (curso, evento,</a:t>
                      </a:r>
                      <a:r>
                        <a:rPr lang="pt-BR" altLang="pt-BR" sz="1800" baseline="0" dirty="0" smtClean="0"/>
                        <a:t> prestação de serviço)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CaixaDeTexto 3"/>
          <p:cNvSpPr txBox="1"/>
          <p:nvPr/>
        </p:nvSpPr>
        <p:spPr>
          <a:xfrm>
            <a:off x="403225" y="3703638"/>
            <a:ext cx="6786563" cy="24622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/>
              <a:t>INDICADORES ESPECÍFICOS:</a:t>
            </a:r>
            <a:endParaRPr lang="pt-BR" altLang="pt-BR"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sz="2200" dirty="0"/>
              <a:t>Para PROGRAMA - n</a:t>
            </a:r>
            <a:r>
              <a:rPr sz="2200" baseline="30000" dirty="0"/>
              <a:t>o</a:t>
            </a:r>
            <a:r>
              <a:rPr sz="2200" dirty="0"/>
              <a:t> de ações vinculadas</a:t>
            </a:r>
            <a:endParaRPr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sz="2200" dirty="0"/>
              <a:t>Para PROJETO -vinculação ao programa</a:t>
            </a:r>
            <a:endParaRPr sz="2200" dirty="0"/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/>
              <a:t>Para CURSO - n</a:t>
            </a:r>
            <a:r>
              <a:rPr lang="pt-BR" altLang="pt-BR" sz="2200" dirty="0">
                <a:sym typeface="Symbol" panose="05050102010706020507" pitchFamily="18" charset="2"/>
              </a:rPr>
              <a:t> de alunos concluintes x carga horária</a:t>
            </a:r>
            <a:endParaRPr lang="pt-BR" altLang="pt-BR" sz="2200" dirty="0">
              <a:sym typeface="Symbol" panose="05050102010706020507" pitchFamily="18" charset="2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>
                <a:sym typeface="Symbol" panose="05050102010706020507" pitchFamily="18" charset="2"/>
              </a:rPr>
              <a:t>Para EVENTO -  n de dias de realização</a:t>
            </a:r>
            <a:endParaRPr lang="pt-BR" altLang="pt-BR" sz="2200" dirty="0">
              <a:sym typeface="Symbol" panose="05050102010706020507" pitchFamily="18" charset="2"/>
            </a:endParaRPr>
          </a:p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2200" dirty="0">
                <a:sym typeface="Symbol" panose="05050102010706020507" pitchFamily="18" charset="2"/>
              </a:rPr>
              <a:t>Para PRESTAÇÃO DE SERVIÇOS – tempo e n de execuções</a:t>
            </a:r>
            <a:endParaRPr lang="pt-BR" altLang="pt-BR" sz="2200" dirty="0">
              <a:sym typeface="Symbol" panose="05050102010706020507" pitchFamily="18" charset="2"/>
            </a:endParaRPr>
          </a:p>
        </p:txBody>
      </p:sp>
      <p:sp>
        <p:nvSpPr>
          <p:cNvPr id="6147" name="Retângulo 2"/>
          <p:cNvSpPr/>
          <p:nvPr/>
        </p:nvSpPr>
        <p:spPr>
          <a:xfrm>
            <a:off x="265113" y="317500"/>
            <a:ext cx="11614150" cy="83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pt-BR" altLang="pt-BR" sz="2400" dirty="0">
                <a:latin typeface="Calibri" panose="020F0502020204030204" pitchFamily="34" charset="0"/>
              </a:rPr>
              <a:t>Número de alunos envolvidos = para esse indicador a pontuação varia de </a:t>
            </a:r>
            <a:r>
              <a:rPr lang="pt-BR" altLang="pt-BR" sz="2400" b="1" dirty="0">
                <a:latin typeface="Calibri" panose="020F0502020204030204" pitchFamily="34" charset="0"/>
              </a:rPr>
              <a:t>0 – 2 </a:t>
            </a:r>
            <a:r>
              <a:rPr lang="pt-BR" altLang="pt-BR" sz="2400" dirty="0">
                <a:latin typeface="Calibri" panose="020F0502020204030204" pitchFamily="34" charset="0"/>
              </a:rPr>
              <a:t>e depende do total de alunos registrados na ação.</a:t>
            </a:r>
            <a:endParaRPr lang="pt-BR" altLang="pt-BR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354388" y="1417638"/>
          <a:ext cx="5207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4895"/>
                <a:gridCol w="19534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Número</a:t>
                      </a:r>
                      <a:r>
                        <a:rPr lang="pt-BR" baseline="0" dirty="0" smtClean="0"/>
                        <a:t> de alunos cadastrados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Pontos atribuídos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 – 4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 – 10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&gt; = 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998663" y="381000"/>
          <a:ext cx="8128000" cy="585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9843"/>
                <a:gridCol w="385815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AÇÕES</a:t>
                      </a:r>
                      <a:r>
                        <a:rPr lang="pt-BR" baseline="0" dirty="0" smtClean="0"/>
                        <a:t> EXTENSIONISTAS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PESO (valores máximos atribuídos)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Programa (</a:t>
                      </a:r>
                      <a:r>
                        <a:rPr lang="el-GR" dirty="0" smtClean="0"/>
                        <a:t>α</a:t>
                      </a:r>
                      <a:r>
                        <a:rPr lang="pt-BR" dirty="0" smtClean="0"/>
                        <a:t>; numero de ações vinculadas)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&lt;</a:t>
                      </a:r>
                      <a:r>
                        <a:rPr lang="pt-BR" baseline="0" dirty="0" smtClean="0"/>
                        <a:t> 2 ações = 1,6</a:t>
                      </a:r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2 – 4 ações = 2,4</a:t>
                      </a:r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&gt; = 5 ações = </a:t>
                      </a:r>
                      <a:r>
                        <a:rPr lang="pt-BR" dirty="0" smtClean="0"/>
                        <a:t>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Projeto (</a:t>
                      </a:r>
                      <a:r>
                        <a:rPr lang="el-GR" dirty="0" smtClean="0"/>
                        <a:t>β</a:t>
                      </a:r>
                      <a:r>
                        <a:rPr lang="pt-BR" dirty="0" smtClean="0"/>
                        <a:t>; vinculação ao programa)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Não = 1,5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Sim = 2,0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Eventos (</a:t>
                      </a:r>
                      <a:r>
                        <a:rPr lang="el-GR" dirty="0" smtClean="0"/>
                        <a:t>δ</a:t>
                      </a:r>
                      <a:r>
                        <a:rPr lang="pt-BR" dirty="0" smtClean="0"/>
                        <a:t>; número de dias de realização)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 ou 2 dias = 0,4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3 ou 4 dias = 0,7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&gt;</a:t>
                      </a:r>
                      <a:r>
                        <a:rPr lang="pt-BR" baseline="0" dirty="0" smtClean="0"/>
                        <a:t> = 5 dias = </a:t>
                      </a:r>
                      <a:r>
                        <a:rPr lang="pt-BR" dirty="0" smtClean="0"/>
                        <a:t>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aseline="0" dirty="0" smtClean="0"/>
                        <a:t>Cursos (</a:t>
                      </a:r>
                      <a:r>
                        <a:rPr lang="el-GR" baseline="0" dirty="0" smtClean="0"/>
                        <a:t>γ</a:t>
                      </a:r>
                      <a:r>
                        <a:rPr lang="pt-BR" baseline="0" dirty="0" smtClean="0"/>
                        <a:t>; equivalente aluno – CH x n</a:t>
                      </a:r>
                      <a:r>
                        <a:rPr lang="pt-BR" baseline="30000" dirty="0" smtClean="0"/>
                        <a:t>o</a:t>
                      </a:r>
                      <a:r>
                        <a:rPr lang="pt-BR" baseline="0" dirty="0" smtClean="0"/>
                        <a:t> de concluintes)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aseline="0" dirty="0" smtClean="0"/>
                        <a:t>Prestação de Serviços Institucional (</a:t>
                      </a:r>
                      <a:r>
                        <a:rPr lang="el-GR" baseline="0" dirty="0" smtClean="0"/>
                        <a:t>ε</a:t>
                      </a:r>
                      <a:r>
                        <a:rPr lang="pt-BR" baseline="0" dirty="0" smtClean="0"/>
                        <a:t>; tempo de realização)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Até 3 meses = 0,4 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4 a 7 meses = 0,7</a:t>
                      </a:r>
                      <a:endParaRPr lang="pt-BR" dirty="0" smtClean="0"/>
                    </a:p>
                    <a:p>
                      <a:r>
                        <a:rPr lang="pt-BR" dirty="0" smtClean="0"/>
                        <a:t>&gt; = 8 meses = 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baseline="0" dirty="0" smtClean="0"/>
                        <a:t>Prestação de Serviços Contratual (</a:t>
                      </a:r>
                      <a:r>
                        <a:rPr lang="el-GR" baseline="0" dirty="0" smtClean="0"/>
                        <a:t>ε</a:t>
                      </a:r>
                      <a:r>
                        <a:rPr lang="pt-BR" baseline="0" dirty="0" smtClean="0"/>
                        <a:t>; n</a:t>
                      </a:r>
                      <a:r>
                        <a:rPr lang="pt-BR" baseline="30000" dirty="0" smtClean="0"/>
                        <a:t>o</a:t>
                      </a:r>
                      <a:r>
                        <a:rPr lang="pt-BR" baseline="0" dirty="0" smtClean="0"/>
                        <a:t> de execuções)</a:t>
                      </a:r>
                      <a:endParaRPr lang="pt-BR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Não havendo alcançado</a:t>
                      </a:r>
                      <a:r>
                        <a:rPr lang="pt-BR" baseline="0" dirty="0" smtClean="0"/>
                        <a:t> resultado dentro do período de avaliação = 0,2</a:t>
                      </a:r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1 a 3 execuções = 0,4</a:t>
                      </a:r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4 a 10 execuções = 0,7</a:t>
                      </a:r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&gt; = 11 execuções = </a:t>
                      </a:r>
                      <a:r>
                        <a:rPr lang="pt-BR" dirty="0" smtClean="0"/>
                        <a:t>1,0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2613" y="1720850"/>
            <a:ext cx="4216400" cy="333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CaixaDeTexto 1"/>
          <p:cNvSpPr txBox="1"/>
          <p:nvPr/>
        </p:nvSpPr>
        <p:spPr>
          <a:xfrm>
            <a:off x="341313" y="339725"/>
            <a:ext cx="1785937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dirty="0">
                <a:latin typeface="Calibri" panose="020F0502020204030204" pitchFamily="34" charset="0"/>
              </a:rPr>
              <a:t>Exemplo prático:</a:t>
            </a:r>
            <a:endParaRPr b="1" dirty="0">
              <a:latin typeface="Calibri" panose="020F0502020204030204" pitchFamily="34" charset="0"/>
            </a:endParaRPr>
          </a:p>
        </p:txBody>
      </p:sp>
      <p:sp>
        <p:nvSpPr>
          <p:cNvPr id="8196" name="CaixaDeTexto 2"/>
          <p:cNvSpPr txBox="1"/>
          <p:nvPr/>
        </p:nvSpPr>
        <p:spPr>
          <a:xfrm>
            <a:off x="465138" y="898525"/>
            <a:ext cx="7418387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Calibri" panose="020F0502020204030204" pitchFamily="34" charset="0"/>
              </a:rPr>
              <a:t>Pontuação obtida por um programa de um dado departamento sob avaliação</a:t>
            </a:r>
            <a:endParaRPr dirty="0">
              <a:latin typeface="Calibri" panose="020F0502020204030204" pitchFamily="34" charset="0"/>
            </a:endParaRPr>
          </a:p>
        </p:txBody>
      </p:sp>
      <p:sp>
        <p:nvSpPr>
          <p:cNvPr id="8197" name="CaixaDeTexto 3"/>
          <p:cNvSpPr txBox="1"/>
          <p:nvPr/>
        </p:nvSpPr>
        <p:spPr>
          <a:xfrm>
            <a:off x="665163" y="2501900"/>
            <a:ext cx="3025775" cy="2586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dirty="0">
                <a:latin typeface="Calibri" panose="020F0502020204030204" pitchFamily="34" charset="0"/>
              </a:rPr>
              <a:t>Onde,</a:t>
            </a:r>
            <a:endParaRPr dirty="0">
              <a:latin typeface="Calibri" panose="020F0502020204030204" pitchFamily="34" charset="0"/>
            </a:endParaRPr>
          </a:p>
          <a:p>
            <a:endParaRPr dirty="0">
              <a:latin typeface="Calibri" panose="020F0502020204030204" pitchFamily="34" charset="0"/>
            </a:endParaRPr>
          </a:p>
          <a:p>
            <a:r>
              <a:rPr dirty="0">
                <a:latin typeface="Calibri" panose="020F0502020204030204" pitchFamily="34" charset="0"/>
              </a:rPr>
              <a:t>x = coordenação da ação;</a:t>
            </a:r>
            <a:endParaRPr dirty="0">
              <a:latin typeface="Calibri" panose="020F0502020204030204" pitchFamily="34" charset="0"/>
            </a:endParaRPr>
          </a:p>
          <a:p>
            <a:r>
              <a:rPr dirty="0">
                <a:latin typeface="Calibri" panose="020F0502020204030204" pitchFamily="34" charset="0"/>
              </a:rPr>
              <a:t>y = número de alunos;</a:t>
            </a:r>
            <a:endParaRPr dirty="0">
              <a:latin typeface="Calibri" panose="020F0502020204030204" pitchFamily="34" charset="0"/>
            </a:endParaRPr>
          </a:p>
          <a:p>
            <a:r>
              <a:rPr dirty="0">
                <a:latin typeface="Calibri" panose="020F0502020204030204" pitchFamily="34" charset="0"/>
              </a:rPr>
              <a:t>z = equipe interdepartamental;</a:t>
            </a:r>
            <a:endParaRPr dirty="0">
              <a:latin typeface="Calibri" panose="020F0502020204030204" pitchFamily="34" charset="0"/>
            </a:endParaRPr>
          </a:p>
          <a:p>
            <a:r>
              <a:rPr dirty="0">
                <a:latin typeface="Calibri" panose="020F0502020204030204" pitchFamily="34" charset="0"/>
              </a:rPr>
              <a:t>t = existência de produtos;</a:t>
            </a:r>
            <a:endParaRPr dirty="0">
              <a:latin typeface="Calibri" panose="020F0502020204030204" pitchFamily="34" charset="0"/>
            </a:endParaRPr>
          </a:p>
          <a:p>
            <a:r>
              <a:rPr lang="el-GR" altLang="x-none" dirty="0">
                <a:latin typeface="Calibri" panose="020F0502020204030204" pitchFamily="34" charset="0"/>
              </a:rPr>
              <a:t>α</a:t>
            </a:r>
            <a:r>
              <a:rPr dirty="0">
                <a:latin typeface="Calibri" panose="020F0502020204030204" pitchFamily="34" charset="0"/>
              </a:rPr>
              <a:t> = peso em relação ao n</a:t>
            </a:r>
            <a:r>
              <a:rPr baseline="30000" dirty="0">
                <a:latin typeface="Calibri" panose="020F0502020204030204" pitchFamily="34" charset="0"/>
              </a:rPr>
              <a:t>o</a:t>
            </a:r>
            <a:r>
              <a:rPr dirty="0">
                <a:latin typeface="Calibri" panose="020F0502020204030204" pitchFamily="34" charset="0"/>
              </a:rPr>
              <a:t> de ações vinculadas; </a:t>
            </a:r>
            <a:endParaRPr dirty="0">
              <a:latin typeface="Calibri" panose="020F0502020204030204" pitchFamily="34" charset="0"/>
            </a:endParaRPr>
          </a:p>
        </p:txBody>
      </p:sp>
      <p:sp>
        <p:nvSpPr>
          <p:cNvPr id="5" name="Chave direita 4"/>
          <p:cNvSpPr/>
          <p:nvPr/>
        </p:nvSpPr>
        <p:spPr>
          <a:xfrm>
            <a:off x="3532188" y="3141663"/>
            <a:ext cx="623888" cy="1255713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99" name="CaixaDeTexto 5"/>
          <p:cNvSpPr txBox="1"/>
          <p:nvPr/>
        </p:nvSpPr>
        <p:spPr>
          <a:xfrm>
            <a:off x="4381500" y="3509963"/>
            <a:ext cx="2060575" cy="3698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Calibri" panose="020F0502020204030204" pitchFamily="34" charset="0"/>
              </a:rPr>
              <a:t>Indicadores comuns</a:t>
            </a:r>
            <a:endParaRPr dirty="0">
              <a:latin typeface="Calibri" panose="020F0502020204030204" pitchFamily="34" charset="0"/>
            </a:endParaRPr>
          </a:p>
        </p:txBody>
      </p:sp>
      <p:sp>
        <p:nvSpPr>
          <p:cNvPr id="7" name="Chave direita 6"/>
          <p:cNvSpPr/>
          <p:nvPr/>
        </p:nvSpPr>
        <p:spPr>
          <a:xfrm>
            <a:off x="3533775" y="4456113"/>
            <a:ext cx="590550" cy="763588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201" name="CaixaDeTexto 8"/>
          <p:cNvSpPr txBox="1"/>
          <p:nvPr/>
        </p:nvSpPr>
        <p:spPr>
          <a:xfrm>
            <a:off x="4381500" y="4652963"/>
            <a:ext cx="2055813" cy="3698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Calibri" panose="020F0502020204030204" pitchFamily="34" charset="0"/>
              </a:rPr>
              <a:t>Indicador específico</a:t>
            </a:r>
            <a:endParaRPr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CaixaDeTexto 1"/>
          <p:cNvSpPr txBox="1"/>
          <p:nvPr/>
        </p:nvSpPr>
        <p:spPr>
          <a:xfrm>
            <a:off x="365125" y="523875"/>
            <a:ext cx="8650288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Calibri" panose="020F0502020204030204" pitchFamily="34" charset="0"/>
              </a:rPr>
              <a:t>Portanto, considerando os valores máximos que podem ser atribuídos a cada item, temos:</a:t>
            </a:r>
            <a:endParaRPr dirty="0">
              <a:latin typeface="Calibri" panose="020F0502020204030204" pitchFamily="34" charset="0"/>
            </a:endParaRPr>
          </a:p>
        </p:txBody>
      </p:sp>
      <p:sp>
        <p:nvSpPr>
          <p:cNvPr id="9219" name="CaixaDeTexto 2"/>
          <p:cNvSpPr txBox="1"/>
          <p:nvPr/>
        </p:nvSpPr>
        <p:spPr>
          <a:xfrm>
            <a:off x="873125" y="930275"/>
            <a:ext cx="3003550" cy="12017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Calibri" panose="020F0502020204030204" pitchFamily="34" charset="0"/>
              </a:rPr>
              <a:t>Programa = (</a:t>
            </a:r>
            <a:r>
              <a:rPr i="1" dirty="0">
                <a:latin typeface="Calibri" panose="020F0502020204030204" pitchFamily="34" charset="0"/>
              </a:rPr>
              <a:t>x + y + z + t</a:t>
            </a:r>
            <a:r>
              <a:rPr dirty="0">
                <a:latin typeface="Calibri" panose="020F0502020204030204" pitchFamily="34" charset="0"/>
              </a:rPr>
              <a:t>) x </a:t>
            </a:r>
            <a:r>
              <a:rPr lang="el-GR" altLang="x-none" dirty="0">
                <a:latin typeface="Calibri" panose="020F0502020204030204" pitchFamily="34" charset="0"/>
              </a:rPr>
              <a:t>α</a:t>
            </a:r>
            <a:endParaRPr dirty="0">
              <a:latin typeface="Calibri" panose="020F0502020204030204" pitchFamily="34" charset="0"/>
            </a:endParaRPr>
          </a:p>
          <a:p>
            <a:r>
              <a:rPr dirty="0">
                <a:latin typeface="Calibri" panose="020F0502020204030204" pitchFamily="34" charset="0"/>
              </a:rPr>
              <a:t>                  = (1+ 1 + 1 +2) x 3</a:t>
            </a:r>
            <a:endParaRPr dirty="0">
              <a:latin typeface="Calibri" panose="020F0502020204030204" pitchFamily="34" charset="0"/>
            </a:endParaRPr>
          </a:p>
          <a:p>
            <a:r>
              <a:rPr dirty="0">
                <a:latin typeface="Calibri" panose="020F0502020204030204" pitchFamily="34" charset="0"/>
              </a:rPr>
              <a:t>                  = (5) x 3</a:t>
            </a:r>
            <a:endParaRPr dirty="0">
              <a:latin typeface="Calibri" panose="020F0502020204030204" pitchFamily="34" charset="0"/>
            </a:endParaRPr>
          </a:p>
          <a:p>
            <a:r>
              <a:rPr dirty="0">
                <a:latin typeface="Calibri" panose="020F0502020204030204" pitchFamily="34" charset="0"/>
              </a:rPr>
              <a:t>                  = 15 (valor máximo)</a:t>
            </a:r>
            <a:endParaRPr dirty="0">
              <a:latin typeface="Calibri" panose="020F0502020204030204" pitchFamily="34" charset="0"/>
            </a:endParaRPr>
          </a:p>
        </p:txBody>
      </p:sp>
      <p:sp>
        <p:nvSpPr>
          <p:cNvPr id="9220" name="CaixaDeTexto 3"/>
          <p:cNvSpPr txBox="1"/>
          <p:nvPr/>
        </p:nvSpPr>
        <p:spPr>
          <a:xfrm>
            <a:off x="506413" y="2319338"/>
            <a:ext cx="8382000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Calibri" panose="020F0502020204030204" pitchFamily="34" charset="0"/>
              </a:rPr>
              <a:t>Seguindo o mesmo raciocínio para as diferentes ações, os valores máximos obtidos são:</a:t>
            </a:r>
            <a:endParaRPr dirty="0">
              <a:latin typeface="Calibri" panose="020F0502020204030204" pitchFamily="34" charset="0"/>
            </a:endParaRPr>
          </a:p>
          <a:p>
            <a:endParaRPr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57350" y="3197225"/>
          <a:ext cx="8128000" cy="212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8880"/>
                <a:gridCol w="311912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Ação de Extensão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Pontuação máxima obtida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Projeto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Curso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Evento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Prestação</a:t>
                      </a:r>
                      <a:r>
                        <a:rPr lang="pt-BR" baseline="0" dirty="0" smtClean="0"/>
                        <a:t> de Serviço (institucional ou contratual)</a:t>
                      </a:r>
                      <a:endParaRPr lang="pt-BR" baseline="0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41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3413" y="3668713"/>
            <a:ext cx="2070100" cy="1825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4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700" y="4011613"/>
            <a:ext cx="2143125" cy="180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43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3413" y="4433888"/>
            <a:ext cx="2243137" cy="1825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44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8413" y="5057775"/>
            <a:ext cx="3340100" cy="1825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CaixaDeTexto 1"/>
          <p:cNvSpPr txBox="1"/>
          <p:nvPr/>
        </p:nvSpPr>
        <p:spPr>
          <a:xfrm>
            <a:off x="706438" y="465138"/>
            <a:ext cx="7767637" cy="3698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dirty="0">
                <a:latin typeface="Calibri" panose="020F0502020204030204" pitchFamily="34" charset="0"/>
              </a:rPr>
              <a:t>A partir dos valores obtidos, calcula-se a pontuação geral para o departamento:</a:t>
            </a:r>
            <a:endParaRPr b="1" dirty="0">
              <a:latin typeface="Calibri" panose="020F0502020204030204" pitchFamily="34" charset="0"/>
            </a:endParaRPr>
          </a:p>
        </p:txBody>
      </p:sp>
      <p:pic>
        <p:nvPicPr>
          <p:cNvPr id="1024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7563" y="977900"/>
            <a:ext cx="7877175" cy="3794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CaixaDeTexto 2"/>
          <p:cNvSpPr txBox="1"/>
          <p:nvPr/>
        </p:nvSpPr>
        <p:spPr>
          <a:xfrm>
            <a:off x="758825" y="1928813"/>
            <a:ext cx="1041717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b="1" dirty="0">
                <a:latin typeface="Calibri" panose="020F0502020204030204" pitchFamily="34" charset="0"/>
              </a:rPr>
              <a:t>Pontuação departamental do ano avaliado (k) designada por Ad</a:t>
            </a:r>
            <a:r>
              <a:rPr b="1" baseline="30000" dirty="0">
                <a:latin typeface="Calibri" panose="020F0502020204030204" pitchFamily="34" charset="0"/>
              </a:rPr>
              <a:t>k</a:t>
            </a:r>
            <a:r>
              <a:rPr b="1" dirty="0">
                <a:latin typeface="Calibri" panose="020F0502020204030204" pitchFamily="34" charset="0"/>
              </a:rPr>
              <a:t> é transformada no indicador relativo ae</a:t>
            </a:r>
            <a:r>
              <a:rPr b="1" baseline="30000" dirty="0">
                <a:latin typeface="Calibri" panose="020F0502020204030204" pitchFamily="34" charset="0"/>
              </a:rPr>
              <a:t>k</a:t>
            </a:r>
            <a:r>
              <a:rPr b="1" dirty="0">
                <a:latin typeface="Calibri" panose="020F0502020204030204" pitchFamily="34" charset="0"/>
              </a:rPr>
              <a:t>.  </a:t>
            </a:r>
            <a:endParaRPr b="1" baseline="30000" dirty="0">
              <a:latin typeface="Calibri" panose="020F0502020204030204" pitchFamily="34" charset="0"/>
            </a:endParaRPr>
          </a:p>
        </p:txBody>
      </p:sp>
      <p:pic>
        <p:nvPicPr>
          <p:cNvPr id="10245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2514600"/>
            <a:ext cx="1482725" cy="1376363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5" name="Conector de seta reta 4"/>
          <p:cNvCxnSpPr/>
          <p:nvPr/>
        </p:nvCxnSpPr>
        <p:spPr>
          <a:xfrm>
            <a:off x="3175000" y="3133725"/>
            <a:ext cx="1065213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7" name="CaixaDeTexto 5"/>
          <p:cNvSpPr txBox="1"/>
          <p:nvPr/>
        </p:nvSpPr>
        <p:spPr>
          <a:xfrm>
            <a:off x="4330700" y="2949575"/>
            <a:ext cx="5494338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dirty="0">
                <a:latin typeface="Calibri" panose="020F0502020204030204" pitchFamily="34" charset="0"/>
              </a:rPr>
              <a:t>N</a:t>
            </a:r>
            <a:r>
              <a:rPr baseline="30000" dirty="0">
                <a:latin typeface="Calibri" panose="020F0502020204030204" pitchFamily="34" charset="0"/>
              </a:rPr>
              <a:t>o</a:t>
            </a:r>
            <a:r>
              <a:rPr dirty="0">
                <a:latin typeface="Calibri" panose="020F0502020204030204" pitchFamily="34" charset="0"/>
              </a:rPr>
              <a:t> de docentes ativos do departamento no ano avaliado</a:t>
            </a:r>
            <a:endParaRPr dirty="0">
              <a:latin typeface="Calibri" panose="020F0502020204030204" pitchFamily="34" charset="0"/>
            </a:endParaRPr>
          </a:p>
        </p:txBody>
      </p:sp>
      <p:sp>
        <p:nvSpPr>
          <p:cNvPr id="10248" name="CaixaDeTexto 7"/>
          <p:cNvSpPr txBox="1"/>
          <p:nvPr/>
        </p:nvSpPr>
        <p:spPr>
          <a:xfrm>
            <a:off x="817563" y="3783013"/>
            <a:ext cx="11122025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b="1" dirty="0">
                <a:latin typeface="Calibri" panose="020F0502020204030204" pitchFamily="34" charset="0"/>
              </a:rPr>
              <a:t>O valor final atribuído à extensão de um dado departamento (EX) depende dos percentuais associados aos indicadores de extensão:</a:t>
            </a:r>
            <a:endParaRPr b="1" dirty="0">
              <a:latin typeface="Calibri" panose="020F0502020204030204" pitchFamily="34" charset="0"/>
            </a:endParaRPr>
          </a:p>
        </p:txBody>
      </p:sp>
      <p:pic>
        <p:nvPicPr>
          <p:cNvPr id="10249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7213" y="4429125"/>
            <a:ext cx="4260850" cy="1057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Chave direita 8"/>
          <p:cNvSpPr/>
          <p:nvPr/>
        </p:nvSpPr>
        <p:spPr>
          <a:xfrm rot="5400000">
            <a:off x="4387850" y="4875213"/>
            <a:ext cx="406400" cy="981075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51" name="CaixaDeTexto 9"/>
          <p:cNvSpPr txBox="1"/>
          <p:nvPr/>
        </p:nvSpPr>
        <p:spPr>
          <a:xfrm>
            <a:off x="4030663" y="5613400"/>
            <a:ext cx="1109662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dirty="0">
                <a:latin typeface="Calibri" panose="020F0502020204030204" pitchFamily="34" charset="0"/>
              </a:rPr>
              <a:t>Indicador docente</a:t>
            </a:r>
            <a:endParaRPr dirty="0">
              <a:latin typeface="Calibri" panose="020F0502020204030204" pitchFamily="34" charset="0"/>
            </a:endParaRPr>
          </a:p>
        </p:txBody>
      </p:sp>
      <p:sp>
        <p:nvSpPr>
          <p:cNvPr id="14" name="Chave direita 13"/>
          <p:cNvSpPr/>
          <p:nvPr/>
        </p:nvSpPr>
        <p:spPr>
          <a:xfrm rot="5400000">
            <a:off x="6384925" y="4875213"/>
            <a:ext cx="406400" cy="981075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53" name="CaixaDeTexto 14"/>
          <p:cNvSpPr txBox="1"/>
          <p:nvPr/>
        </p:nvSpPr>
        <p:spPr>
          <a:xfrm>
            <a:off x="6032500" y="5613400"/>
            <a:ext cx="1109663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dirty="0">
                <a:latin typeface="Calibri" panose="020F0502020204030204" pitchFamily="34" charset="0"/>
              </a:rPr>
              <a:t>Indicador das ações</a:t>
            </a:r>
            <a:endParaRPr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3942</Words>
  <Application>WPS Presentation</Application>
  <PresentationFormat>Personalizar</PresentationFormat>
  <Paragraphs>200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SimSun</vt:lpstr>
      <vt:lpstr>Wingdings</vt:lpstr>
      <vt:lpstr>Calibri</vt:lpstr>
      <vt:lpstr>Calibri Light</vt:lpstr>
      <vt:lpstr>Symbol</vt:lpstr>
      <vt:lpstr>Microsoft YaHei</vt:lpstr>
      <vt:lpstr/>
      <vt:lpstr>Arial Unicode MS</vt:lpstr>
      <vt:lpstr>Tema do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Micena</dc:creator>
  <cp:lastModifiedBy>usuario</cp:lastModifiedBy>
  <cp:revision>17</cp:revision>
  <dcterms:created xsi:type="dcterms:W3CDTF">2019-02-20T17:49:50Z</dcterms:created>
  <dcterms:modified xsi:type="dcterms:W3CDTF">2019-02-22T11:16:04Z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1046-10.2.0.7635</vt:lpwstr>
  </property>
</Properties>
</file>