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sldIdLst>
    <p:sldId id="256" r:id="rId2"/>
    <p:sldId id="257" r:id="rId3"/>
    <p:sldId id="258" r:id="rId4"/>
    <p:sldId id="269" r:id="rId5"/>
    <p:sldId id="267" r:id="rId6"/>
    <p:sldId id="270" r:id="rId7"/>
    <p:sldId id="271" r:id="rId8"/>
    <p:sldId id="268" r:id="rId9"/>
    <p:sldId id="272" r:id="rId10"/>
    <p:sldId id="273" r:id="rId11"/>
    <p:sldId id="275" r:id="rId12"/>
    <p:sldId id="276" r:id="rId13"/>
    <p:sldId id="277" r:id="rId14"/>
    <p:sldId id="282" r:id="rId15"/>
    <p:sldId id="283" r:id="rId16"/>
    <p:sldId id="284" r:id="rId17"/>
    <p:sldId id="279" r:id="rId18"/>
    <p:sldId id="285" r:id="rId19"/>
    <p:sldId id="28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04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02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6050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2098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7594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35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172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19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295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57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0815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74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502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785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205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15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412B6-D773-482F-AF29-4DAC8BA39067}" type="datetimeFigureOut">
              <a:rPr lang="pt-BR" smtClean="0"/>
              <a:t>24/03/2021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F9CC927-A6E6-44D7-AD55-DB3EC5D6FC6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315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4" r:id="rId14"/>
    <p:sldLayoutId id="2147483945" r:id="rId15"/>
    <p:sldLayoutId id="21474839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6EDB7B1-BC94-47DD-9F29-76D07DD016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2254" y="443084"/>
            <a:ext cx="7323571" cy="4420236"/>
          </a:xfrm>
        </p:spPr>
        <p:txBody>
          <a:bodyPr anchor="ctr">
            <a:normAutofit/>
          </a:bodyPr>
          <a:lstStyle/>
          <a:p>
            <a:pPr algn="ctr"/>
            <a:r>
              <a:rPr lang="pt-BR" sz="4000" dirty="0">
                <a:solidFill>
                  <a:schemeClr val="tx2"/>
                </a:solidFill>
              </a:rPr>
              <a:t>Política de Projetos de Ensino – Aprendizagem para a UFMG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0326CBEE-7A4B-4A4A-B148-7CDE6D4953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6599" y="3236804"/>
            <a:ext cx="3330531" cy="1841824"/>
          </a:xfrm>
        </p:spPr>
        <p:txBody>
          <a:bodyPr anchor="ctr">
            <a:normAutofit/>
          </a:bodyPr>
          <a:lstStyle/>
          <a:p>
            <a:pPr algn="ctr"/>
            <a:endParaRPr lang="pt-BR" dirty="0">
              <a:solidFill>
                <a:schemeClr val="tx2"/>
              </a:solidFill>
            </a:endParaRPr>
          </a:p>
          <a:p>
            <a:pPr algn="ctr"/>
            <a:endParaRPr lang="pt-BR" dirty="0">
              <a:solidFill>
                <a:schemeClr val="tx2"/>
              </a:solidFill>
            </a:endParaRPr>
          </a:p>
          <a:p>
            <a:pPr algn="ctr"/>
            <a:endParaRPr lang="pt-BR" dirty="0">
              <a:solidFill>
                <a:schemeClr val="tx2"/>
              </a:solidFill>
            </a:endParaRPr>
          </a:p>
          <a:p>
            <a:pPr algn="ctr"/>
            <a:r>
              <a:rPr lang="pt-BR" sz="1400" b="1" dirty="0">
                <a:solidFill>
                  <a:schemeClr val="tx2"/>
                </a:solidFill>
              </a:rPr>
              <a:t>Mar 2021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20DC23EC-509F-4461-AE63-A9699304AB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933" y="5447791"/>
            <a:ext cx="1172635" cy="822736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7463E2A-D30E-4DDA-B478-B56C02CD3E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45699" y="5366081"/>
            <a:ext cx="880200" cy="95608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xmlns="" id="{33D4BDFF-190D-46AA-8134-D16A92C04C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9848" y="5447791"/>
            <a:ext cx="1103389" cy="822736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F243CDE-C632-4521-9277-C75782497A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86540" y="5884976"/>
            <a:ext cx="1307327" cy="38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02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83435" y="1905000"/>
            <a:ext cx="80211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Elaboração dos Projetos de Ensino-Aprendizagem </a:t>
            </a:r>
          </a:p>
          <a:p>
            <a:pPr lvl="1"/>
            <a:r>
              <a:rPr lang="pt-BR" sz="2000" dirty="0"/>
              <a:t>Estrutura:</a:t>
            </a:r>
            <a:r>
              <a:rPr lang="pt-BR" sz="1750" dirty="0"/>
              <a:t> </a:t>
            </a:r>
          </a:p>
          <a:p>
            <a:pPr lvl="1"/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Situação </a:t>
            </a:r>
          </a:p>
          <a:p>
            <a:pPr lvl="2"/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Justificativa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Objetivo geral </a:t>
            </a:r>
          </a:p>
          <a:p>
            <a:pPr lvl="2"/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Objetivos específicos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Resultados esperados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Abrangência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Ações/Atividades/Tarefas</a:t>
            </a:r>
          </a:p>
        </p:txBody>
      </p:sp>
    </p:spTree>
    <p:extLst>
      <p:ext uri="{BB962C8B-B14F-4D97-AF65-F5344CB8AC3E}">
        <p14:creationId xmlns:p14="http://schemas.microsoft.com/office/powerpoint/2010/main" val="527205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83435" y="1905000"/>
            <a:ext cx="802117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Elaboração dos Projetos de Ensino-Aprendizagem </a:t>
            </a:r>
          </a:p>
          <a:p>
            <a:pPr lvl="1"/>
            <a:r>
              <a:rPr lang="pt-BR" sz="2000" dirty="0"/>
              <a:t>Estrutura:</a:t>
            </a:r>
            <a:r>
              <a:rPr lang="pt-BR" sz="175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Cronograma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Estimativa de custos e recursos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Riscos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Monitoramento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Avaliação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t-BR" sz="1750" dirty="0"/>
              <a:t>Referências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2585009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83435" y="1840103"/>
            <a:ext cx="8021176" cy="3177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800"/>
              </a:spcAft>
            </a:pPr>
            <a:r>
              <a:rPr lang="pt-BR" sz="2400" dirty="0"/>
              <a:t>Execução e tramitação dos Projetos de Ensino - Aprendizagem 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Autorização pelas instâncias acadêmicas 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Comprovantes das autorizações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Observação de prazos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Registro no Sistema de Fomento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Indicação do coordenador e da equipe</a:t>
            </a:r>
          </a:p>
        </p:txBody>
      </p:sp>
    </p:spTree>
    <p:extLst>
      <p:ext uri="{BB962C8B-B14F-4D97-AF65-F5344CB8AC3E}">
        <p14:creationId xmlns:p14="http://schemas.microsoft.com/office/powerpoint/2010/main" val="3519511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905000"/>
            <a:ext cx="8024954" cy="445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Processo formativo dos Coordenadores dos projetos com participação do Comitê 21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 Formação dos Coordenadores PMG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Planejamento e avaliação de projetos de ensino-aprendizagem 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Análise dos projetos implantados &gt; projetos aperfeiçoados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Diretrizes para Projetos de Ensino-Aprendizagem &gt; aperfeiçoamento das diretrizes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Mobilização da equipe do projeto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Mediação: Diretoria de Inovação e Metodologias de Ensino (GIZ)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Elaboração de matriz para análise dos projetos (produto)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Resolução para Projetos de Ensino-Aprendizagem na UFMG</a:t>
            </a:r>
          </a:p>
        </p:txBody>
      </p:sp>
    </p:spTree>
    <p:extLst>
      <p:ext uri="{BB962C8B-B14F-4D97-AF65-F5344CB8AC3E}">
        <p14:creationId xmlns:p14="http://schemas.microsoft.com/office/powerpoint/2010/main" val="605812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905000"/>
            <a:ext cx="8024954" cy="328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Processo formativo dos Coordenadores dos projetos com participação do Comitê 21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 Formação dos Coordenadores PMG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Calendário: 17/05 a 09/07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Atividades síncronas nas quartas pela manhã 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Atividade ambientada no </a:t>
            </a:r>
            <a:r>
              <a:rPr lang="pt-BR" sz="1600" i="1" dirty="0"/>
              <a:t>Moodle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Contato com os coordenadores em maio / 2021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pt-BR" sz="1400" dirty="0"/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532370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905000"/>
            <a:ext cx="8024954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Processo formativo dos Coordenadores dos projetos com participação do Comitê 21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 Formação dos Coordenadores PDEG e PALEG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Planejamento e avaliação de projetos de ensino-aprendizagem 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Análise dos projetos implantados &gt; projetos aperfeiçoados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Diretrizes para Projetos de Ensino-Aprendizagem &gt; aperfeiçoamento das diretrizes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Mobilização da equipe do projeto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Mediação: Diretoria de Inovação e Metodologias de Ensino (GIZ)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Elaboração de matriz para análise dos projetos (produto)</a:t>
            </a:r>
          </a:p>
        </p:txBody>
      </p:sp>
    </p:spTree>
    <p:extLst>
      <p:ext uri="{BB962C8B-B14F-4D97-AF65-F5344CB8AC3E}">
        <p14:creationId xmlns:p14="http://schemas.microsoft.com/office/powerpoint/2010/main" val="2628399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905000"/>
            <a:ext cx="8024954" cy="3285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Processo formativo dos Coordenadores dos projetos com participação do Comitê 21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 Formação dos Coordenadores PDEG e PALEG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Calendário: outubro e novembro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Atividades síncronas nas quartas pela manhã 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Atividade ambientada no </a:t>
            </a:r>
            <a:r>
              <a:rPr lang="pt-BR" sz="1600" i="1" dirty="0"/>
              <a:t>Moodle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pt-BR" sz="1600" dirty="0"/>
              <a:t>Contato com os coordenadores em setembro</a:t>
            </a:r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pt-BR" sz="1400" dirty="0"/>
          </a:p>
          <a:p>
            <a:pPr marL="1714500" lvl="3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045241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905000"/>
            <a:ext cx="8024954" cy="185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pt-BR" sz="2400" dirty="0"/>
              <a:t>Publicações de editais / chamadas em 2021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50" dirty="0"/>
              <a:t>Chamada PALEG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50" dirty="0"/>
              <a:t>Chamada PDEG: agosto / setembro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1750" dirty="0"/>
              <a:t>Chamada PMG: outubro / novembro</a:t>
            </a:r>
          </a:p>
        </p:txBody>
      </p:sp>
    </p:spTree>
    <p:extLst>
      <p:ext uri="{BB962C8B-B14F-4D97-AF65-F5344CB8AC3E}">
        <p14:creationId xmlns:p14="http://schemas.microsoft.com/office/powerpoint/2010/main" val="28434686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5" y="1905000"/>
            <a:ext cx="8580540" cy="487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Comitê Assessor da Câmara de Graduação - Comitê 21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Representantes das Unidades Acadêmicas da UFMG incluindo a Escola de Educação Básica e Profissional (EBAP)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t-BR" sz="1750" dirty="0">
                <a:solidFill>
                  <a:prstClr val="black"/>
                </a:solidFill>
                <a:latin typeface="Century Gothic" panose="020B0502020202020204"/>
              </a:rPr>
              <a:t>Atribuições do Comitê 21: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</a:p>
          <a:p>
            <a:pPr marL="1714500" marR="0" lvl="3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Contribuir para a formulação dos critérios de julgamento dos editais e chamadas da 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Prograd</a:t>
            </a: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1714500" marR="0" lvl="3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Analisar as solicitações de bolsas</a:t>
            </a:r>
          </a:p>
          <a:p>
            <a:pPr marL="1714500" marR="0" lvl="3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pt-BR" sz="1600" dirty="0">
                <a:solidFill>
                  <a:prstClr val="black"/>
                </a:solidFill>
                <a:latin typeface="Century Gothic" panose="020B0502020202020204"/>
              </a:rPr>
              <a:t>C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ontribuir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para a formulação de planos de desenvolvimento do ensino de graduação</a:t>
            </a:r>
          </a:p>
          <a:p>
            <a:pPr marL="1714500" marR="0" lvl="3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Contribuir para o monitoramento e avaliação das ações da Câmara de Graduação</a:t>
            </a:r>
          </a:p>
          <a:p>
            <a:pPr marL="1714500" marR="0" lvl="3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pt-BR" sz="1600" dirty="0">
                <a:solidFill>
                  <a:prstClr val="black"/>
                </a:solidFill>
                <a:latin typeface="Century Gothic" panose="020B0502020202020204"/>
              </a:rPr>
              <a:t>P</a:t>
            </a:r>
            <a:r>
              <a:rPr kumimoji="0" lang="pt-BR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articipar</a:t>
            </a: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do processo de avaliação e monitoramento das ações de ensino de graduação</a:t>
            </a:r>
          </a:p>
          <a:p>
            <a:pPr marL="1714500" marR="0" lvl="3" indent="-3429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pt-B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Responder a outras demandas apresentadas pela Câmara de Graduação</a:t>
            </a:r>
          </a:p>
        </p:txBody>
      </p:sp>
    </p:spTree>
    <p:extLst>
      <p:ext uri="{BB962C8B-B14F-4D97-AF65-F5344CB8AC3E}">
        <p14:creationId xmlns:p14="http://schemas.microsoft.com/office/powerpoint/2010/main" val="4234433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659076"/>
            <a:ext cx="8024954" cy="331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endParaRPr lang="pt-BR" sz="4400" dirty="0"/>
          </a:p>
          <a:p>
            <a:pPr>
              <a:spcBef>
                <a:spcPts val="600"/>
              </a:spcBef>
              <a:spcAft>
                <a:spcPts val="1800"/>
              </a:spcAft>
            </a:pPr>
            <a:endParaRPr lang="pt-BR" sz="4400" dirty="0"/>
          </a:p>
          <a:p>
            <a:pPr algn="r">
              <a:spcBef>
                <a:spcPts val="600"/>
              </a:spcBef>
              <a:spcAft>
                <a:spcPts val="1800"/>
              </a:spcAft>
            </a:pPr>
            <a:r>
              <a:rPr lang="pt-BR" sz="4400" dirty="0"/>
              <a:t>Obrigado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750" dirty="0"/>
          </a:p>
        </p:txBody>
      </p:sp>
    </p:spTree>
    <p:extLst>
      <p:ext uri="{BB962C8B-B14F-4D97-AF65-F5344CB8AC3E}">
        <p14:creationId xmlns:p14="http://schemas.microsoft.com/office/powerpoint/2010/main" val="316468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Política de Projetos de Ensino - Aprendizagem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244016" y="2349843"/>
            <a:ext cx="826059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Programas estruturados em andamento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Política de fortalecimento dos programas de ensino da graduação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Incentivo e valorização da carreira docente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Avaliação formativas e aperfeiçoamento dos programas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Valorização da participação da comunidade / corresponsabilização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5490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3" y="33188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Programas com incentivo da </a:t>
            </a:r>
            <a:r>
              <a:rPr lang="pt-BR" dirty="0" err="1"/>
              <a:t>Prograd</a:t>
            </a:r>
            <a:r>
              <a:rPr lang="pt-BR" dirty="0"/>
              <a:t> </a:t>
            </a:r>
            <a:br>
              <a:rPr lang="pt-BR" dirty="0"/>
            </a:br>
            <a:r>
              <a:rPr lang="pt-BR" dirty="0"/>
              <a:t>2021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xmlns="" id="{7FBE5BB6-42E9-405F-B8E5-83D5798640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890261"/>
              </p:ext>
            </p:extLst>
          </p:nvPr>
        </p:nvGraphicFramePr>
        <p:xfrm>
          <a:off x="2745791" y="1518633"/>
          <a:ext cx="8605950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4709">
                  <a:extLst>
                    <a:ext uri="{9D8B030D-6E8A-4147-A177-3AD203B41FA5}">
                      <a16:colId xmlns:a16="http://schemas.microsoft.com/office/drawing/2014/main" xmlns="" val="2055123558"/>
                    </a:ext>
                  </a:extLst>
                </a:gridCol>
                <a:gridCol w="1287888">
                  <a:extLst>
                    <a:ext uri="{9D8B030D-6E8A-4147-A177-3AD203B41FA5}">
                      <a16:colId xmlns:a16="http://schemas.microsoft.com/office/drawing/2014/main" xmlns="" val="2558713038"/>
                    </a:ext>
                  </a:extLst>
                </a:gridCol>
                <a:gridCol w="1429555">
                  <a:extLst>
                    <a:ext uri="{9D8B030D-6E8A-4147-A177-3AD203B41FA5}">
                      <a16:colId xmlns:a16="http://schemas.microsoft.com/office/drawing/2014/main" xmlns="" val="4061414913"/>
                    </a:ext>
                  </a:extLst>
                </a:gridCol>
                <a:gridCol w="1563798">
                  <a:extLst>
                    <a:ext uri="{9D8B030D-6E8A-4147-A177-3AD203B41FA5}">
                      <a16:colId xmlns:a16="http://schemas.microsoft.com/office/drawing/2014/main" xmlns="" val="1063998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Programas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Projetos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Bolsistas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Voluntários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2316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PMG (PMG; Licenciatura; Formação Transversal) &gt; </a:t>
                      </a:r>
                      <a:r>
                        <a:rPr lang="pt-BR" sz="1400" dirty="0" err="1"/>
                        <a:t>Grad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571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538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8150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de Incentivo à Formação Docente (PIFD) &gt; </a:t>
                      </a:r>
                      <a:r>
                        <a:rPr lang="pt-BR" sz="1400" dirty="0" err="1"/>
                        <a:t>Mestr</a:t>
                      </a:r>
                      <a:r>
                        <a:rPr lang="pt-BR" sz="1400" dirty="0"/>
                        <a:t> / </a:t>
                      </a:r>
                      <a:r>
                        <a:rPr lang="pt-BR" sz="1400" dirty="0" err="1"/>
                        <a:t>Doutr</a:t>
                      </a:r>
                      <a:r>
                        <a:rPr lang="pt-BR" sz="1400" dirty="0"/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5191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Especial bolsas Estudantes  Cursos Noturnos de Graduação (</a:t>
                      </a:r>
                      <a:r>
                        <a:rPr lang="pt-BR" sz="1400" dirty="0" err="1"/>
                        <a:t>Pronoturno</a:t>
                      </a:r>
                      <a:r>
                        <a:rPr lang="pt-BR" sz="1400" dirty="0"/>
                        <a:t>) &gt; </a:t>
                      </a:r>
                      <a:r>
                        <a:rPr lang="pt-BR" sz="1400" dirty="0" err="1"/>
                        <a:t>Grad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5271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para o Desenvolvimento do Ensino da Graduação (PDEG) &gt; </a:t>
                      </a:r>
                      <a:r>
                        <a:rPr lang="pt-BR" sz="1400" dirty="0" err="1"/>
                        <a:t>Grad</a:t>
                      </a:r>
                      <a:r>
                        <a:rPr lang="pt-BR" sz="1400" dirty="0"/>
                        <a:t> / </a:t>
                      </a:r>
                      <a:r>
                        <a:rPr lang="pt-BR" sz="1400" dirty="0" err="1"/>
                        <a:t>Mestr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6299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Ações Apoio à Graduação &gt; </a:t>
                      </a:r>
                      <a:r>
                        <a:rPr lang="pt-BR" sz="1400" dirty="0" err="1"/>
                        <a:t>Grad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0476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de inovação e Metodologia de Ensino (PIME) &gt; </a:t>
                      </a:r>
                      <a:r>
                        <a:rPr lang="pt-BR" sz="1400" dirty="0" err="1"/>
                        <a:t>Grad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06423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de Imersão Docente (PID) CP &gt; </a:t>
                      </a:r>
                      <a:r>
                        <a:rPr lang="pt-BR" sz="1400" dirty="0" err="1"/>
                        <a:t>Grad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8848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Monitoria do Ensino Técnico (PMET) COLTEC &gt; </a:t>
                      </a:r>
                      <a:r>
                        <a:rPr lang="pt-BR" sz="1400" dirty="0" err="1"/>
                        <a:t>Grad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1424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dirty="0"/>
                        <a:t>Programa de Apoio a Projetos Estruturantes de Laboratórios para o Ensino de Graduação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8372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172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831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604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5666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898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256373" y="1917357"/>
            <a:ext cx="672548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Orientam: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Elaboração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Execução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Monitoramento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Avaliação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Coordenação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dirty="0"/>
              <a:t>Submissão de projetos</a:t>
            </a:r>
          </a:p>
          <a:p>
            <a:endParaRPr lang="pt-BR" dirty="0"/>
          </a:p>
          <a:p>
            <a:r>
              <a:rPr lang="pt-BR" sz="2400" dirty="0"/>
              <a:t>Aprovadas em fevereiro de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78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83435" y="1905000"/>
            <a:ext cx="802117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Projetos de Ensino-Aprendizagem na Graduação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Projeto de Ensino-Aprendizagem constitui um conjunto de atividades com objetivos estabelecidos em função de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desafios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problemas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ou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oportunidades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identificadas nos contextos de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ensino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e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aprendizagem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dos cursos de graduação. O Projeto de Ensino-Aprendizagem se caracteriza pela natureza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temporária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singular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e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complexa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com envolvimento de professores e estudantes na realização de ações dirigidas à formação de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acadêmicos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profissionais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e </a:t>
            </a:r>
            <a:r>
              <a:rPr kumimoji="0" lang="pt-BR" sz="175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cidadãos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pt-BR" sz="17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“críticos e éticos, dotados de sólida base científica e humanística e comprometidos com intervenções transformadoras na sociedade”</a:t>
            </a: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(PDI UFMG 2018-2023, https://www.ufmg.br/pdi/2018-2023/  </a:t>
            </a:r>
          </a:p>
        </p:txBody>
      </p:sp>
    </p:spTree>
    <p:extLst>
      <p:ext uri="{BB962C8B-B14F-4D97-AF65-F5344CB8AC3E}">
        <p14:creationId xmlns:p14="http://schemas.microsoft.com/office/powerpoint/2010/main" val="1831498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905000"/>
            <a:ext cx="8024954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Objetivos dos Projetos de Ensino – Aprendizagem: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Contribuir com inovações didático-metodológicas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Articular atividades de ensino, pesquisa e extensão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Favorecer a interdisciplinaridade nos currículos de graduação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Estimular a integração entre cursos, docentes e discentes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Favorecer práticas educativas que envolvam, de forma indissociável, estudantes e professores</a:t>
            </a:r>
          </a:p>
        </p:txBody>
      </p:sp>
    </p:spTree>
    <p:extLst>
      <p:ext uri="{BB962C8B-B14F-4D97-AF65-F5344CB8AC3E}">
        <p14:creationId xmlns:p14="http://schemas.microsoft.com/office/powerpoint/2010/main" val="78565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79657" y="1905000"/>
            <a:ext cx="8024954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Objetivos dos Projetos de Ensino – Aprendizagem: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Diversificar e dinamizar os tempos e espaços de formação 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Proporcionar aos estudantes trajetórias formativas singulares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Promover a redução dos índices de retenção e evasão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Promover ações afirmativas (inclusão – acesso – permanência)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7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17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Contribuir para o desenvolvimento de estudantes, profissionais e cidadãos críticos e éticos </a:t>
            </a:r>
          </a:p>
        </p:txBody>
      </p:sp>
    </p:spTree>
    <p:extLst>
      <p:ext uri="{BB962C8B-B14F-4D97-AF65-F5344CB8AC3E}">
        <p14:creationId xmlns:p14="http://schemas.microsoft.com/office/powerpoint/2010/main" val="185552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83435" y="1905000"/>
            <a:ext cx="8021176" cy="380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Tipologia dos Projetos de Ensino-Aprendizagem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Curriculares 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Metodologias de ensino-aprendizagem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Avaliação da aprendizagem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Produção de material didático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t-BR" sz="1750" dirty="0"/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Tecnologias digitais </a:t>
            </a:r>
          </a:p>
        </p:txBody>
      </p:sp>
    </p:spTree>
    <p:extLst>
      <p:ext uri="{BB962C8B-B14F-4D97-AF65-F5344CB8AC3E}">
        <p14:creationId xmlns:p14="http://schemas.microsoft.com/office/powerpoint/2010/main" val="78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>
            <a:extLst>
              <a:ext uri="{FF2B5EF4-FFF2-40B4-BE49-F238E27FC236}">
                <a16:creationId xmlns:a16="http://schemas.microsoft.com/office/drawing/2014/main" xmlns="" id="{4479716E-16A3-46F2-85EA-0CFCF6213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800" dirty="0"/>
              <a:t>Diretrizes para Projetos de Ensino-Aprendizagem nos Cursos de Graduação da UFMG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xmlns="" id="{5101BFF6-DA31-443E-B3F6-DA2527544B29}"/>
              </a:ext>
            </a:extLst>
          </p:cNvPr>
          <p:cNvSpPr txBox="1"/>
          <p:nvPr/>
        </p:nvSpPr>
        <p:spPr>
          <a:xfrm>
            <a:off x="3483435" y="1905000"/>
            <a:ext cx="8021176" cy="2872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1800"/>
              </a:spcAft>
            </a:pPr>
            <a:r>
              <a:rPr lang="pt-BR" sz="2400" dirty="0"/>
              <a:t>Elaboração dos Projetos de Ensino-Aprendizagem </a:t>
            </a:r>
          </a:p>
          <a:p>
            <a:pPr lvl="1">
              <a:spcBef>
                <a:spcPts val="600"/>
              </a:spcBef>
            </a:pPr>
            <a:r>
              <a:rPr lang="pt-BR" sz="2000" dirty="0"/>
              <a:t>Identificação:</a:t>
            </a:r>
            <a:r>
              <a:rPr lang="pt-BR" sz="1750" dirty="0"/>
              <a:t> </a:t>
            </a:r>
          </a:p>
          <a:p>
            <a:pPr marL="1200150" lvl="2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Título do projeto</a:t>
            </a:r>
          </a:p>
          <a:p>
            <a:pPr marL="1200150" lvl="2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Identificação da equipe de trabalho com função e carga horária prevista</a:t>
            </a:r>
          </a:p>
          <a:p>
            <a:pPr marL="1200150" lvl="2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t-BR" sz="1750" dirty="0"/>
              <a:t>Especificação da(s) estrutura(s) acadêmica(s) envolvida(s)</a:t>
            </a:r>
          </a:p>
        </p:txBody>
      </p:sp>
    </p:spTree>
    <p:extLst>
      <p:ext uri="{BB962C8B-B14F-4D97-AF65-F5344CB8AC3E}">
        <p14:creationId xmlns:p14="http://schemas.microsoft.com/office/powerpoint/2010/main" val="3742860490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Cacho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Cacho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Cacho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2735</TotalTime>
  <Words>1038</Words>
  <Application>Microsoft Office PowerPoint</Application>
  <PresentationFormat>Widescreen</PresentationFormat>
  <Paragraphs>209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Century Gothic</vt:lpstr>
      <vt:lpstr>Wingdings</vt:lpstr>
      <vt:lpstr>Wingdings 3</vt:lpstr>
      <vt:lpstr>Cacho</vt:lpstr>
      <vt:lpstr>Política de Projetos de Ensino – Aprendizagem para a UFMG</vt:lpstr>
      <vt:lpstr>Política de Projetos de Ensino - Aprendizagem</vt:lpstr>
      <vt:lpstr>Programas com incentivo da Prograd  2021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  <vt:lpstr>Diretrizes para Projetos de Ensino-Aprendizagem nos Cursos de Graduação da UFMG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Formalização de uma Política de Projeto de Ensino – Aprendizagem para a UFMG</dc:title>
  <dc:creator>Joao Henrique</dc:creator>
  <cp:lastModifiedBy>Conta da Microsoft</cp:lastModifiedBy>
  <cp:revision>113</cp:revision>
  <dcterms:created xsi:type="dcterms:W3CDTF">2020-12-31T14:22:25Z</dcterms:created>
  <dcterms:modified xsi:type="dcterms:W3CDTF">2021-03-25T00:24:08Z</dcterms:modified>
</cp:coreProperties>
</file>