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61" r:id="rId4"/>
    <p:sldId id="278" r:id="rId5"/>
    <p:sldId id="280" r:id="rId6"/>
    <p:sldId id="279" r:id="rId7"/>
    <p:sldId id="290" r:id="rId8"/>
    <p:sldId id="282" r:id="rId9"/>
    <p:sldId id="287" r:id="rId10"/>
    <p:sldId id="286" r:id="rId11"/>
    <p:sldId id="289" r:id="rId12"/>
    <p:sldId id="285" r:id="rId13"/>
    <p:sldId id="284" r:id="rId14"/>
  </p:sldIdLst>
  <p:sldSz cx="9144000" cy="6858000" type="screen4x3"/>
  <p:notesSz cx="6858000" cy="9144000"/>
  <p:defaultTextStyle>
    <a:defPPr>
      <a:defRPr lang="pt-BR"/>
    </a:defPPr>
    <a:lvl1pPr marL="0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5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34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13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92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69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47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26" algn="l" defTabSz="914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81E"/>
    <a:srgbClr val="1068A0"/>
    <a:srgbClr val="66A37B"/>
    <a:srgbClr val="CC9900"/>
    <a:srgbClr val="D99A1D"/>
    <a:srgbClr val="848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154" autoAdjust="0"/>
  </p:normalViewPr>
  <p:slideViewPr>
    <p:cSldViewPr>
      <p:cViewPr varScale="1">
        <p:scale>
          <a:sx n="78" d="100"/>
          <a:sy n="78" d="100"/>
        </p:scale>
        <p:origin x="101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BEB31-8717-4CE7-8000-5DCA058AE464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6DFD0-55A7-45F1-B8AB-4292849A09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19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155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234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313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92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469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547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626" algn="l" defTabSz="91415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421B9-21D7-4838-9DF2-4A69332BC8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957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421B9-21D7-4838-9DF2-4A69332BC8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92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421B9-21D7-4838-9DF2-4A69332BC8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0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421B9-21D7-4838-9DF2-4A69332BC8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84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421B9-21D7-4838-9DF2-4A69332BC8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77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É importante ter um diagnóstico da situação atual para deixar claro onde o projeto quer chegar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421B9-21D7-4838-9DF2-4A69332BC8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687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421B9-21D7-4838-9DF2-4A69332BC8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1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421B9-21D7-4838-9DF2-4A69332BC8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198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PROPLAN não pode e não tem capacidade técnica para construir o Projeto! Todas as informações e documentos devem ser colocados no SEI pelo coordenador.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421B9-21D7-4838-9DF2-4A69332BC8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369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421B9-21D7-4838-9DF2-4A69332BC84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68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97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70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329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190-0C7F-41E1-9F76-98F794FBF57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854A-1337-4F13-98E3-9E3F35987BA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6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190-0C7F-41E1-9F76-98F794FBF57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854A-1337-4F13-98E3-9E3F35987BA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4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190-0C7F-41E1-9F76-98F794FBF57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854A-1337-4F13-98E3-9E3F35987BA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89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190-0C7F-41E1-9F76-98F794FBF57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854A-1337-4F13-98E3-9E3F35987BA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1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190-0C7F-41E1-9F76-98F794FBF57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854A-1337-4F13-98E3-9E3F35987BA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64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190-0C7F-41E1-9F76-98F794FBF57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854A-1337-4F13-98E3-9E3F35987BA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8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190-0C7F-41E1-9F76-98F794FBF57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854A-1337-4F13-98E3-9E3F35987BA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7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190-0C7F-41E1-9F76-98F794FBF57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854A-1337-4F13-98E3-9E3F35987BA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5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41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190-0C7F-41E1-9F76-98F794FBF57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854A-1337-4F13-98E3-9E3F35987BA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3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190-0C7F-41E1-9F76-98F794FBF57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854A-1337-4F13-98E3-9E3F35987BA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5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6190-0C7F-41E1-9F76-98F794FBF57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854A-1337-4F13-98E3-9E3F35987BA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6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4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26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6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6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06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6" y="1535114"/>
            <a:ext cx="4040187" cy="63976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77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3" indent="0">
              <a:buNone/>
              <a:defRPr sz="1600" b="1"/>
            </a:lvl5pPr>
            <a:lvl6pPr marL="2285392" indent="0">
              <a:buNone/>
              <a:defRPr sz="1600" b="1"/>
            </a:lvl6pPr>
            <a:lvl7pPr marL="2742469" indent="0">
              <a:buNone/>
              <a:defRPr sz="1600" b="1"/>
            </a:lvl7pPr>
            <a:lvl8pPr marL="3199547" indent="0">
              <a:buNone/>
              <a:defRPr sz="1600" b="1"/>
            </a:lvl8pPr>
            <a:lvl9pPr marL="365662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6" y="2174880"/>
            <a:ext cx="4040187" cy="395128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6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77" indent="0">
              <a:buNone/>
              <a:defRPr sz="2000" b="1"/>
            </a:lvl2pPr>
            <a:lvl3pPr marL="914155" indent="0">
              <a:buNone/>
              <a:defRPr sz="1800" b="1"/>
            </a:lvl3pPr>
            <a:lvl4pPr marL="1371234" indent="0">
              <a:buNone/>
              <a:defRPr sz="1600" b="1"/>
            </a:lvl4pPr>
            <a:lvl5pPr marL="1828313" indent="0">
              <a:buNone/>
              <a:defRPr sz="1600" b="1"/>
            </a:lvl5pPr>
            <a:lvl6pPr marL="2285392" indent="0">
              <a:buNone/>
              <a:defRPr sz="1600" b="1"/>
            </a:lvl6pPr>
            <a:lvl7pPr marL="2742469" indent="0">
              <a:buNone/>
              <a:defRPr sz="1600" b="1"/>
            </a:lvl7pPr>
            <a:lvl8pPr marL="3199547" indent="0">
              <a:buNone/>
              <a:defRPr sz="1600" b="1"/>
            </a:lvl8pPr>
            <a:lvl9pPr marL="365662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42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94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03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435109"/>
            <a:ext cx="3008312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77" indent="0">
              <a:buNone/>
              <a:defRPr sz="1300"/>
            </a:lvl2pPr>
            <a:lvl3pPr marL="914155" indent="0">
              <a:buNone/>
              <a:defRPr sz="1100"/>
            </a:lvl3pPr>
            <a:lvl4pPr marL="1371234" indent="0">
              <a:buNone/>
              <a:defRPr sz="900"/>
            </a:lvl4pPr>
            <a:lvl5pPr marL="1828313" indent="0">
              <a:buNone/>
              <a:defRPr sz="900"/>
            </a:lvl5pPr>
            <a:lvl6pPr marL="2285392" indent="0">
              <a:buNone/>
              <a:defRPr sz="900"/>
            </a:lvl6pPr>
            <a:lvl7pPr marL="2742469" indent="0">
              <a:buNone/>
              <a:defRPr sz="900"/>
            </a:lvl7pPr>
            <a:lvl8pPr marL="3199547" indent="0">
              <a:buNone/>
              <a:defRPr sz="900"/>
            </a:lvl8pPr>
            <a:lvl9pPr marL="3656626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31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077" indent="0">
              <a:buNone/>
              <a:defRPr sz="2900"/>
            </a:lvl2pPr>
            <a:lvl3pPr marL="914155" indent="0">
              <a:buNone/>
              <a:defRPr sz="2300"/>
            </a:lvl3pPr>
            <a:lvl4pPr marL="1371234" indent="0">
              <a:buNone/>
              <a:defRPr sz="2000"/>
            </a:lvl4pPr>
            <a:lvl5pPr marL="1828313" indent="0">
              <a:buNone/>
              <a:defRPr sz="2000"/>
            </a:lvl5pPr>
            <a:lvl6pPr marL="2285392" indent="0">
              <a:buNone/>
              <a:defRPr sz="2000"/>
            </a:lvl6pPr>
            <a:lvl7pPr marL="2742469" indent="0">
              <a:buNone/>
              <a:defRPr sz="2000"/>
            </a:lvl7pPr>
            <a:lvl8pPr marL="3199547" indent="0">
              <a:buNone/>
              <a:defRPr sz="2000"/>
            </a:lvl8pPr>
            <a:lvl9pPr marL="3656626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77" indent="0">
              <a:buNone/>
              <a:defRPr sz="1300"/>
            </a:lvl2pPr>
            <a:lvl3pPr marL="914155" indent="0">
              <a:buNone/>
              <a:defRPr sz="1100"/>
            </a:lvl3pPr>
            <a:lvl4pPr marL="1371234" indent="0">
              <a:buNone/>
              <a:defRPr sz="900"/>
            </a:lvl4pPr>
            <a:lvl5pPr marL="1828313" indent="0">
              <a:buNone/>
              <a:defRPr sz="900"/>
            </a:lvl5pPr>
            <a:lvl6pPr marL="2285392" indent="0">
              <a:buNone/>
              <a:defRPr sz="900"/>
            </a:lvl6pPr>
            <a:lvl7pPr marL="2742469" indent="0">
              <a:buNone/>
              <a:defRPr sz="900"/>
            </a:lvl7pPr>
            <a:lvl8pPr marL="3199547" indent="0">
              <a:buNone/>
              <a:defRPr sz="900"/>
            </a:lvl8pPr>
            <a:lvl9pPr marL="3656626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3CB0-D7B7-4FDC-A79A-BA1FFAAE7F5F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23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 vert="horz" lIns="91414" tIns="45709" rIns="91414" bIns="4570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6"/>
          </a:xfrm>
          <a:prstGeom prst="rect">
            <a:avLst/>
          </a:prstGeom>
        </p:spPr>
        <p:txBody>
          <a:bodyPr vert="horz" lIns="91414" tIns="45709" rIns="91414" bIns="4570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3"/>
          </a:xfrm>
          <a:prstGeom prst="rect">
            <a:avLst/>
          </a:prstGeom>
        </p:spPr>
        <p:txBody>
          <a:bodyPr vert="horz" lIns="91414" tIns="45709" rIns="91414" bIns="4570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33CB0-D7B7-4FDC-A79A-BA1FFAAE7F5F}" type="datetimeFigureOut">
              <a:rPr lang="pt-BR" smtClean="0"/>
              <a:pPr/>
              <a:t>31/05/2022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62"/>
            <a:ext cx="2895600" cy="365123"/>
          </a:xfrm>
          <a:prstGeom prst="rect">
            <a:avLst/>
          </a:prstGeom>
        </p:spPr>
        <p:txBody>
          <a:bodyPr vert="horz" lIns="91414" tIns="45709" rIns="91414" bIns="4570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3"/>
          </a:xfrm>
          <a:prstGeom prst="rect">
            <a:avLst/>
          </a:prstGeom>
        </p:spPr>
        <p:txBody>
          <a:bodyPr vert="horz" lIns="91414" tIns="45709" rIns="91414" bIns="4570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9A8E-905E-4B53-9AF2-CE7AA2854A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60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9" indent="-34280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53" indent="-285674" algn="l" defTabSz="914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4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73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52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1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0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87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5" indent="-228539" algn="l" defTabSz="914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5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4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3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2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9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7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6" algn="l" defTabSz="914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6190-0C7F-41E1-9F76-98F794FBF577}" type="datetimeFigureOut">
              <a:rPr lang="en-US" smtClean="0"/>
              <a:t>5/31/2022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1854A-1337-4F13-98E3-9E3F35987BA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8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ei.ufmg.br/index.php/2019/08/28/base-de-conhecimento/?id_procedimento=100000305&amp;id_base=219" TargetMode="External"/><Relationship Id="rId5" Type="http://schemas.openxmlformats.org/officeDocument/2006/relationships/hyperlink" Target="https://www.ufmg.br/proplan/contabilidade-e-financas/divisao-de-convenios/celebracao-de-instrumentos-juridicos/contratacao-de-fundacao-de-apoio/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plan_ufmg">
            <a:extLst>
              <a:ext uri="{FF2B5EF4-FFF2-40B4-BE49-F238E27FC236}">
                <a16:creationId xmlns:a16="http://schemas.microsoft.com/office/drawing/2014/main" id="{52998F1A-AE72-475B-8C0E-D2B3D69C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408347" cy="11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851920" y="580526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Mauricio Freire Garcia</a:t>
            </a:r>
          </a:p>
          <a:p>
            <a:r>
              <a:rPr lang="en-US" dirty="0" err="1"/>
              <a:t>Macilene</a:t>
            </a:r>
            <a:r>
              <a:rPr lang="en-US" dirty="0"/>
              <a:t> </a:t>
            </a:r>
            <a:r>
              <a:rPr lang="en-US" dirty="0" err="1"/>
              <a:t>Gonçalves</a:t>
            </a:r>
            <a:r>
              <a:rPr lang="en-US" dirty="0"/>
              <a:t> de Lima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38BFAC-5CA7-203C-19A5-0521834E984D}"/>
              </a:ext>
            </a:extLst>
          </p:cNvPr>
          <p:cNvSpPr txBox="1"/>
          <p:nvPr/>
        </p:nvSpPr>
        <p:spPr>
          <a:xfrm>
            <a:off x="2627784" y="4437112"/>
            <a:ext cx="7992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PROJETOS DE DESENVOLVIMENTO INSTITUCIONAL:</a:t>
            </a:r>
            <a:br>
              <a:rPr lang="pt-BR" sz="2400" dirty="0"/>
            </a:br>
            <a:r>
              <a:rPr lang="pt-BR" sz="2400" dirty="0"/>
              <a:t>PERSPECTIVAS ACADÊMICAS E ADMINISTRATIVAS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4E9C210-3EDC-25E9-4FB5-46715A523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90175"/>
            <a:ext cx="1559417" cy="13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4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oplan_uf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9392"/>
            <a:ext cx="1855858" cy="1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rincipal_uf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3" y="838200"/>
            <a:ext cx="2095557" cy="9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1D6F6-FBC8-4EBD-ABED-49A04772DA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C2A697E-62CE-4C51-929C-C99003C1F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76375" y="4232026"/>
            <a:ext cx="6143625" cy="1968052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D5E7E062-FD73-4894-A7F8-CF7D30963D4E}"/>
              </a:ext>
            </a:extLst>
          </p:cNvPr>
          <p:cNvSpPr txBox="1">
            <a:spLocks/>
          </p:cNvSpPr>
          <p:nvPr/>
        </p:nvSpPr>
        <p:spPr>
          <a:xfrm>
            <a:off x="1115616" y="1545875"/>
            <a:ext cx="5544616" cy="739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2" indent="0" algn="ctr">
              <a:buNone/>
              <a:defRPr/>
            </a:pPr>
            <a:r>
              <a:rPr lang="pt-BR" sz="3500" dirty="0">
                <a:solidFill>
                  <a:prstClr val="black"/>
                </a:solidFill>
              </a:rPr>
              <a:t>Ex. de PDI</a:t>
            </a:r>
          </a:p>
          <a:p>
            <a:pPr marL="857250" lvl="2" indent="0" algn="ctr">
              <a:buNone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Processo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SEI 23.072.255552/2021-48 </a:t>
            </a:r>
            <a:r>
              <a:rPr lang="pt-BR" sz="3500" dirty="0"/>
              <a:t>Projetos Estruturantes de Laboratórios de Ensino de Graduação da UFMG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57250" lvl="2" indent="0" algn="ctr"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DEB6470-8043-465E-9AF7-E1BE64540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336" y="2226826"/>
            <a:ext cx="6143625" cy="183577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4E6F0B-6147-A11B-02F5-5761A6F3C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29" y="5949280"/>
            <a:ext cx="1224136" cy="105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0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oplan_uf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9392"/>
            <a:ext cx="1855858" cy="1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rincipal_uf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3" y="838200"/>
            <a:ext cx="2095557" cy="9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1D6F6-FBC8-4EBD-ABED-49A04772DA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33FA103B-A60B-468D-A886-71860BF7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539559"/>
            <a:ext cx="8229600" cy="2986088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que o coordenador e o fiscal acompanhem execução do projeto em toda sua execução (inclusive a entrega e controle dos bens) e não só no encerramento! Problemas que ocorrem não podem ser detectados só ao final!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nota técnica de aprovação ao final é um documento feito a 4 mãos.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necessário ter relatórios semestrais publicados nos sites das fundações.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caso de obras, deverão ser seguidas todas as orientações constantes no site, que inclui, entre outras obrigações, o relatório fotográfico, o termo de entrega e aceitação da obra.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D5E7E062-FD73-4894-A7F8-CF7D30963D4E}"/>
              </a:ext>
            </a:extLst>
          </p:cNvPr>
          <p:cNvSpPr txBox="1">
            <a:spLocks/>
          </p:cNvSpPr>
          <p:nvPr/>
        </p:nvSpPr>
        <p:spPr>
          <a:xfrm>
            <a:off x="2922660" y="1534998"/>
            <a:ext cx="4962582" cy="1049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E67855-1FAA-4DD5-E618-37C013B4C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14" y="5725663"/>
            <a:ext cx="1159828" cy="9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5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oplan_uf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9392"/>
            <a:ext cx="1855858" cy="1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rincipal_uf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3" y="838200"/>
            <a:ext cx="2095557" cy="9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1D6F6-FBC8-4EBD-ABED-49A04772DA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33FA103B-A60B-468D-A886-71860BF7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548" y="2875348"/>
            <a:ext cx="3725951" cy="2986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OBRIGADO!!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D5E7E062-FD73-4894-A7F8-CF7D30963D4E}"/>
              </a:ext>
            </a:extLst>
          </p:cNvPr>
          <p:cNvSpPr txBox="1">
            <a:spLocks/>
          </p:cNvSpPr>
          <p:nvPr/>
        </p:nvSpPr>
        <p:spPr>
          <a:xfrm>
            <a:off x="2561746" y="2057400"/>
            <a:ext cx="4962582" cy="1049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8D8E10-0DFE-9A00-B751-7CEB4A36F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48" y="4005064"/>
            <a:ext cx="2606030" cy="223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5"/>
          <p:cNvSpPr txBox="1">
            <a:spLocks/>
          </p:cNvSpPr>
          <p:nvPr/>
        </p:nvSpPr>
        <p:spPr>
          <a:xfrm>
            <a:off x="4427984" y="2708920"/>
            <a:ext cx="3816424" cy="3528392"/>
          </a:xfrm>
          <a:prstGeom prst="rect">
            <a:avLst/>
          </a:prstGeom>
        </p:spPr>
        <p:txBody>
          <a:bodyPr vert="horz" lIns="91414" tIns="45709" rIns="91414" bIns="45709" rtlCol="0" anchor="ctr">
            <a:noAutofit/>
          </a:bodyPr>
          <a:lstStyle>
            <a:lvl1pPr algn="ctr" defTabSz="914155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diferença entre as siglas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PDI´s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Plano de Desenvolvimento Institucional e Projeto Desenvolvimento Institucional</a:t>
            </a:r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5436096" y="2696340"/>
            <a:ext cx="3600400" cy="720080"/>
          </a:xfrm>
          <a:prstGeom prst="rect">
            <a:avLst/>
          </a:prstGeom>
        </p:spPr>
        <p:txBody>
          <a:bodyPr vert="horz" lIns="91414" tIns="45709" rIns="91414" bIns="45709" numCol="1" spcCol="0" rtlCol="0" anchor="ctr">
            <a:normAutofit/>
          </a:bodyPr>
          <a:lstStyle>
            <a:lvl1pPr marL="342809" indent="-342809" algn="l" defTabSz="9141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53" indent="-285674" algn="l" defTabSz="9141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94" indent="-228539" algn="l" defTabSz="9141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73" indent="-228539" algn="l" defTabSz="9141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52" indent="-228539" algn="l" defTabSz="9141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31" indent="-228539" algn="l" defTabSz="9141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10" indent="-228539" algn="l" defTabSz="9141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87" indent="-228539" algn="l" defTabSz="9141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65" indent="-228539" algn="l" defTabSz="91415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dirty="0"/>
              <a:t>PDI x PDI!!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600" dirty="0">
              <a:latin typeface="MetaPlusBold-" pitchFamily="50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E7004F-F935-9191-0908-E4A625C43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7" y="5519107"/>
            <a:ext cx="1559417" cy="13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0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oplan_uf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9392"/>
            <a:ext cx="1855858" cy="1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rincipal_uf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3" y="838200"/>
            <a:ext cx="2095557" cy="9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1D6F6-FBC8-4EBD-ABED-49A04772DA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33FA103B-A60B-468D-A886-71860BF7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410505"/>
            <a:ext cx="8229600" cy="298608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Plano de Desenvolvimento Institucional: é um instrumento de planejamento e gestão. No caso da UFMG construímos esse PDI com toda a comunidade. É importante que todas as ações a serem realizadas na gestão estejam abarcadas no PDI.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D5E7E062-FD73-4894-A7F8-CF7D30963D4E}"/>
              </a:ext>
            </a:extLst>
          </p:cNvPr>
          <p:cNvSpPr txBox="1">
            <a:spLocks/>
          </p:cNvSpPr>
          <p:nvPr/>
        </p:nvSpPr>
        <p:spPr>
          <a:xfrm>
            <a:off x="2561746" y="2057400"/>
            <a:ext cx="4343400" cy="785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PDI UFMG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FACAA30-1B87-98B2-9EBE-817F49BA8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664239"/>
            <a:ext cx="1243697" cy="106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oplan_uf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9392"/>
            <a:ext cx="1855858" cy="1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rincipal_uf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3" y="838200"/>
            <a:ext cx="2095557" cy="9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1D6F6-FBC8-4EBD-ABED-49A04772DA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33FA103B-A60B-468D-A886-71860BF7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96" y="2445416"/>
            <a:ext cx="7272808" cy="328739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Projeto Desenvolvimento Institucional descreve de forma objetiva a realização de ações que levem a melhoria mensurável (mudança de patamar) e envolvam a inovação e a pesquisa científica e tecnológica. 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unidades e órgãos podem fazer um projeto acadêmico específico e destinar recursos para ele. Um PDI engloba diversas ações de pesquisa, ensino e/ou extensão da unidade, buscando a melhoria de infraestrutura para toda a política</a:t>
            </a:r>
          </a:p>
          <a:p>
            <a:endParaRPr lang="pt-BR" dirty="0"/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D5E7E062-FD73-4894-A7F8-CF7D30963D4E}"/>
              </a:ext>
            </a:extLst>
          </p:cNvPr>
          <p:cNvSpPr txBox="1">
            <a:spLocks/>
          </p:cNvSpPr>
          <p:nvPr/>
        </p:nvSpPr>
        <p:spPr>
          <a:xfrm>
            <a:off x="1403648" y="1932052"/>
            <a:ext cx="7444680" cy="1026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Projeto de Desenvolvimento Institucional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E58621-C77C-ABE6-859B-6CC1E8A76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58" y="5839077"/>
            <a:ext cx="1204942" cy="10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oplan_uf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744" y="754406"/>
            <a:ext cx="1371657" cy="11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rincipal_uf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3" y="838200"/>
            <a:ext cx="1584657" cy="69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1D6F6-FBC8-4EBD-ABED-49A04772DA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D5E7E062-FD73-4894-A7F8-CF7D30963D4E}"/>
              </a:ext>
            </a:extLst>
          </p:cNvPr>
          <p:cNvSpPr txBox="1">
            <a:spLocks/>
          </p:cNvSpPr>
          <p:nvPr/>
        </p:nvSpPr>
        <p:spPr>
          <a:xfrm>
            <a:off x="1478686" y="2653992"/>
            <a:ext cx="6141314" cy="1071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pag. 107 do PDI (Plano) para a pag. 9 do PDI (projeto) da BU Sistema de Biblioteca 4.0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D990554-D8D4-DDC0-C846-5F12BD809C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6" y="3867435"/>
            <a:ext cx="2952809" cy="16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A95447DF-40DF-1777-7208-0151F1F3B8B8}"/>
              </a:ext>
            </a:extLst>
          </p:cNvPr>
          <p:cNvSpPr/>
          <p:nvPr/>
        </p:nvSpPr>
        <p:spPr>
          <a:xfrm>
            <a:off x="3131840" y="4363609"/>
            <a:ext cx="1891858" cy="29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8302C507-6334-27B2-9407-14A39DC09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86695"/>
            <a:ext cx="3843461" cy="16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E4B88F3-C13B-6066-EBD9-CA5584E47A10}"/>
              </a:ext>
            </a:extLst>
          </p:cNvPr>
          <p:cNvSpPr txBox="1"/>
          <p:nvPr/>
        </p:nvSpPr>
        <p:spPr>
          <a:xfrm>
            <a:off x="1627487" y="2001391"/>
            <a:ext cx="6792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As ações do Projeto devem constar no Plano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C77BDD1-FE92-2FD2-5D4F-9001C4B67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81" y="5858444"/>
            <a:ext cx="1159828" cy="9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9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oplan_uf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9392"/>
            <a:ext cx="1855858" cy="1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rincipal_uf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3" y="838200"/>
            <a:ext cx="2095557" cy="9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1D6F6-FBC8-4EBD-ABED-49A04772DA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33FA103B-A60B-468D-A886-71860BF7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250" y="3012883"/>
            <a:ext cx="7272808" cy="328739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 o planejamento plurianual de ações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 contar com fontes múltiplas de financiamento (tesouro, recurso próprio, emendas, patrocínios </a:t>
            </a:r>
            <a:r>
              <a:rPr lang="pt-B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contrato com a fundação de apoio permite a aquisição de bens de capital (ex. equipamentos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obras) sem a obrigatoriedade de orçamento em capital da UFMG</a:t>
            </a:r>
          </a:p>
          <a:p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Flexibilidade maior na execução desde que mantido o objeto</a:t>
            </a:r>
          </a:p>
          <a:p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D5E7E062-FD73-4894-A7F8-CF7D30963D4E}"/>
              </a:ext>
            </a:extLst>
          </p:cNvPr>
          <p:cNvSpPr txBox="1">
            <a:spLocks/>
          </p:cNvSpPr>
          <p:nvPr/>
        </p:nvSpPr>
        <p:spPr>
          <a:xfrm>
            <a:off x="983629" y="1930077"/>
            <a:ext cx="7444680" cy="1026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Projeto de Desenvolvimento Institucional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dirty="0">
                <a:solidFill>
                  <a:prstClr val="black"/>
                </a:solidFill>
                <a:latin typeface="Calibri"/>
              </a:rPr>
              <a:t>Algumas observações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E58621-C77C-ABE6-859B-6CC1E8A760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58" y="5839077"/>
            <a:ext cx="1204942" cy="10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2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oplan_uf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9392"/>
            <a:ext cx="1855858" cy="1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rincipal_uf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3" y="838200"/>
            <a:ext cx="2095557" cy="9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1D6F6-FBC8-4EBD-ABED-49A04772DA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33FA103B-A60B-468D-A886-71860BF7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410505"/>
            <a:ext cx="8229600" cy="2986088"/>
          </a:xfrm>
        </p:spPr>
        <p:txBody>
          <a:bodyPr>
            <a:normAutofit/>
          </a:bodyPr>
          <a:lstStyle/>
          <a:p>
            <a:r>
              <a:rPr lang="en-US" sz="2400" dirty="0"/>
              <a:t>O </a:t>
            </a:r>
            <a:r>
              <a:rPr lang="en-US" sz="2400" dirty="0" err="1"/>
              <a:t>projeto</a:t>
            </a:r>
            <a:r>
              <a:rPr lang="en-US" sz="2400" dirty="0"/>
              <a:t> </a:t>
            </a:r>
            <a:r>
              <a:rPr lang="pt-BR" sz="2400" dirty="0"/>
              <a:t>deve</a:t>
            </a:r>
            <a:r>
              <a:rPr lang="en-US" sz="2400" dirty="0"/>
              <a:t> </a:t>
            </a:r>
            <a:r>
              <a:rPr lang="en-US" sz="2400" dirty="0" err="1"/>
              <a:t>deixar</a:t>
            </a:r>
            <a:r>
              <a:rPr lang="en-US" sz="2400" dirty="0"/>
              <a:t> claro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 </a:t>
            </a:r>
            <a:r>
              <a:rPr lang="pt-BR" sz="2400" dirty="0"/>
              <a:t>acadêmicos</a:t>
            </a:r>
            <a:r>
              <a:rPr lang="en-US" sz="2400" dirty="0"/>
              <a:t> e </a:t>
            </a:r>
            <a:r>
              <a:rPr lang="en-US" sz="2400" dirty="0" err="1"/>
              <a:t>suas</a:t>
            </a:r>
            <a:r>
              <a:rPr lang="en-US" sz="2400" dirty="0"/>
              <a:t> </a:t>
            </a:r>
            <a:r>
              <a:rPr lang="en-US" sz="2400" dirty="0" err="1"/>
              <a:t>metas</a:t>
            </a:r>
            <a:r>
              <a:rPr lang="en-US" sz="2400" dirty="0"/>
              <a:t> </a:t>
            </a:r>
            <a:r>
              <a:rPr lang="en-US" sz="2400" dirty="0" err="1"/>
              <a:t>mensuráveis</a:t>
            </a:r>
            <a:r>
              <a:rPr lang="en-US" sz="2400" dirty="0"/>
              <a:t>. </a:t>
            </a: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Exemplos em execução: PDI ´s da Química, Centro de Convergência, extensão, graduação,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2400" dirty="0"/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D5E7E062-FD73-4894-A7F8-CF7D30963D4E}"/>
              </a:ext>
            </a:extLst>
          </p:cNvPr>
          <p:cNvSpPr txBox="1">
            <a:spLocks/>
          </p:cNvSpPr>
          <p:nvPr/>
        </p:nvSpPr>
        <p:spPr>
          <a:xfrm>
            <a:off x="1115616" y="2057399"/>
            <a:ext cx="6408712" cy="1028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2" indent="0">
              <a:buNone/>
              <a:defRPr/>
            </a:pPr>
            <a:r>
              <a:rPr lang="pt-BR" sz="3200" dirty="0">
                <a:solidFill>
                  <a:prstClr val="black"/>
                </a:solidFill>
              </a:rPr>
              <a:t>ENQUADRAMENTO ACADÊMICO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78F216E-8DCB-3CC2-0CFD-C9BAB600A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58061"/>
            <a:ext cx="1159828" cy="9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4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oplan_uf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9392"/>
            <a:ext cx="1855858" cy="1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rincipal_uf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3" y="838200"/>
            <a:ext cx="2095557" cy="9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1D6F6-FBC8-4EBD-ABED-49A04772DA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33FA103B-A60B-468D-A886-71860BF7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118412"/>
            <a:ext cx="8229600" cy="298608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o passo a passo está no site da PROPLAN</a:t>
            </a:r>
          </a:p>
          <a:p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https://www.ufmg.br/proplan/contabilidade-e-financas/divisao-de-convenios/celebracao-de-instrumentos-juridicos/contratacao-de-fundacao-de-apoio/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/>
              <a:t>O </a:t>
            </a:r>
            <a:r>
              <a:rPr lang="en-US" sz="2400" dirty="0" err="1"/>
              <a:t>Processo</a:t>
            </a:r>
            <a:r>
              <a:rPr lang="en-US" sz="2400" dirty="0"/>
              <a:t> </a:t>
            </a:r>
            <a:r>
              <a:rPr lang="en-US" sz="2400" dirty="0" err="1"/>
              <a:t>deve</a:t>
            </a:r>
            <a:r>
              <a:rPr lang="en-US" sz="2400" dirty="0"/>
              <a:t> ser </a:t>
            </a:r>
            <a:r>
              <a:rPr lang="en-US" sz="2400" dirty="0" err="1"/>
              <a:t>tramitado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SEI</a:t>
            </a:r>
          </a:p>
          <a:p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https://sei.ufmg.br/index.php/2019/08/28/base-de-conhecimento/?id_procedimento=100000305&amp;id_base=219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D5E7E062-FD73-4894-A7F8-CF7D30963D4E}"/>
              </a:ext>
            </a:extLst>
          </p:cNvPr>
          <p:cNvSpPr txBox="1">
            <a:spLocks/>
          </p:cNvSpPr>
          <p:nvPr/>
        </p:nvSpPr>
        <p:spPr>
          <a:xfrm>
            <a:off x="395536" y="1608051"/>
            <a:ext cx="6408712" cy="1028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2" indent="0" algn="ctr">
              <a:buNone/>
              <a:defRPr/>
            </a:pPr>
            <a:r>
              <a:rPr lang="pt-BR" sz="3200" dirty="0">
                <a:solidFill>
                  <a:prstClr val="black"/>
                </a:solidFill>
              </a:rPr>
              <a:t>TRÂMITE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1940EE-C193-43EA-BB54-3E0FFCF91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9603" y="40846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m 5">
            <a:extLst>
              <a:ext uri="{FF2B5EF4-FFF2-40B4-BE49-F238E27FC236}">
                <a16:creationId xmlns:a16="http://schemas.microsoft.com/office/drawing/2014/main" id="{D8DE0D7F-3196-4689-9C77-D81F24D5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5" y="4727660"/>
            <a:ext cx="8275350" cy="159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2FD85F0-338A-B73D-95BC-51100DC0EF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38045"/>
            <a:ext cx="992092" cy="8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1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roplan_uf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9392"/>
            <a:ext cx="1855858" cy="15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rincipal_uf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03" y="838200"/>
            <a:ext cx="2095557" cy="9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1D6F6-FBC8-4EBD-ABED-49A04772DA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33FA103B-A60B-468D-A886-71860BF7A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05" y="2289280"/>
            <a:ext cx="8229600" cy="2986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Divisão de Convênios (DCV) e a Assessoria da PROPLAN auxiliam na construção e no trâmite do projeto.</a:t>
            </a: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Temos hoje 16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PDI´s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execução e 4 em trâmite (projetos com a SEE/MG)  disponíveis para consulta no SEI.</a:t>
            </a:r>
          </a:p>
          <a:p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valor total de projetos em execução é de 115 milhões.</a:t>
            </a:r>
          </a:p>
          <a:p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coincidentemente, o mesmo valor dos projetos em trâmite!</a:t>
            </a:r>
          </a:p>
          <a:p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D5E7E062-FD73-4894-A7F8-CF7D30963D4E}"/>
              </a:ext>
            </a:extLst>
          </p:cNvPr>
          <p:cNvSpPr txBox="1">
            <a:spLocks/>
          </p:cNvSpPr>
          <p:nvPr/>
        </p:nvSpPr>
        <p:spPr>
          <a:xfrm>
            <a:off x="712512" y="1685608"/>
            <a:ext cx="6408712" cy="1028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2" indent="0" algn="ctr">
              <a:buNone/>
              <a:defRPr/>
            </a:pPr>
            <a:r>
              <a:rPr lang="pt-BR" sz="3200" dirty="0">
                <a:solidFill>
                  <a:prstClr val="black"/>
                </a:solidFill>
              </a:rPr>
              <a:t>TRÂMITE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67DB75C-7115-8DAA-603A-FB1820575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98" y="5606850"/>
            <a:ext cx="1327565" cy="11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44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5729</TotalTime>
  <Words>618</Words>
  <Application>Microsoft Office PowerPoint</Application>
  <PresentationFormat>Apresentação na tela (4:3)</PresentationFormat>
  <Paragraphs>63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MetaPlusBold-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cedecom</dc:creator>
  <cp:lastModifiedBy>Osely Gauzzi</cp:lastModifiedBy>
  <cp:revision>45</cp:revision>
  <dcterms:created xsi:type="dcterms:W3CDTF">2018-03-13T12:47:39Z</dcterms:created>
  <dcterms:modified xsi:type="dcterms:W3CDTF">2022-05-31T13:44:32Z</dcterms:modified>
</cp:coreProperties>
</file>