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60" r:id="rId1"/>
  </p:sldMasterIdLst>
  <p:notesMasterIdLst>
    <p:notesMasterId r:id="rId38"/>
  </p:notesMasterIdLst>
  <p:sldIdLst>
    <p:sldId id="256" r:id="rId2"/>
    <p:sldId id="553" r:id="rId3"/>
    <p:sldId id="573" r:id="rId4"/>
    <p:sldId id="579" r:id="rId5"/>
    <p:sldId id="609" r:id="rId6"/>
    <p:sldId id="608" r:id="rId7"/>
    <p:sldId id="574" r:id="rId8"/>
    <p:sldId id="554" r:id="rId9"/>
    <p:sldId id="559" r:id="rId10"/>
    <p:sldId id="556" r:id="rId11"/>
    <p:sldId id="572" r:id="rId12"/>
    <p:sldId id="561" r:id="rId13"/>
    <p:sldId id="611" r:id="rId14"/>
    <p:sldId id="612" r:id="rId15"/>
    <p:sldId id="571" r:id="rId16"/>
    <p:sldId id="577" r:id="rId17"/>
    <p:sldId id="576" r:id="rId18"/>
    <p:sldId id="580" r:id="rId19"/>
    <p:sldId id="581" r:id="rId20"/>
    <p:sldId id="582" r:id="rId21"/>
    <p:sldId id="585" r:id="rId22"/>
    <p:sldId id="586" r:id="rId23"/>
    <p:sldId id="589" r:id="rId24"/>
    <p:sldId id="590" r:id="rId25"/>
    <p:sldId id="594" r:id="rId26"/>
    <p:sldId id="587" r:id="rId27"/>
    <p:sldId id="593" r:id="rId28"/>
    <p:sldId id="595" r:id="rId29"/>
    <p:sldId id="597" r:id="rId30"/>
    <p:sldId id="599" r:id="rId31"/>
    <p:sldId id="600" r:id="rId32"/>
    <p:sldId id="602" r:id="rId33"/>
    <p:sldId id="605" r:id="rId34"/>
    <p:sldId id="606" r:id="rId35"/>
    <p:sldId id="613" r:id="rId36"/>
    <p:sldId id="607" r:id="rId37"/>
  </p:sldIdLst>
  <p:sldSz cx="18288000" cy="10287000"/>
  <p:notesSz cx="6858000" cy="9144000"/>
  <p:embeddedFontLst>
    <p:embeddedFont>
      <p:font typeface="Calibri" panose="020F0502020204030204" pitchFamily="34" charset="0"/>
      <p:regular r:id="rId39"/>
      <p:bold r:id="rId40"/>
      <p:italic r:id="rId41"/>
      <p:boldItalic r:id="rId42"/>
    </p:embeddedFont>
    <p:embeddedFont>
      <p:font typeface="Lato" panose="020B0604020202020204" charset="0"/>
      <p:regular r:id="rId43"/>
      <p:bold r:id="rId44"/>
      <p:italic r:id="rId45"/>
      <p:boldItalic r:id="rId46"/>
    </p:embeddedFont>
    <p:embeddedFont>
      <p:font typeface="Lato Bold" panose="020B0604020202020204" charset="0"/>
      <p:regular r:id="rId47"/>
    </p:embeddedFont>
    <p:embeddedFont>
      <p:font typeface="Oswald" panose="020B0604020202020204" charset="0"/>
      <p:regular r:id="rId48"/>
      <p:bold r:id="rId49"/>
    </p:embeddedFont>
    <p:embeddedFont>
      <p:font typeface="Segoe UI" panose="020B0502040204020203"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mila Meira Maia Dias" initials="LMM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88612" autoAdjust="0"/>
  </p:normalViewPr>
  <p:slideViewPr>
    <p:cSldViewPr>
      <p:cViewPr varScale="1">
        <p:scale>
          <a:sx n="43" d="100"/>
          <a:sy n="43" d="100"/>
        </p:scale>
        <p:origin x="93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8296DC-7168-4175-AC05-5C6BA34C4608}"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pt-BR"/>
        </a:p>
      </dgm:t>
    </dgm:pt>
    <dgm:pt modelId="{B50B52A3-629B-438F-9926-6B3353DDAC2A}">
      <dgm:prSet custT="1"/>
      <dgm:spPr/>
      <dgm:t>
        <a:bodyPr/>
        <a:lstStyle/>
        <a:p>
          <a:pPr algn="l"/>
          <a:endParaRPr lang="pt-BR" sz="3600" dirty="0"/>
        </a:p>
        <a:p>
          <a:pPr algn="just"/>
          <a:r>
            <a:rPr lang="pt-BR" sz="3500" dirty="0"/>
            <a:t>O </a:t>
          </a:r>
          <a:r>
            <a:rPr lang="pt-BR" sz="3500" b="1" dirty="0">
              <a:solidFill>
                <a:srgbClr val="FFFF00"/>
              </a:solidFill>
            </a:rPr>
            <a:t>Plano de Desenvolvimento Institucional (PDI) </a:t>
          </a:r>
          <a:r>
            <a:rPr lang="pt-BR" sz="3500" dirty="0"/>
            <a:t>é um documento que reúne os fundamentos que orientam o planejamento e a gestão interna da Universidade, aumentando a transparência em seu relacionamento com a comunidade interna, com outras instituições e com a sociedade em geral. (</a:t>
          </a:r>
          <a:r>
            <a:rPr lang="pt-BR" sz="3500" b="1" dirty="0">
              <a:solidFill>
                <a:srgbClr val="FFFF00"/>
              </a:solidFill>
            </a:rPr>
            <a:t>Dec. 9.235/2017</a:t>
          </a:r>
          <a:r>
            <a:rPr lang="pt-BR" sz="3500" dirty="0"/>
            <a:t>)</a:t>
          </a:r>
        </a:p>
        <a:p>
          <a:pPr algn="ctr"/>
          <a:r>
            <a:rPr lang="pt-BR" sz="3500" dirty="0"/>
            <a:t>Atualmente, vige na UFMG o PDI 2018-2023.</a:t>
          </a:r>
        </a:p>
        <a:p>
          <a:pPr algn="l"/>
          <a:endParaRPr lang="pt-BR" sz="3600" dirty="0"/>
        </a:p>
        <a:p>
          <a:pPr algn="l"/>
          <a:endParaRPr lang="pt-BR" sz="3500" dirty="0"/>
        </a:p>
      </dgm:t>
    </dgm:pt>
    <dgm:pt modelId="{727FBB8E-5E53-4840-8DDA-79CFFFC37D99}" type="parTrans" cxnId="{48BBFB3A-2FCB-4F05-A9EE-59B00A6E1302}">
      <dgm:prSet/>
      <dgm:spPr/>
      <dgm:t>
        <a:bodyPr/>
        <a:lstStyle/>
        <a:p>
          <a:endParaRPr lang="pt-BR"/>
        </a:p>
      </dgm:t>
    </dgm:pt>
    <dgm:pt modelId="{6E1603FF-3C03-427B-8BE9-0D5BA54408F6}" type="sibTrans" cxnId="{48BBFB3A-2FCB-4F05-A9EE-59B00A6E1302}">
      <dgm:prSet/>
      <dgm:spPr/>
      <dgm:t>
        <a:bodyPr/>
        <a:lstStyle/>
        <a:p>
          <a:endParaRPr lang="pt-BR"/>
        </a:p>
      </dgm:t>
    </dgm:pt>
    <dgm:pt modelId="{62FA96D5-2BB3-4FE2-BFF9-64BCF5C9DEF6}" type="pres">
      <dgm:prSet presAssocID="{E88296DC-7168-4175-AC05-5C6BA34C4608}" presName="Name0" presStyleCnt="0">
        <dgm:presLayoutVars>
          <dgm:chPref val="1"/>
          <dgm:dir/>
          <dgm:animOne val="branch"/>
          <dgm:animLvl val="lvl"/>
          <dgm:resizeHandles/>
        </dgm:presLayoutVars>
      </dgm:prSet>
      <dgm:spPr/>
    </dgm:pt>
    <dgm:pt modelId="{D3B01446-9CFB-4FC1-8BAF-1C2F0318D401}" type="pres">
      <dgm:prSet presAssocID="{B50B52A3-629B-438F-9926-6B3353DDAC2A}" presName="vertOne" presStyleCnt="0"/>
      <dgm:spPr/>
    </dgm:pt>
    <dgm:pt modelId="{C1DB6265-AB5A-4B72-9F1C-36190128A555}" type="pres">
      <dgm:prSet presAssocID="{B50B52A3-629B-438F-9926-6B3353DDAC2A}" presName="txOne" presStyleLbl="node0" presStyleIdx="0" presStyleCnt="1" custScaleX="117641">
        <dgm:presLayoutVars>
          <dgm:chPref val="3"/>
        </dgm:presLayoutVars>
      </dgm:prSet>
      <dgm:spPr/>
    </dgm:pt>
    <dgm:pt modelId="{11303B66-D4C4-403D-BE94-55DD3DAC9791}" type="pres">
      <dgm:prSet presAssocID="{B50B52A3-629B-438F-9926-6B3353DDAC2A}" presName="horzOne" presStyleCnt="0"/>
      <dgm:spPr/>
    </dgm:pt>
  </dgm:ptLst>
  <dgm:cxnLst>
    <dgm:cxn modelId="{48BBFB3A-2FCB-4F05-A9EE-59B00A6E1302}" srcId="{E88296DC-7168-4175-AC05-5C6BA34C4608}" destId="{B50B52A3-629B-438F-9926-6B3353DDAC2A}" srcOrd="0" destOrd="0" parTransId="{727FBB8E-5E53-4840-8DDA-79CFFFC37D99}" sibTransId="{6E1603FF-3C03-427B-8BE9-0D5BA54408F6}"/>
    <dgm:cxn modelId="{E83FFD5E-101D-4BA8-98BE-28C498E84E92}" type="presOf" srcId="{E88296DC-7168-4175-AC05-5C6BA34C4608}" destId="{62FA96D5-2BB3-4FE2-BFF9-64BCF5C9DEF6}" srcOrd="0" destOrd="0" presId="urn:microsoft.com/office/officeart/2005/8/layout/hierarchy4"/>
    <dgm:cxn modelId="{89A59B59-C08C-4B0B-AF0E-9960ACC017E6}" type="presOf" srcId="{B50B52A3-629B-438F-9926-6B3353DDAC2A}" destId="{C1DB6265-AB5A-4B72-9F1C-36190128A555}" srcOrd="0" destOrd="0" presId="urn:microsoft.com/office/officeart/2005/8/layout/hierarchy4"/>
    <dgm:cxn modelId="{63107C9F-0E5D-469B-9BD1-7BE6821B747C}" type="presParOf" srcId="{62FA96D5-2BB3-4FE2-BFF9-64BCF5C9DEF6}" destId="{D3B01446-9CFB-4FC1-8BAF-1C2F0318D401}" srcOrd="0" destOrd="0" presId="urn:microsoft.com/office/officeart/2005/8/layout/hierarchy4"/>
    <dgm:cxn modelId="{5F29B38B-C90D-4735-B3BD-68899934594F}" type="presParOf" srcId="{D3B01446-9CFB-4FC1-8BAF-1C2F0318D401}" destId="{C1DB6265-AB5A-4B72-9F1C-36190128A555}" srcOrd="0" destOrd="0" presId="urn:microsoft.com/office/officeart/2005/8/layout/hierarchy4"/>
    <dgm:cxn modelId="{48CEDF75-B08C-4C80-BEEF-9254AC74051B}" type="presParOf" srcId="{D3B01446-9CFB-4FC1-8BAF-1C2F0318D401}" destId="{11303B66-D4C4-403D-BE94-55DD3DAC979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84419-B2E4-4313-9F47-CFA564AB2A2F}"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7B8252A2-1162-4B42-B599-C4763AB43AE7}">
      <dgm:prSet phldrT="[Texto]" custT="1"/>
      <dgm:spPr>
        <a:solidFill>
          <a:schemeClr val="accent1"/>
        </a:solidFill>
      </dgm:spPr>
      <dgm:t>
        <a:bodyPr/>
        <a:lstStyle/>
        <a:p>
          <a:pPr algn="ctr"/>
          <a:r>
            <a:rPr lang="pt-BR" sz="6200" b="1" dirty="0"/>
            <a:t>Lei nº 8.958/1994, art. 1º, §1º.</a:t>
          </a:r>
        </a:p>
        <a:p>
          <a:pPr algn="ctr"/>
          <a:r>
            <a:rPr lang="pt-BR" sz="6200" b="1" dirty="0"/>
            <a:t>Decreto nº 7.423/2010, caput</a:t>
          </a:r>
          <a:endParaRPr lang="pt-BR" sz="6200" dirty="0"/>
        </a:p>
      </dgm:t>
    </dgm:pt>
    <dgm:pt modelId="{E7FF94D8-5B37-458E-B64B-6AF8D96569B1}" type="parTrans" cxnId="{3B6B70A1-A878-4CEC-A0D5-1FF285CAAF52}">
      <dgm:prSet/>
      <dgm:spPr/>
      <dgm:t>
        <a:bodyPr/>
        <a:lstStyle/>
        <a:p>
          <a:endParaRPr lang="pt-BR"/>
        </a:p>
      </dgm:t>
    </dgm:pt>
    <dgm:pt modelId="{1BCD9C9A-5B97-4445-A092-83170345D3DB}" type="sibTrans" cxnId="{3B6B70A1-A878-4CEC-A0D5-1FF285CAAF52}">
      <dgm:prSet/>
      <dgm:spPr/>
      <dgm:t>
        <a:bodyPr/>
        <a:lstStyle/>
        <a:p>
          <a:endParaRPr lang="pt-BR"/>
        </a:p>
      </dgm:t>
    </dgm:pt>
    <dgm:pt modelId="{8F4F2965-23D0-4CE4-AE78-0E45C154F691}">
      <dgm:prSet phldrT="[Texto]" custT="1"/>
      <dgm:spPr>
        <a:solidFill>
          <a:schemeClr val="accent1">
            <a:lumMod val="40000"/>
            <a:lumOff val="60000"/>
            <a:alpha val="90000"/>
          </a:schemeClr>
        </a:solidFill>
      </dgm:spPr>
      <dgm:t>
        <a:bodyPr/>
        <a:lstStyle/>
        <a:p>
          <a:pPr algn="just"/>
          <a:r>
            <a:rPr lang="pt-BR" sz="2800" dirty="0"/>
            <a:t>Entendem-se por desenvolvimento institucional os </a:t>
          </a:r>
          <a:r>
            <a:rPr lang="pt-BR" sz="2800" b="1" dirty="0"/>
            <a:t>programas, projetos, atividades e operações especiais</a:t>
          </a:r>
          <a:r>
            <a:rPr lang="pt-BR" sz="2800" dirty="0"/>
            <a:t>, inclusive de natureza </a:t>
          </a:r>
          <a:r>
            <a:rPr lang="pt-BR" sz="2800" dirty="0" err="1"/>
            <a:t>infraestrutural</a:t>
          </a:r>
          <a:r>
            <a:rPr lang="pt-BR" sz="2800" dirty="0"/>
            <a:t>, material e laboratorial, que levem à </a:t>
          </a:r>
          <a:r>
            <a:rPr lang="pt-BR" sz="2800" b="1" dirty="0"/>
            <a:t>melhoria mensurável </a:t>
          </a:r>
          <a:r>
            <a:rPr lang="pt-BR" sz="2800" dirty="0"/>
            <a:t>das condições das IFES e demais </a:t>
          </a:r>
          <a:r>
            <a:rPr lang="pt-BR" sz="2800" dirty="0" err="1"/>
            <a:t>ICTs</a:t>
          </a:r>
          <a:r>
            <a:rPr lang="pt-BR" sz="2800" dirty="0"/>
            <a:t>, para cumprimento eficiente e eficaz de </a:t>
          </a:r>
          <a:r>
            <a:rPr lang="pt-BR" sz="2800" b="1" dirty="0"/>
            <a:t>sua missão</a:t>
          </a:r>
          <a:r>
            <a:rPr lang="pt-BR" sz="2800" dirty="0"/>
            <a:t>, conforme descrita no </a:t>
          </a:r>
          <a:r>
            <a:rPr lang="pt-BR" sz="2800" b="1" dirty="0"/>
            <a:t>plano de desenvolvimento instituciona</a:t>
          </a:r>
          <a:r>
            <a:rPr lang="pt-BR" sz="2800" dirty="0"/>
            <a:t>l, </a:t>
          </a:r>
          <a:r>
            <a:rPr lang="pt-BR" sz="2800" b="1" dirty="0"/>
            <a:t>vedada, em qualquer caso, a contratação de objetos genéricos, desvinculados de projetos específicos</a:t>
          </a:r>
          <a:r>
            <a:rPr lang="pt-BR" sz="2800" dirty="0"/>
            <a:t>.</a:t>
          </a:r>
          <a:endParaRPr lang="pt-BR" sz="3200" dirty="0"/>
        </a:p>
      </dgm:t>
    </dgm:pt>
    <dgm:pt modelId="{89F5CC6C-6D9A-4009-AF33-6CB03C196992}" type="parTrans" cxnId="{D091C58F-3D68-4B06-9345-B1066524C61D}">
      <dgm:prSet/>
      <dgm:spPr/>
      <dgm:t>
        <a:bodyPr/>
        <a:lstStyle/>
        <a:p>
          <a:endParaRPr lang="pt-BR"/>
        </a:p>
      </dgm:t>
    </dgm:pt>
    <dgm:pt modelId="{3CDC7053-395D-4C75-8544-5EB638654539}" type="sibTrans" cxnId="{D091C58F-3D68-4B06-9345-B1066524C61D}">
      <dgm:prSet/>
      <dgm:spPr/>
      <dgm:t>
        <a:bodyPr/>
        <a:lstStyle/>
        <a:p>
          <a:endParaRPr lang="pt-BR"/>
        </a:p>
      </dgm:t>
    </dgm:pt>
    <dgm:pt modelId="{1DA6B457-4538-4C70-8997-B0768EE75970}">
      <dgm:prSet custT="1"/>
      <dgm:spPr>
        <a:solidFill>
          <a:schemeClr val="accent1">
            <a:lumMod val="40000"/>
            <a:lumOff val="60000"/>
            <a:alpha val="90000"/>
          </a:schemeClr>
        </a:solidFill>
      </dgm:spPr>
      <dgm:t>
        <a:bodyPr/>
        <a:lstStyle/>
        <a:p>
          <a:pPr algn="l"/>
          <a:endParaRPr lang="pt-BR" sz="3200" dirty="0"/>
        </a:p>
      </dgm:t>
    </dgm:pt>
    <dgm:pt modelId="{7A0CFC0C-00DA-4FBB-92B9-A906037B0B01}" type="parTrans" cxnId="{BFED6152-A373-46FC-AF23-7CA747B7E011}">
      <dgm:prSet/>
      <dgm:spPr/>
      <dgm:t>
        <a:bodyPr/>
        <a:lstStyle/>
        <a:p>
          <a:endParaRPr lang="pt-BR"/>
        </a:p>
      </dgm:t>
    </dgm:pt>
    <dgm:pt modelId="{30FBA8D0-9A70-450A-91CB-28C84C6E512F}" type="sibTrans" cxnId="{BFED6152-A373-46FC-AF23-7CA747B7E011}">
      <dgm:prSet/>
      <dgm:spPr/>
      <dgm:t>
        <a:bodyPr/>
        <a:lstStyle/>
        <a:p>
          <a:endParaRPr lang="pt-BR"/>
        </a:p>
      </dgm:t>
    </dgm:pt>
    <dgm:pt modelId="{7FA64D02-1982-4CF9-95D6-B3DE98634F76}">
      <dgm:prSet phldrT="[Texto]" custT="1"/>
      <dgm:spPr>
        <a:solidFill>
          <a:schemeClr val="accent1">
            <a:lumMod val="40000"/>
            <a:lumOff val="60000"/>
            <a:alpha val="90000"/>
          </a:schemeClr>
        </a:solidFill>
      </dgm:spPr>
      <dgm:t>
        <a:bodyPr/>
        <a:lstStyle/>
        <a:p>
          <a:pPr algn="just"/>
          <a:endParaRPr lang="pt-BR" sz="3200" dirty="0"/>
        </a:p>
      </dgm:t>
    </dgm:pt>
    <dgm:pt modelId="{8DC46260-2FC0-4686-B4D3-211CB71B4A5B}" type="parTrans" cxnId="{6E9413F3-6874-48B5-8446-B8F78E2F35E6}">
      <dgm:prSet/>
      <dgm:spPr/>
      <dgm:t>
        <a:bodyPr/>
        <a:lstStyle/>
        <a:p>
          <a:endParaRPr lang="pt-BR"/>
        </a:p>
      </dgm:t>
    </dgm:pt>
    <dgm:pt modelId="{A5515A7D-B190-4FCA-8E93-F8FB17216B92}" type="sibTrans" cxnId="{6E9413F3-6874-48B5-8446-B8F78E2F35E6}">
      <dgm:prSet/>
      <dgm:spPr/>
      <dgm:t>
        <a:bodyPr/>
        <a:lstStyle/>
        <a:p>
          <a:endParaRPr lang="pt-BR"/>
        </a:p>
      </dgm:t>
    </dgm:pt>
    <dgm:pt modelId="{763B579E-A566-4D4A-9304-2F797104C73F}" type="pres">
      <dgm:prSet presAssocID="{ED684419-B2E4-4313-9F47-CFA564AB2A2F}" presName="Name0" presStyleCnt="0">
        <dgm:presLayoutVars>
          <dgm:dir/>
          <dgm:animLvl val="lvl"/>
          <dgm:resizeHandles val="exact"/>
        </dgm:presLayoutVars>
      </dgm:prSet>
      <dgm:spPr/>
    </dgm:pt>
    <dgm:pt modelId="{4FAB681C-E9EA-4ABF-8093-9DC3D4523319}" type="pres">
      <dgm:prSet presAssocID="{7B8252A2-1162-4B42-B599-C4763AB43AE7}" presName="linNode" presStyleCnt="0"/>
      <dgm:spPr/>
    </dgm:pt>
    <dgm:pt modelId="{C0193960-9834-4AB1-883B-099420E547F3}" type="pres">
      <dgm:prSet presAssocID="{7B8252A2-1162-4B42-B599-C4763AB43AE7}" presName="parentText" presStyleLbl="node1" presStyleIdx="0" presStyleCnt="1">
        <dgm:presLayoutVars>
          <dgm:chMax val="1"/>
          <dgm:bulletEnabled val="1"/>
        </dgm:presLayoutVars>
      </dgm:prSet>
      <dgm:spPr/>
    </dgm:pt>
    <dgm:pt modelId="{14115061-E4BE-4CB8-A4D9-1822AEBB630F}" type="pres">
      <dgm:prSet presAssocID="{7B8252A2-1162-4B42-B599-C4763AB43AE7}" presName="descendantText" presStyleLbl="alignAccFollowNode1" presStyleIdx="0" presStyleCnt="1" custScaleY="110174">
        <dgm:presLayoutVars>
          <dgm:bulletEnabled val="1"/>
        </dgm:presLayoutVars>
      </dgm:prSet>
      <dgm:spPr/>
    </dgm:pt>
  </dgm:ptLst>
  <dgm:cxnLst>
    <dgm:cxn modelId="{1D155B61-A9A4-42D2-A142-02911C2662E0}" type="presOf" srcId="{7B8252A2-1162-4B42-B599-C4763AB43AE7}" destId="{C0193960-9834-4AB1-883B-099420E547F3}" srcOrd="0" destOrd="0" presId="urn:microsoft.com/office/officeart/2005/8/layout/vList5"/>
    <dgm:cxn modelId="{D745B445-417B-4884-AD6C-B5227BE09920}" type="presOf" srcId="{1DA6B457-4538-4C70-8997-B0768EE75970}" destId="{14115061-E4BE-4CB8-A4D9-1822AEBB630F}" srcOrd="0" destOrd="2" presId="urn:microsoft.com/office/officeart/2005/8/layout/vList5"/>
    <dgm:cxn modelId="{BFED6152-A373-46FC-AF23-7CA747B7E011}" srcId="{7B8252A2-1162-4B42-B599-C4763AB43AE7}" destId="{1DA6B457-4538-4C70-8997-B0768EE75970}" srcOrd="2" destOrd="0" parTransId="{7A0CFC0C-00DA-4FBB-92B9-A906037B0B01}" sibTransId="{30FBA8D0-9A70-450A-91CB-28C84C6E512F}"/>
    <dgm:cxn modelId="{AFDFA87D-41F4-4EBA-9758-3E98F1D759F3}" type="presOf" srcId="{7FA64D02-1982-4CF9-95D6-B3DE98634F76}" destId="{14115061-E4BE-4CB8-A4D9-1822AEBB630F}" srcOrd="0" destOrd="0" presId="urn:microsoft.com/office/officeart/2005/8/layout/vList5"/>
    <dgm:cxn modelId="{D45D3B83-FE9D-4A53-A925-CCF8EE6A960C}" type="presOf" srcId="{ED684419-B2E4-4313-9F47-CFA564AB2A2F}" destId="{763B579E-A566-4D4A-9304-2F797104C73F}" srcOrd="0" destOrd="0" presId="urn:microsoft.com/office/officeart/2005/8/layout/vList5"/>
    <dgm:cxn modelId="{D091C58F-3D68-4B06-9345-B1066524C61D}" srcId="{7B8252A2-1162-4B42-B599-C4763AB43AE7}" destId="{8F4F2965-23D0-4CE4-AE78-0E45C154F691}" srcOrd="1" destOrd="0" parTransId="{89F5CC6C-6D9A-4009-AF33-6CB03C196992}" sibTransId="{3CDC7053-395D-4C75-8544-5EB638654539}"/>
    <dgm:cxn modelId="{3B6B70A1-A878-4CEC-A0D5-1FF285CAAF52}" srcId="{ED684419-B2E4-4313-9F47-CFA564AB2A2F}" destId="{7B8252A2-1162-4B42-B599-C4763AB43AE7}" srcOrd="0" destOrd="0" parTransId="{E7FF94D8-5B37-458E-B64B-6AF8D96569B1}" sibTransId="{1BCD9C9A-5B97-4445-A092-83170345D3DB}"/>
    <dgm:cxn modelId="{6E87DEC3-A02D-4D1D-9A23-004A59D9790D}" type="presOf" srcId="{8F4F2965-23D0-4CE4-AE78-0E45C154F691}" destId="{14115061-E4BE-4CB8-A4D9-1822AEBB630F}" srcOrd="0" destOrd="1" presId="urn:microsoft.com/office/officeart/2005/8/layout/vList5"/>
    <dgm:cxn modelId="{6E9413F3-6874-48B5-8446-B8F78E2F35E6}" srcId="{7B8252A2-1162-4B42-B599-C4763AB43AE7}" destId="{7FA64D02-1982-4CF9-95D6-B3DE98634F76}" srcOrd="0" destOrd="0" parTransId="{8DC46260-2FC0-4686-B4D3-211CB71B4A5B}" sibTransId="{A5515A7D-B190-4FCA-8E93-F8FB17216B92}"/>
    <dgm:cxn modelId="{28FD6978-4722-447C-B222-799A49A405F0}" type="presParOf" srcId="{763B579E-A566-4D4A-9304-2F797104C73F}" destId="{4FAB681C-E9EA-4ABF-8093-9DC3D4523319}" srcOrd="0" destOrd="0" presId="urn:microsoft.com/office/officeart/2005/8/layout/vList5"/>
    <dgm:cxn modelId="{77F82562-3252-4927-B74F-38D1CB116DA6}" type="presParOf" srcId="{4FAB681C-E9EA-4ABF-8093-9DC3D4523319}" destId="{C0193960-9834-4AB1-883B-099420E547F3}" srcOrd="0" destOrd="0" presId="urn:microsoft.com/office/officeart/2005/8/layout/vList5"/>
    <dgm:cxn modelId="{2E3FF86C-CA18-4019-8E08-0BD5E56DD9C6}" type="presParOf" srcId="{4FAB681C-E9EA-4ABF-8093-9DC3D4523319}" destId="{14115061-E4BE-4CB8-A4D9-1822AEBB630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731CD3-81F5-4D79-84A3-9837A7ABFABE}"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pt-BR"/>
        </a:p>
      </dgm:t>
    </dgm:pt>
    <dgm:pt modelId="{85C52434-7723-441E-949F-892348070BD4}">
      <dgm:prSet/>
      <dgm:spPr/>
      <dgm:t>
        <a:bodyPr/>
        <a:lstStyle/>
        <a:p>
          <a:pPr algn="ctr"/>
          <a:r>
            <a:rPr lang="pt-BR" i="0" dirty="0"/>
            <a:t>“</a:t>
          </a:r>
          <a:r>
            <a:rPr lang="pt-BR" b="1" i="0" dirty="0"/>
            <a:t>PROJETO é um conjunto de atividades ou medidas planejadas para serem executadas com</a:t>
          </a:r>
          <a:r>
            <a:rPr lang="pt-BR" i="0" dirty="0"/>
            <a:t>: </a:t>
          </a:r>
        </a:p>
      </dgm:t>
    </dgm:pt>
    <dgm:pt modelId="{DE670968-9DA5-413A-8F09-A7D1CC31B3E8}" type="parTrans" cxnId="{70AF5D1B-DA98-4BCA-B9EE-9B669E8B3809}">
      <dgm:prSet/>
      <dgm:spPr/>
      <dgm:t>
        <a:bodyPr/>
        <a:lstStyle/>
        <a:p>
          <a:endParaRPr lang="pt-BR"/>
        </a:p>
      </dgm:t>
    </dgm:pt>
    <dgm:pt modelId="{5643AE81-6476-4751-ADB5-408528BC7672}" type="sibTrans" cxnId="{70AF5D1B-DA98-4BCA-B9EE-9B669E8B3809}">
      <dgm:prSet/>
      <dgm:spPr/>
      <dgm:t>
        <a:bodyPr/>
        <a:lstStyle/>
        <a:p>
          <a:endParaRPr lang="pt-BR"/>
        </a:p>
      </dgm:t>
    </dgm:pt>
    <dgm:pt modelId="{33891174-64EC-4BD1-A6FF-825732F2257B}">
      <dgm:prSet/>
      <dgm:spPr/>
      <dgm:t>
        <a:bodyPr/>
        <a:lstStyle/>
        <a:p>
          <a:r>
            <a:rPr lang="pt-BR" b="1" i="0" dirty="0"/>
            <a:t>a. responsabilidade de execução definida;</a:t>
          </a:r>
        </a:p>
      </dgm:t>
    </dgm:pt>
    <dgm:pt modelId="{C88A7FC7-DCE0-47EB-B76F-95843390C682}" type="parTrans" cxnId="{20CDA329-CE59-4AB9-986A-A37CED19C11C}">
      <dgm:prSet/>
      <dgm:spPr/>
      <dgm:t>
        <a:bodyPr/>
        <a:lstStyle/>
        <a:p>
          <a:endParaRPr lang="pt-BR"/>
        </a:p>
      </dgm:t>
    </dgm:pt>
    <dgm:pt modelId="{55E1A1C3-FCFD-4EAB-BFDB-D74630DA5F37}" type="sibTrans" cxnId="{20CDA329-CE59-4AB9-986A-A37CED19C11C}">
      <dgm:prSet/>
      <dgm:spPr/>
      <dgm:t>
        <a:bodyPr/>
        <a:lstStyle/>
        <a:p>
          <a:endParaRPr lang="pt-BR"/>
        </a:p>
      </dgm:t>
    </dgm:pt>
    <dgm:pt modelId="{D8ABF974-9F73-4DFE-A1DA-7D4160AFE2AB}">
      <dgm:prSet/>
      <dgm:spPr/>
      <dgm:t>
        <a:bodyPr/>
        <a:lstStyle/>
        <a:p>
          <a:r>
            <a:rPr lang="pt-BR" b="1" i="0" dirty="0"/>
            <a:t>b. objetivos determinados</a:t>
          </a:r>
          <a:r>
            <a:rPr lang="pt-BR" i="0" dirty="0"/>
            <a:t>;</a:t>
          </a:r>
        </a:p>
      </dgm:t>
    </dgm:pt>
    <dgm:pt modelId="{D01A24D0-432A-427E-B847-BEFB3DC04D13}" type="parTrans" cxnId="{BEE09A41-4E6A-422B-9B53-E51BA196D594}">
      <dgm:prSet/>
      <dgm:spPr/>
      <dgm:t>
        <a:bodyPr/>
        <a:lstStyle/>
        <a:p>
          <a:endParaRPr lang="pt-BR"/>
        </a:p>
      </dgm:t>
    </dgm:pt>
    <dgm:pt modelId="{C0073980-1882-444A-A760-C069418167C6}" type="sibTrans" cxnId="{BEE09A41-4E6A-422B-9B53-E51BA196D594}">
      <dgm:prSet/>
      <dgm:spPr/>
      <dgm:t>
        <a:bodyPr/>
        <a:lstStyle/>
        <a:p>
          <a:endParaRPr lang="pt-BR"/>
        </a:p>
      </dgm:t>
    </dgm:pt>
    <dgm:pt modelId="{B989AD48-DE5E-4650-ADAE-FE9D8AFE8B02}">
      <dgm:prSet/>
      <dgm:spPr/>
      <dgm:t>
        <a:bodyPr/>
        <a:lstStyle/>
        <a:p>
          <a:r>
            <a:rPr lang="pt-BR" b="1" i="0" dirty="0"/>
            <a:t>c. abrangência (ou escopo) definida;</a:t>
          </a:r>
        </a:p>
      </dgm:t>
    </dgm:pt>
    <dgm:pt modelId="{11BCB3A2-1E10-4D79-885B-E115FF515151}" type="parTrans" cxnId="{30C16062-77C6-40A9-BE8E-67BEA86A814F}">
      <dgm:prSet/>
      <dgm:spPr/>
      <dgm:t>
        <a:bodyPr/>
        <a:lstStyle/>
        <a:p>
          <a:endParaRPr lang="pt-BR"/>
        </a:p>
      </dgm:t>
    </dgm:pt>
    <dgm:pt modelId="{C7469AAE-5D87-4161-A862-EC36FC005E83}" type="sibTrans" cxnId="{30C16062-77C6-40A9-BE8E-67BEA86A814F}">
      <dgm:prSet/>
      <dgm:spPr/>
      <dgm:t>
        <a:bodyPr/>
        <a:lstStyle/>
        <a:p>
          <a:endParaRPr lang="pt-BR"/>
        </a:p>
      </dgm:t>
    </dgm:pt>
    <dgm:pt modelId="{405E1EFC-2AE3-4079-B19C-66A01144B600}">
      <dgm:prSet/>
      <dgm:spPr/>
      <dgm:t>
        <a:bodyPr/>
        <a:lstStyle/>
        <a:p>
          <a:r>
            <a:rPr lang="pt-BR" b="1" i="0" dirty="0"/>
            <a:t>d. prazo delimitado;</a:t>
          </a:r>
        </a:p>
      </dgm:t>
    </dgm:pt>
    <dgm:pt modelId="{BDE0CD70-DD6C-40AD-BE08-E50205164611}" type="parTrans" cxnId="{9E474004-2E8A-40A9-9BCF-E5C10C4A9A77}">
      <dgm:prSet/>
      <dgm:spPr/>
      <dgm:t>
        <a:bodyPr/>
        <a:lstStyle/>
        <a:p>
          <a:endParaRPr lang="pt-BR"/>
        </a:p>
      </dgm:t>
    </dgm:pt>
    <dgm:pt modelId="{2B60CC12-2CD8-40D4-85D9-33B0860613DC}" type="sibTrans" cxnId="{9E474004-2E8A-40A9-9BCF-E5C10C4A9A77}">
      <dgm:prSet/>
      <dgm:spPr/>
      <dgm:t>
        <a:bodyPr/>
        <a:lstStyle/>
        <a:p>
          <a:endParaRPr lang="pt-BR"/>
        </a:p>
      </dgm:t>
    </dgm:pt>
    <dgm:pt modelId="{62535659-9CCE-4E9F-9EAA-7AC36BB09EC4}">
      <dgm:prSet/>
      <dgm:spPr/>
      <dgm:t>
        <a:bodyPr/>
        <a:lstStyle/>
        <a:p>
          <a:r>
            <a:rPr lang="pt-BR" b="1" i="0" dirty="0"/>
            <a:t>e. recursos específicos</a:t>
          </a:r>
          <a:r>
            <a:rPr lang="pt-BR" i="0" dirty="0"/>
            <a:t>.</a:t>
          </a:r>
        </a:p>
      </dgm:t>
    </dgm:pt>
    <dgm:pt modelId="{86E02443-CCAD-41BC-96DB-4874222D1421}" type="parTrans" cxnId="{1D0D3044-F4CC-47C7-B19C-67F286768F90}">
      <dgm:prSet/>
      <dgm:spPr/>
      <dgm:t>
        <a:bodyPr/>
        <a:lstStyle/>
        <a:p>
          <a:endParaRPr lang="pt-BR"/>
        </a:p>
      </dgm:t>
    </dgm:pt>
    <dgm:pt modelId="{D31502B5-C0C3-419C-B197-87812E0A3A6C}" type="sibTrans" cxnId="{1D0D3044-F4CC-47C7-B19C-67F286768F90}">
      <dgm:prSet/>
      <dgm:spPr/>
      <dgm:t>
        <a:bodyPr/>
        <a:lstStyle/>
        <a:p>
          <a:endParaRPr lang="pt-BR"/>
        </a:p>
      </dgm:t>
    </dgm:pt>
    <dgm:pt modelId="{EFD8BADC-D8FA-4E84-8CF8-A7C3F9BE27DB}">
      <dgm:prSet/>
      <dgm:spPr/>
      <dgm:t>
        <a:bodyPr/>
        <a:lstStyle/>
        <a:p>
          <a:r>
            <a:rPr lang="pt-BR" b="1" i="0" dirty="0"/>
            <a:t>Além disso, um projeto é caracterizado por criar algo novo, algo que não havia sido feito antes da mesma maneira.”</a:t>
          </a:r>
        </a:p>
      </dgm:t>
    </dgm:pt>
    <dgm:pt modelId="{A03A3003-4415-4AA4-8ED1-6FE37083EC19}" type="parTrans" cxnId="{6D89DDB9-8CD5-4BC3-AD83-9CA71B5A4E5A}">
      <dgm:prSet/>
      <dgm:spPr/>
      <dgm:t>
        <a:bodyPr/>
        <a:lstStyle/>
        <a:p>
          <a:endParaRPr lang="pt-BR"/>
        </a:p>
      </dgm:t>
    </dgm:pt>
    <dgm:pt modelId="{2398E387-D4BA-4653-A8BD-A9466E9D72D5}" type="sibTrans" cxnId="{6D89DDB9-8CD5-4BC3-AD83-9CA71B5A4E5A}">
      <dgm:prSet/>
      <dgm:spPr/>
      <dgm:t>
        <a:bodyPr/>
        <a:lstStyle/>
        <a:p>
          <a:endParaRPr lang="pt-BR"/>
        </a:p>
      </dgm:t>
    </dgm:pt>
    <dgm:pt modelId="{23F127CB-EEEA-4535-9F80-3C6FC88FE1DE}" type="pres">
      <dgm:prSet presAssocID="{CD731CD3-81F5-4D79-84A3-9837A7ABFABE}" presName="diagram" presStyleCnt="0">
        <dgm:presLayoutVars>
          <dgm:dir/>
          <dgm:resizeHandles val="exact"/>
        </dgm:presLayoutVars>
      </dgm:prSet>
      <dgm:spPr/>
    </dgm:pt>
    <dgm:pt modelId="{2257310F-16B5-49FE-BEDE-DFF784971DC8}" type="pres">
      <dgm:prSet presAssocID="{85C52434-7723-441E-949F-892348070BD4}" presName="node" presStyleLbl="node1" presStyleIdx="0" presStyleCnt="7">
        <dgm:presLayoutVars>
          <dgm:bulletEnabled val="1"/>
        </dgm:presLayoutVars>
      </dgm:prSet>
      <dgm:spPr/>
    </dgm:pt>
    <dgm:pt modelId="{BBF39ED2-7695-4C9F-9A99-4FFF55C54C34}" type="pres">
      <dgm:prSet presAssocID="{5643AE81-6476-4751-ADB5-408528BC7672}" presName="sibTrans" presStyleCnt="0"/>
      <dgm:spPr/>
    </dgm:pt>
    <dgm:pt modelId="{9EB2374C-DD7B-4CAF-838A-9D189985017F}" type="pres">
      <dgm:prSet presAssocID="{33891174-64EC-4BD1-A6FF-825732F2257B}" presName="node" presStyleLbl="node1" presStyleIdx="1" presStyleCnt="7">
        <dgm:presLayoutVars>
          <dgm:bulletEnabled val="1"/>
        </dgm:presLayoutVars>
      </dgm:prSet>
      <dgm:spPr/>
    </dgm:pt>
    <dgm:pt modelId="{6570B595-F791-4F66-8BD4-1C1017D217F0}" type="pres">
      <dgm:prSet presAssocID="{55E1A1C3-FCFD-4EAB-BFDB-D74630DA5F37}" presName="sibTrans" presStyleCnt="0"/>
      <dgm:spPr/>
    </dgm:pt>
    <dgm:pt modelId="{8F48D26B-43E0-4AB0-BBEB-8C2ECA9B7B93}" type="pres">
      <dgm:prSet presAssocID="{D8ABF974-9F73-4DFE-A1DA-7D4160AFE2AB}" presName="node" presStyleLbl="node1" presStyleIdx="2" presStyleCnt="7">
        <dgm:presLayoutVars>
          <dgm:bulletEnabled val="1"/>
        </dgm:presLayoutVars>
      </dgm:prSet>
      <dgm:spPr/>
    </dgm:pt>
    <dgm:pt modelId="{6BB5B255-EA32-40DF-B183-D6DE51070A72}" type="pres">
      <dgm:prSet presAssocID="{C0073980-1882-444A-A760-C069418167C6}" presName="sibTrans" presStyleCnt="0"/>
      <dgm:spPr/>
    </dgm:pt>
    <dgm:pt modelId="{8CFB5B61-48A4-4E1D-ABCB-CFBCFE0AF1D8}" type="pres">
      <dgm:prSet presAssocID="{B989AD48-DE5E-4650-ADAE-FE9D8AFE8B02}" presName="node" presStyleLbl="node1" presStyleIdx="3" presStyleCnt="7">
        <dgm:presLayoutVars>
          <dgm:bulletEnabled val="1"/>
        </dgm:presLayoutVars>
      </dgm:prSet>
      <dgm:spPr/>
    </dgm:pt>
    <dgm:pt modelId="{93F70FF1-0784-4740-89A6-161E57B36C3C}" type="pres">
      <dgm:prSet presAssocID="{C7469AAE-5D87-4161-A862-EC36FC005E83}" presName="sibTrans" presStyleCnt="0"/>
      <dgm:spPr/>
    </dgm:pt>
    <dgm:pt modelId="{CB6A2F4C-2756-409D-B7A7-0C9C5FE77E9D}" type="pres">
      <dgm:prSet presAssocID="{405E1EFC-2AE3-4079-B19C-66A01144B600}" presName="node" presStyleLbl="node1" presStyleIdx="4" presStyleCnt="7">
        <dgm:presLayoutVars>
          <dgm:bulletEnabled val="1"/>
        </dgm:presLayoutVars>
      </dgm:prSet>
      <dgm:spPr/>
    </dgm:pt>
    <dgm:pt modelId="{EF7132ED-A826-4391-9F49-CFF296542B31}" type="pres">
      <dgm:prSet presAssocID="{2B60CC12-2CD8-40D4-85D9-33B0860613DC}" presName="sibTrans" presStyleCnt="0"/>
      <dgm:spPr/>
    </dgm:pt>
    <dgm:pt modelId="{004FD0D0-8324-43B9-B51C-3F8A272E3CBD}" type="pres">
      <dgm:prSet presAssocID="{62535659-9CCE-4E9F-9EAA-7AC36BB09EC4}" presName="node" presStyleLbl="node1" presStyleIdx="5" presStyleCnt="7">
        <dgm:presLayoutVars>
          <dgm:bulletEnabled val="1"/>
        </dgm:presLayoutVars>
      </dgm:prSet>
      <dgm:spPr/>
    </dgm:pt>
    <dgm:pt modelId="{7EF1A211-99A5-460A-A055-E5DB62992F3E}" type="pres">
      <dgm:prSet presAssocID="{D31502B5-C0C3-419C-B197-87812E0A3A6C}" presName="sibTrans" presStyleCnt="0"/>
      <dgm:spPr/>
    </dgm:pt>
    <dgm:pt modelId="{17070E89-8EF6-40E3-AD46-068909AC568D}" type="pres">
      <dgm:prSet presAssocID="{EFD8BADC-D8FA-4E84-8CF8-A7C3F9BE27DB}" presName="node" presStyleLbl="node1" presStyleIdx="6" presStyleCnt="7">
        <dgm:presLayoutVars>
          <dgm:bulletEnabled val="1"/>
        </dgm:presLayoutVars>
      </dgm:prSet>
      <dgm:spPr/>
    </dgm:pt>
  </dgm:ptLst>
  <dgm:cxnLst>
    <dgm:cxn modelId="{9E474004-2E8A-40A9-9BCF-E5C10C4A9A77}" srcId="{CD731CD3-81F5-4D79-84A3-9837A7ABFABE}" destId="{405E1EFC-2AE3-4079-B19C-66A01144B600}" srcOrd="4" destOrd="0" parTransId="{BDE0CD70-DD6C-40AD-BE08-E50205164611}" sibTransId="{2B60CC12-2CD8-40D4-85D9-33B0860613DC}"/>
    <dgm:cxn modelId="{FCB3BC12-A119-49F7-97CB-EFD4983D7F4C}" type="presOf" srcId="{405E1EFC-2AE3-4079-B19C-66A01144B600}" destId="{CB6A2F4C-2756-409D-B7A7-0C9C5FE77E9D}" srcOrd="0" destOrd="0" presId="urn:microsoft.com/office/officeart/2005/8/layout/default"/>
    <dgm:cxn modelId="{70AF5D1B-DA98-4BCA-B9EE-9B669E8B3809}" srcId="{CD731CD3-81F5-4D79-84A3-9837A7ABFABE}" destId="{85C52434-7723-441E-949F-892348070BD4}" srcOrd="0" destOrd="0" parTransId="{DE670968-9DA5-413A-8F09-A7D1CC31B3E8}" sibTransId="{5643AE81-6476-4751-ADB5-408528BC7672}"/>
    <dgm:cxn modelId="{20CDA329-CE59-4AB9-986A-A37CED19C11C}" srcId="{CD731CD3-81F5-4D79-84A3-9837A7ABFABE}" destId="{33891174-64EC-4BD1-A6FF-825732F2257B}" srcOrd="1" destOrd="0" parTransId="{C88A7FC7-DCE0-47EB-B76F-95843390C682}" sibTransId="{55E1A1C3-FCFD-4EAB-BFDB-D74630DA5F37}"/>
    <dgm:cxn modelId="{64BECA36-DDDB-446A-A603-F6B1055FE960}" type="presOf" srcId="{EFD8BADC-D8FA-4E84-8CF8-A7C3F9BE27DB}" destId="{17070E89-8EF6-40E3-AD46-068909AC568D}" srcOrd="0" destOrd="0" presId="urn:microsoft.com/office/officeart/2005/8/layout/default"/>
    <dgm:cxn modelId="{47317A5B-5F5A-4301-A0F4-8BDFDF06A5C1}" type="presOf" srcId="{D8ABF974-9F73-4DFE-A1DA-7D4160AFE2AB}" destId="{8F48D26B-43E0-4AB0-BBEB-8C2ECA9B7B93}" srcOrd="0" destOrd="0" presId="urn:microsoft.com/office/officeart/2005/8/layout/default"/>
    <dgm:cxn modelId="{BFDBE960-5037-48A6-994C-845B98587CAE}" type="presOf" srcId="{CD731CD3-81F5-4D79-84A3-9837A7ABFABE}" destId="{23F127CB-EEEA-4535-9F80-3C6FC88FE1DE}" srcOrd="0" destOrd="0" presId="urn:microsoft.com/office/officeart/2005/8/layout/default"/>
    <dgm:cxn modelId="{BEE09A41-4E6A-422B-9B53-E51BA196D594}" srcId="{CD731CD3-81F5-4D79-84A3-9837A7ABFABE}" destId="{D8ABF974-9F73-4DFE-A1DA-7D4160AFE2AB}" srcOrd="2" destOrd="0" parTransId="{D01A24D0-432A-427E-B847-BEFB3DC04D13}" sibTransId="{C0073980-1882-444A-A760-C069418167C6}"/>
    <dgm:cxn modelId="{30C16062-77C6-40A9-BE8E-67BEA86A814F}" srcId="{CD731CD3-81F5-4D79-84A3-9837A7ABFABE}" destId="{B989AD48-DE5E-4650-ADAE-FE9D8AFE8B02}" srcOrd="3" destOrd="0" parTransId="{11BCB3A2-1E10-4D79-885B-E115FF515151}" sibTransId="{C7469AAE-5D87-4161-A862-EC36FC005E83}"/>
    <dgm:cxn modelId="{1D0D3044-F4CC-47C7-B19C-67F286768F90}" srcId="{CD731CD3-81F5-4D79-84A3-9837A7ABFABE}" destId="{62535659-9CCE-4E9F-9EAA-7AC36BB09EC4}" srcOrd="5" destOrd="0" parTransId="{86E02443-CCAD-41BC-96DB-4874222D1421}" sibTransId="{D31502B5-C0C3-419C-B197-87812E0A3A6C}"/>
    <dgm:cxn modelId="{50311AB2-7EA8-4CA5-B8C6-67C52AEDE03F}" type="presOf" srcId="{62535659-9CCE-4E9F-9EAA-7AC36BB09EC4}" destId="{004FD0D0-8324-43B9-B51C-3F8A272E3CBD}" srcOrd="0" destOrd="0" presId="urn:microsoft.com/office/officeart/2005/8/layout/default"/>
    <dgm:cxn modelId="{6D89DDB9-8CD5-4BC3-AD83-9CA71B5A4E5A}" srcId="{CD731CD3-81F5-4D79-84A3-9837A7ABFABE}" destId="{EFD8BADC-D8FA-4E84-8CF8-A7C3F9BE27DB}" srcOrd="6" destOrd="0" parTransId="{A03A3003-4415-4AA4-8ED1-6FE37083EC19}" sibTransId="{2398E387-D4BA-4653-A8BD-A9466E9D72D5}"/>
    <dgm:cxn modelId="{0BD942D1-CEF4-4E28-8C09-55512895410D}" type="presOf" srcId="{33891174-64EC-4BD1-A6FF-825732F2257B}" destId="{9EB2374C-DD7B-4CAF-838A-9D189985017F}" srcOrd="0" destOrd="0" presId="urn:microsoft.com/office/officeart/2005/8/layout/default"/>
    <dgm:cxn modelId="{15FDAEF4-E40E-469A-9391-E8E823437FCD}" type="presOf" srcId="{85C52434-7723-441E-949F-892348070BD4}" destId="{2257310F-16B5-49FE-BEDE-DFF784971DC8}" srcOrd="0" destOrd="0" presId="urn:microsoft.com/office/officeart/2005/8/layout/default"/>
    <dgm:cxn modelId="{2EDFD9FE-26CE-48D9-8367-DEDDCE630715}" type="presOf" srcId="{B989AD48-DE5E-4650-ADAE-FE9D8AFE8B02}" destId="{8CFB5B61-48A4-4E1D-ABCB-CFBCFE0AF1D8}" srcOrd="0" destOrd="0" presId="urn:microsoft.com/office/officeart/2005/8/layout/default"/>
    <dgm:cxn modelId="{4275CF2A-8EB8-40A7-B1E3-C690A9EDF3E0}" type="presParOf" srcId="{23F127CB-EEEA-4535-9F80-3C6FC88FE1DE}" destId="{2257310F-16B5-49FE-BEDE-DFF784971DC8}" srcOrd="0" destOrd="0" presId="urn:microsoft.com/office/officeart/2005/8/layout/default"/>
    <dgm:cxn modelId="{50A13C21-8A16-40B7-BF77-929113756C87}" type="presParOf" srcId="{23F127CB-EEEA-4535-9F80-3C6FC88FE1DE}" destId="{BBF39ED2-7695-4C9F-9A99-4FFF55C54C34}" srcOrd="1" destOrd="0" presId="urn:microsoft.com/office/officeart/2005/8/layout/default"/>
    <dgm:cxn modelId="{416314D8-7201-430C-AB7E-6144F1A8056A}" type="presParOf" srcId="{23F127CB-EEEA-4535-9F80-3C6FC88FE1DE}" destId="{9EB2374C-DD7B-4CAF-838A-9D189985017F}" srcOrd="2" destOrd="0" presId="urn:microsoft.com/office/officeart/2005/8/layout/default"/>
    <dgm:cxn modelId="{6135ACB0-15A9-4540-89A9-20FA3B6BE3D4}" type="presParOf" srcId="{23F127CB-EEEA-4535-9F80-3C6FC88FE1DE}" destId="{6570B595-F791-4F66-8BD4-1C1017D217F0}" srcOrd="3" destOrd="0" presId="urn:microsoft.com/office/officeart/2005/8/layout/default"/>
    <dgm:cxn modelId="{0BE3EBF4-71CE-4005-A46A-F88108395D34}" type="presParOf" srcId="{23F127CB-EEEA-4535-9F80-3C6FC88FE1DE}" destId="{8F48D26B-43E0-4AB0-BBEB-8C2ECA9B7B93}" srcOrd="4" destOrd="0" presId="urn:microsoft.com/office/officeart/2005/8/layout/default"/>
    <dgm:cxn modelId="{85326360-808F-4DEB-A75A-5B6D69E09B06}" type="presParOf" srcId="{23F127CB-EEEA-4535-9F80-3C6FC88FE1DE}" destId="{6BB5B255-EA32-40DF-B183-D6DE51070A72}" srcOrd="5" destOrd="0" presId="urn:microsoft.com/office/officeart/2005/8/layout/default"/>
    <dgm:cxn modelId="{CE2AE8EE-1AB2-409B-83B4-8CB6086EF326}" type="presParOf" srcId="{23F127CB-EEEA-4535-9F80-3C6FC88FE1DE}" destId="{8CFB5B61-48A4-4E1D-ABCB-CFBCFE0AF1D8}" srcOrd="6" destOrd="0" presId="urn:microsoft.com/office/officeart/2005/8/layout/default"/>
    <dgm:cxn modelId="{A99B5073-F56A-493A-BA8D-EF801575A55F}" type="presParOf" srcId="{23F127CB-EEEA-4535-9F80-3C6FC88FE1DE}" destId="{93F70FF1-0784-4740-89A6-161E57B36C3C}" srcOrd="7" destOrd="0" presId="urn:microsoft.com/office/officeart/2005/8/layout/default"/>
    <dgm:cxn modelId="{63E60334-DFA0-40A1-94C1-959AD28E2CA1}" type="presParOf" srcId="{23F127CB-EEEA-4535-9F80-3C6FC88FE1DE}" destId="{CB6A2F4C-2756-409D-B7A7-0C9C5FE77E9D}" srcOrd="8" destOrd="0" presId="urn:microsoft.com/office/officeart/2005/8/layout/default"/>
    <dgm:cxn modelId="{EFAE9231-A7DD-459C-8899-8C3E123C69F0}" type="presParOf" srcId="{23F127CB-EEEA-4535-9F80-3C6FC88FE1DE}" destId="{EF7132ED-A826-4391-9F49-CFF296542B31}" srcOrd="9" destOrd="0" presId="urn:microsoft.com/office/officeart/2005/8/layout/default"/>
    <dgm:cxn modelId="{B5EA4DDC-4EF7-4A13-B07B-8FAF0AF5F3DF}" type="presParOf" srcId="{23F127CB-EEEA-4535-9F80-3C6FC88FE1DE}" destId="{004FD0D0-8324-43B9-B51C-3F8A272E3CBD}" srcOrd="10" destOrd="0" presId="urn:microsoft.com/office/officeart/2005/8/layout/default"/>
    <dgm:cxn modelId="{6CB085DF-294F-4C1D-BAC2-09A5DF50A7DC}" type="presParOf" srcId="{23F127CB-EEEA-4535-9F80-3C6FC88FE1DE}" destId="{7EF1A211-99A5-460A-A055-E5DB62992F3E}" srcOrd="11" destOrd="0" presId="urn:microsoft.com/office/officeart/2005/8/layout/default"/>
    <dgm:cxn modelId="{ADAC9FCB-D367-4F99-8514-67D2FB9C4A14}" type="presParOf" srcId="{23F127CB-EEEA-4535-9F80-3C6FC88FE1DE}" destId="{17070E89-8EF6-40E3-AD46-068909AC568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E91B5F-F1CE-4E7D-96F5-6A0EE73CB161}"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pt-BR"/>
        </a:p>
      </dgm:t>
    </dgm:pt>
    <dgm:pt modelId="{D22E007F-E0B4-4517-BA5B-76EB7B430AF7}">
      <dgm:prSet/>
      <dgm:spPr/>
      <dgm:t>
        <a:bodyPr/>
        <a:lstStyle/>
        <a:p>
          <a:r>
            <a:rPr lang="pt-BR" dirty="0"/>
            <a:t>OBJETO E PRAZO DE EXECUÇÃO LIMITADO NO TEMPO</a:t>
          </a:r>
        </a:p>
      </dgm:t>
    </dgm:pt>
    <dgm:pt modelId="{09D3BBE1-F1CA-455D-9FBE-527297F3EBB1}" type="parTrans" cxnId="{02394587-2912-41A6-BC08-62AB56D0F091}">
      <dgm:prSet/>
      <dgm:spPr/>
      <dgm:t>
        <a:bodyPr/>
        <a:lstStyle/>
        <a:p>
          <a:endParaRPr lang="pt-BR"/>
        </a:p>
      </dgm:t>
    </dgm:pt>
    <dgm:pt modelId="{8C36B9E4-519F-4D44-9777-8060F309EB7A}" type="sibTrans" cxnId="{02394587-2912-41A6-BC08-62AB56D0F091}">
      <dgm:prSet/>
      <dgm:spPr/>
      <dgm:t>
        <a:bodyPr/>
        <a:lstStyle/>
        <a:p>
          <a:endParaRPr lang="pt-BR"/>
        </a:p>
      </dgm:t>
    </dgm:pt>
    <dgm:pt modelId="{0CEF6089-CD89-4EB2-8A6F-A8600A7B8BB6}">
      <dgm:prSet/>
      <dgm:spPr/>
      <dgm:t>
        <a:bodyPr/>
        <a:lstStyle/>
        <a:p>
          <a:r>
            <a:rPr lang="pt-BR" dirty="0"/>
            <a:t>RESULTADOS ESPERADOS, METAS E INDICADORES</a:t>
          </a:r>
        </a:p>
      </dgm:t>
    </dgm:pt>
    <dgm:pt modelId="{E6D7C2D9-FACC-4BBD-8ECB-560803346EF8}" type="parTrans" cxnId="{27EDE83B-22EE-4402-95A4-F9FFABF4B313}">
      <dgm:prSet/>
      <dgm:spPr/>
      <dgm:t>
        <a:bodyPr/>
        <a:lstStyle/>
        <a:p>
          <a:endParaRPr lang="pt-BR"/>
        </a:p>
      </dgm:t>
    </dgm:pt>
    <dgm:pt modelId="{C6FC9A2F-33DD-4FB1-9BC5-3A7900BC6E57}" type="sibTrans" cxnId="{27EDE83B-22EE-4402-95A4-F9FFABF4B313}">
      <dgm:prSet/>
      <dgm:spPr/>
      <dgm:t>
        <a:bodyPr/>
        <a:lstStyle/>
        <a:p>
          <a:endParaRPr lang="pt-BR"/>
        </a:p>
      </dgm:t>
    </dgm:pt>
    <dgm:pt modelId="{DAFF4884-427E-48A0-BC6B-9B798575AF8B}">
      <dgm:prSet/>
      <dgm:spPr/>
      <dgm:t>
        <a:bodyPr/>
        <a:lstStyle/>
        <a:p>
          <a:r>
            <a:rPr lang="pt-BR" dirty="0"/>
            <a:t>RECURSOS ENVOLVIDOS,  RESSARCIMENTOS E PAGAMENTOS PREVISTOS  </a:t>
          </a:r>
        </a:p>
      </dgm:t>
    </dgm:pt>
    <dgm:pt modelId="{644C22CE-FDC7-4CA5-86AE-36A34007DB3D}" type="parTrans" cxnId="{6C41059F-D423-408C-B557-88949059CA2A}">
      <dgm:prSet/>
      <dgm:spPr/>
      <dgm:t>
        <a:bodyPr/>
        <a:lstStyle/>
        <a:p>
          <a:endParaRPr lang="pt-BR"/>
        </a:p>
      </dgm:t>
    </dgm:pt>
    <dgm:pt modelId="{C5B137B7-FF86-48DC-A346-6191319DF758}" type="sibTrans" cxnId="{6C41059F-D423-408C-B557-88949059CA2A}">
      <dgm:prSet/>
      <dgm:spPr/>
      <dgm:t>
        <a:bodyPr/>
        <a:lstStyle/>
        <a:p>
          <a:endParaRPr lang="pt-BR"/>
        </a:p>
      </dgm:t>
    </dgm:pt>
    <dgm:pt modelId="{F3BEC253-ABDE-4563-BEFC-39FB4499A16D}">
      <dgm:prSet/>
      <dgm:spPr/>
      <dgm:t>
        <a:bodyPr/>
        <a:lstStyle/>
        <a:p>
          <a:r>
            <a:rPr lang="pt-BR" dirty="0"/>
            <a:t>PARTICIPANTES VINCULADOS À UFMG, IDENTIFICADOS POR SEUS REGISTROS FUNCIONAIS</a:t>
          </a:r>
        </a:p>
      </dgm:t>
    </dgm:pt>
    <dgm:pt modelId="{224CE41D-BDE0-4CB7-A43B-F0BBABC5D2A1}" type="parTrans" cxnId="{971F2175-05B2-4874-830B-49EE8862DC8B}">
      <dgm:prSet/>
      <dgm:spPr/>
      <dgm:t>
        <a:bodyPr/>
        <a:lstStyle/>
        <a:p>
          <a:endParaRPr lang="pt-BR"/>
        </a:p>
      </dgm:t>
    </dgm:pt>
    <dgm:pt modelId="{0F9A79B7-E224-45AC-980C-3DC50BAD4A1C}" type="sibTrans" cxnId="{971F2175-05B2-4874-830B-49EE8862DC8B}">
      <dgm:prSet/>
      <dgm:spPr/>
      <dgm:t>
        <a:bodyPr/>
        <a:lstStyle/>
        <a:p>
          <a:endParaRPr lang="pt-BR"/>
        </a:p>
      </dgm:t>
    </dgm:pt>
    <dgm:pt modelId="{20BC5695-6137-40B7-B89F-0CA10797795B}">
      <dgm:prSet/>
      <dgm:spPr/>
      <dgm:t>
        <a:bodyPr/>
        <a:lstStyle/>
        <a:p>
          <a:r>
            <a:rPr lang="pt-BR" dirty="0"/>
            <a:t>PROJETO BÁSICO (OBRAS LABORATORIAIS)</a:t>
          </a:r>
        </a:p>
      </dgm:t>
    </dgm:pt>
    <dgm:pt modelId="{B022A711-24A7-45CC-A511-45500A588D8E}" type="parTrans" cxnId="{C4F796BE-E11F-48BD-960C-429780BD06D2}">
      <dgm:prSet/>
      <dgm:spPr/>
      <dgm:t>
        <a:bodyPr/>
        <a:lstStyle/>
        <a:p>
          <a:endParaRPr lang="pt-BR"/>
        </a:p>
      </dgm:t>
    </dgm:pt>
    <dgm:pt modelId="{A9530C29-D25E-441F-B465-7D3E2B51C908}" type="sibTrans" cxnId="{C4F796BE-E11F-48BD-960C-429780BD06D2}">
      <dgm:prSet/>
      <dgm:spPr/>
      <dgm:t>
        <a:bodyPr/>
        <a:lstStyle/>
        <a:p>
          <a:endParaRPr lang="pt-BR"/>
        </a:p>
      </dgm:t>
    </dgm:pt>
    <dgm:pt modelId="{7B44E41C-8994-4E37-9CF4-A0D815221C64}" type="pres">
      <dgm:prSet presAssocID="{3AE91B5F-F1CE-4E7D-96F5-6A0EE73CB161}" presName="diagram" presStyleCnt="0">
        <dgm:presLayoutVars>
          <dgm:dir/>
          <dgm:resizeHandles val="exact"/>
        </dgm:presLayoutVars>
      </dgm:prSet>
      <dgm:spPr/>
    </dgm:pt>
    <dgm:pt modelId="{22AF3785-C421-415F-9D73-57C44F80F661}" type="pres">
      <dgm:prSet presAssocID="{D22E007F-E0B4-4517-BA5B-76EB7B430AF7}" presName="node" presStyleLbl="node1" presStyleIdx="0" presStyleCnt="5">
        <dgm:presLayoutVars>
          <dgm:bulletEnabled val="1"/>
        </dgm:presLayoutVars>
      </dgm:prSet>
      <dgm:spPr/>
    </dgm:pt>
    <dgm:pt modelId="{862C075D-CE5D-477C-B995-EA5785BFC3C5}" type="pres">
      <dgm:prSet presAssocID="{8C36B9E4-519F-4D44-9777-8060F309EB7A}" presName="sibTrans" presStyleCnt="0"/>
      <dgm:spPr/>
    </dgm:pt>
    <dgm:pt modelId="{4B1FE997-A3EC-4105-B2EF-ABAC9DB95CC1}" type="pres">
      <dgm:prSet presAssocID="{20BC5695-6137-40B7-B89F-0CA10797795B}" presName="node" presStyleLbl="node1" presStyleIdx="1" presStyleCnt="5">
        <dgm:presLayoutVars>
          <dgm:bulletEnabled val="1"/>
        </dgm:presLayoutVars>
      </dgm:prSet>
      <dgm:spPr/>
    </dgm:pt>
    <dgm:pt modelId="{C9FC59B2-941E-4805-8EF8-F002B63F23D7}" type="pres">
      <dgm:prSet presAssocID="{A9530C29-D25E-441F-B465-7D3E2B51C908}" presName="sibTrans" presStyleCnt="0"/>
      <dgm:spPr/>
    </dgm:pt>
    <dgm:pt modelId="{7C8F4543-BB9E-4C72-A288-241BA94F37F7}" type="pres">
      <dgm:prSet presAssocID="{0CEF6089-CD89-4EB2-8A6F-A8600A7B8BB6}" presName="node" presStyleLbl="node1" presStyleIdx="2" presStyleCnt="5">
        <dgm:presLayoutVars>
          <dgm:bulletEnabled val="1"/>
        </dgm:presLayoutVars>
      </dgm:prSet>
      <dgm:spPr/>
    </dgm:pt>
    <dgm:pt modelId="{C03EFF6D-C3B3-46BF-A33D-BCB19C8DF93A}" type="pres">
      <dgm:prSet presAssocID="{C6FC9A2F-33DD-4FB1-9BC5-3A7900BC6E57}" presName="sibTrans" presStyleCnt="0"/>
      <dgm:spPr/>
    </dgm:pt>
    <dgm:pt modelId="{D2399BCC-1633-4649-A681-FBA135FB2E86}" type="pres">
      <dgm:prSet presAssocID="{DAFF4884-427E-48A0-BC6B-9B798575AF8B}" presName="node" presStyleLbl="node1" presStyleIdx="3" presStyleCnt="5">
        <dgm:presLayoutVars>
          <dgm:bulletEnabled val="1"/>
        </dgm:presLayoutVars>
      </dgm:prSet>
      <dgm:spPr/>
    </dgm:pt>
    <dgm:pt modelId="{82F58171-F12F-405B-83AB-B66951C0243F}" type="pres">
      <dgm:prSet presAssocID="{C5B137B7-FF86-48DC-A346-6191319DF758}" presName="sibTrans" presStyleCnt="0"/>
      <dgm:spPr/>
    </dgm:pt>
    <dgm:pt modelId="{E888C315-EAA9-4476-B624-6D6F212AD6CE}" type="pres">
      <dgm:prSet presAssocID="{F3BEC253-ABDE-4563-BEFC-39FB4499A16D}" presName="node" presStyleLbl="node1" presStyleIdx="4" presStyleCnt="5">
        <dgm:presLayoutVars>
          <dgm:bulletEnabled val="1"/>
        </dgm:presLayoutVars>
      </dgm:prSet>
      <dgm:spPr/>
    </dgm:pt>
  </dgm:ptLst>
  <dgm:cxnLst>
    <dgm:cxn modelId="{3FECAD39-663B-4E3D-8635-1CFE6086B0CB}" type="presOf" srcId="{D22E007F-E0B4-4517-BA5B-76EB7B430AF7}" destId="{22AF3785-C421-415F-9D73-57C44F80F661}" srcOrd="0" destOrd="0" presId="urn:microsoft.com/office/officeart/2005/8/layout/default"/>
    <dgm:cxn modelId="{27EDE83B-22EE-4402-95A4-F9FFABF4B313}" srcId="{3AE91B5F-F1CE-4E7D-96F5-6A0EE73CB161}" destId="{0CEF6089-CD89-4EB2-8A6F-A8600A7B8BB6}" srcOrd="2" destOrd="0" parTransId="{E6D7C2D9-FACC-4BBD-8ECB-560803346EF8}" sibTransId="{C6FC9A2F-33DD-4FB1-9BC5-3A7900BC6E57}"/>
    <dgm:cxn modelId="{D369D06A-37BD-43BD-ADD5-5426F1AB33F9}" type="presOf" srcId="{20BC5695-6137-40B7-B89F-0CA10797795B}" destId="{4B1FE997-A3EC-4105-B2EF-ABAC9DB95CC1}" srcOrd="0" destOrd="0" presId="urn:microsoft.com/office/officeart/2005/8/layout/default"/>
    <dgm:cxn modelId="{971F2175-05B2-4874-830B-49EE8862DC8B}" srcId="{3AE91B5F-F1CE-4E7D-96F5-6A0EE73CB161}" destId="{F3BEC253-ABDE-4563-BEFC-39FB4499A16D}" srcOrd="4" destOrd="0" parTransId="{224CE41D-BDE0-4CB7-A43B-F0BBABC5D2A1}" sibTransId="{0F9A79B7-E224-45AC-980C-3DC50BAD4A1C}"/>
    <dgm:cxn modelId="{58616976-DF29-452B-A7A1-A035D01F4740}" type="presOf" srcId="{3AE91B5F-F1CE-4E7D-96F5-6A0EE73CB161}" destId="{7B44E41C-8994-4E37-9CF4-A0D815221C64}" srcOrd="0" destOrd="0" presId="urn:microsoft.com/office/officeart/2005/8/layout/default"/>
    <dgm:cxn modelId="{02394587-2912-41A6-BC08-62AB56D0F091}" srcId="{3AE91B5F-F1CE-4E7D-96F5-6A0EE73CB161}" destId="{D22E007F-E0B4-4517-BA5B-76EB7B430AF7}" srcOrd="0" destOrd="0" parTransId="{09D3BBE1-F1CA-455D-9FBE-527297F3EBB1}" sibTransId="{8C36B9E4-519F-4D44-9777-8060F309EB7A}"/>
    <dgm:cxn modelId="{6C41059F-D423-408C-B557-88949059CA2A}" srcId="{3AE91B5F-F1CE-4E7D-96F5-6A0EE73CB161}" destId="{DAFF4884-427E-48A0-BC6B-9B798575AF8B}" srcOrd="3" destOrd="0" parTransId="{644C22CE-FDC7-4CA5-86AE-36A34007DB3D}" sibTransId="{C5B137B7-FF86-48DC-A346-6191319DF758}"/>
    <dgm:cxn modelId="{E57C54B2-BE2F-4A1F-91F0-7530EA93AE64}" type="presOf" srcId="{0CEF6089-CD89-4EB2-8A6F-A8600A7B8BB6}" destId="{7C8F4543-BB9E-4C72-A288-241BA94F37F7}" srcOrd="0" destOrd="0" presId="urn:microsoft.com/office/officeart/2005/8/layout/default"/>
    <dgm:cxn modelId="{C4F796BE-E11F-48BD-960C-429780BD06D2}" srcId="{3AE91B5F-F1CE-4E7D-96F5-6A0EE73CB161}" destId="{20BC5695-6137-40B7-B89F-0CA10797795B}" srcOrd="1" destOrd="0" parTransId="{B022A711-24A7-45CC-A511-45500A588D8E}" sibTransId="{A9530C29-D25E-441F-B465-7D3E2B51C908}"/>
    <dgm:cxn modelId="{27BD36D6-62E0-4736-809C-91814D365315}" type="presOf" srcId="{DAFF4884-427E-48A0-BC6B-9B798575AF8B}" destId="{D2399BCC-1633-4649-A681-FBA135FB2E86}" srcOrd="0" destOrd="0" presId="urn:microsoft.com/office/officeart/2005/8/layout/default"/>
    <dgm:cxn modelId="{92CB36D6-DFD8-4DE5-BC81-3F4B9E059DDE}" type="presOf" srcId="{F3BEC253-ABDE-4563-BEFC-39FB4499A16D}" destId="{E888C315-EAA9-4476-B624-6D6F212AD6CE}" srcOrd="0" destOrd="0" presId="urn:microsoft.com/office/officeart/2005/8/layout/default"/>
    <dgm:cxn modelId="{550BDBC5-D953-40F1-8095-E865C7DAC4EF}" type="presParOf" srcId="{7B44E41C-8994-4E37-9CF4-A0D815221C64}" destId="{22AF3785-C421-415F-9D73-57C44F80F661}" srcOrd="0" destOrd="0" presId="urn:microsoft.com/office/officeart/2005/8/layout/default"/>
    <dgm:cxn modelId="{79A828D0-4172-469A-94AB-F3AD1B473C00}" type="presParOf" srcId="{7B44E41C-8994-4E37-9CF4-A0D815221C64}" destId="{862C075D-CE5D-477C-B995-EA5785BFC3C5}" srcOrd="1" destOrd="0" presId="urn:microsoft.com/office/officeart/2005/8/layout/default"/>
    <dgm:cxn modelId="{0D5E0DC4-D6A0-4195-9DDB-5873EAF01EC1}" type="presParOf" srcId="{7B44E41C-8994-4E37-9CF4-A0D815221C64}" destId="{4B1FE997-A3EC-4105-B2EF-ABAC9DB95CC1}" srcOrd="2" destOrd="0" presId="urn:microsoft.com/office/officeart/2005/8/layout/default"/>
    <dgm:cxn modelId="{574B3B51-C4AD-46CF-A6DE-60F60D861E77}" type="presParOf" srcId="{7B44E41C-8994-4E37-9CF4-A0D815221C64}" destId="{C9FC59B2-941E-4805-8EF8-F002B63F23D7}" srcOrd="3" destOrd="0" presId="urn:microsoft.com/office/officeart/2005/8/layout/default"/>
    <dgm:cxn modelId="{46973369-0E35-4D76-A36B-5FD214387B33}" type="presParOf" srcId="{7B44E41C-8994-4E37-9CF4-A0D815221C64}" destId="{7C8F4543-BB9E-4C72-A288-241BA94F37F7}" srcOrd="4" destOrd="0" presId="urn:microsoft.com/office/officeart/2005/8/layout/default"/>
    <dgm:cxn modelId="{E6CBC683-33A6-46CD-B061-B84A97573C29}" type="presParOf" srcId="{7B44E41C-8994-4E37-9CF4-A0D815221C64}" destId="{C03EFF6D-C3B3-46BF-A33D-BCB19C8DF93A}" srcOrd="5" destOrd="0" presId="urn:microsoft.com/office/officeart/2005/8/layout/default"/>
    <dgm:cxn modelId="{D0FAF17E-836F-4DC0-9B15-F18372431E40}" type="presParOf" srcId="{7B44E41C-8994-4E37-9CF4-A0D815221C64}" destId="{D2399BCC-1633-4649-A681-FBA135FB2E86}" srcOrd="6" destOrd="0" presId="urn:microsoft.com/office/officeart/2005/8/layout/default"/>
    <dgm:cxn modelId="{9411C58A-BF48-44AF-8672-CABC1FC11626}" type="presParOf" srcId="{7B44E41C-8994-4E37-9CF4-A0D815221C64}" destId="{82F58171-F12F-405B-83AB-B66951C0243F}" srcOrd="7" destOrd="0" presId="urn:microsoft.com/office/officeart/2005/8/layout/default"/>
    <dgm:cxn modelId="{9862B744-F009-4E73-8C54-167428AF70FA}" type="presParOf" srcId="{7B44E41C-8994-4E37-9CF4-A0D815221C64}" destId="{E888C315-EAA9-4476-B624-6D6F212AD6C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5F7FDC-78F8-4426-92C3-67ADEA68E1E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BR"/>
        </a:p>
      </dgm:t>
    </dgm:pt>
    <dgm:pt modelId="{1D67821E-3DC6-445C-9FEE-C6CB51B1B9A1}">
      <dgm:prSet phldrT="[Texto]" custT="1"/>
      <dgm:spPr/>
      <dgm:t>
        <a:bodyPr/>
        <a:lstStyle/>
        <a:p>
          <a:pPr algn="just"/>
          <a:r>
            <a:rPr lang="pt-BR" sz="2500" b="1" dirty="0">
              <a:solidFill>
                <a:schemeClr val="bg1"/>
              </a:solidFill>
            </a:rPr>
            <a:t>ACÓRDÃO Nº 3502/2018 – TCU – 2ª Câmara: </a:t>
          </a:r>
          <a:r>
            <a:rPr lang="pt-BR" sz="2500" dirty="0">
              <a:solidFill>
                <a:schemeClr val="bg1"/>
              </a:solidFill>
            </a:rPr>
            <a:t>33. A jurisprudência do TCU (Acórdãos 2442/2011-2ªC – Ministro Relator Ubiratan Aguiar, 0887/2010- 2ªC - Ministro Relator José Jorge e 1378/2008-1ªC – Ministro Relator Augusto </a:t>
          </a:r>
          <a:r>
            <a:rPr lang="pt-BR" sz="2500" dirty="0" err="1">
              <a:solidFill>
                <a:schemeClr val="bg1"/>
              </a:solidFill>
            </a:rPr>
            <a:t>Nardes</a:t>
          </a:r>
          <a:r>
            <a:rPr lang="pt-BR" sz="2500" dirty="0">
              <a:solidFill>
                <a:schemeClr val="bg1"/>
              </a:solidFill>
            </a:rPr>
            <a:t>) também é firme no sentido de que os contratos e convênios realizados entre instituições federais de ensino superior e de pesquisa científica e tecnológica e suas fundações de apoio devem estar </a:t>
          </a:r>
          <a:r>
            <a:rPr lang="pt-BR" sz="2500" b="1" dirty="0">
              <a:solidFill>
                <a:schemeClr val="bg1"/>
              </a:solidFill>
            </a:rPr>
            <a:t>diretamente vinculados a projetos perfeitamente identificáveis, com geração de um produto definido nas áreas de pesquisa, ensino ou efetivo desenvolvimento institucional, não cabendo a contratação de atividades continuadas ou de objetos genéricos, desvinculados de projeto específico</a:t>
          </a:r>
          <a:r>
            <a:rPr lang="pt-BR" sz="2500" dirty="0">
              <a:solidFill>
                <a:schemeClr val="bg1"/>
              </a:solidFill>
            </a:rPr>
            <a:t>. </a:t>
          </a:r>
        </a:p>
      </dgm:t>
    </dgm:pt>
    <dgm:pt modelId="{57057DE5-08B9-424F-A8D4-A01748E9DA63}" type="parTrans" cxnId="{8AA4A3A7-3F2A-44A6-9750-4874FCC8D9CD}">
      <dgm:prSet/>
      <dgm:spPr/>
      <dgm:t>
        <a:bodyPr/>
        <a:lstStyle/>
        <a:p>
          <a:endParaRPr lang="pt-BR"/>
        </a:p>
      </dgm:t>
    </dgm:pt>
    <dgm:pt modelId="{310C94E6-2CCE-4C19-977B-908B98BBFF03}" type="sibTrans" cxnId="{8AA4A3A7-3F2A-44A6-9750-4874FCC8D9CD}">
      <dgm:prSet/>
      <dgm:spPr/>
      <dgm:t>
        <a:bodyPr/>
        <a:lstStyle/>
        <a:p>
          <a:endParaRPr lang="pt-BR"/>
        </a:p>
      </dgm:t>
    </dgm:pt>
    <dgm:pt modelId="{653056EE-37CE-4036-A843-B8E3037F7B5E}">
      <dgm:prSet phldrT="[Texto]" custT="1"/>
      <dgm:spPr/>
      <dgm:t>
        <a:bodyPr/>
        <a:lstStyle/>
        <a:p>
          <a:r>
            <a:rPr lang="pt-BR" sz="3600" b="1" dirty="0">
              <a:solidFill>
                <a:schemeClr val="bg1"/>
              </a:solidFill>
              <a:cs typeface="Arial" panose="020B0604020202020204" pitchFamily="34" charset="0"/>
            </a:rPr>
            <a:t>VEDADO </a:t>
          </a:r>
          <a:r>
            <a:rPr lang="pt-BR" sz="3600" dirty="0">
              <a:solidFill>
                <a:schemeClr val="bg1"/>
              </a:solidFill>
              <a:cs typeface="Arial" panose="020B0604020202020204" pitchFamily="34" charset="0"/>
            </a:rPr>
            <a:t>o PDI com </a:t>
          </a:r>
          <a:r>
            <a:rPr lang="pt-BR" sz="3600" b="1" dirty="0">
              <a:solidFill>
                <a:schemeClr val="bg1"/>
              </a:solidFill>
              <a:cs typeface="Arial" panose="020B0604020202020204" pitchFamily="34" charset="0"/>
            </a:rPr>
            <a:t>OBJETO GENÉRICO</a:t>
          </a:r>
          <a:r>
            <a:rPr lang="pt-BR" sz="3600" dirty="0">
              <a:solidFill>
                <a:schemeClr val="bg1"/>
              </a:solidFill>
              <a:cs typeface="Arial" panose="020B0604020202020204" pitchFamily="34" charset="0"/>
            </a:rPr>
            <a:t> e desvinculado de um projeto específico</a:t>
          </a:r>
          <a:endParaRPr lang="pt-BR" sz="3600" dirty="0">
            <a:solidFill>
              <a:schemeClr val="bg1"/>
            </a:solidFill>
          </a:endParaRPr>
        </a:p>
      </dgm:t>
    </dgm:pt>
    <dgm:pt modelId="{261849B5-A1F2-4F13-8C49-F733FE1D4FC8}" type="sibTrans" cxnId="{11DACA67-01E5-4D63-AAE1-2E0C65BAC56F}">
      <dgm:prSet/>
      <dgm:spPr/>
      <dgm:t>
        <a:bodyPr/>
        <a:lstStyle/>
        <a:p>
          <a:endParaRPr lang="pt-BR"/>
        </a:p>
      </dgm:t>
    </dgm:pt>
    <dgm:pt modelId="{710153F2-01DD-48F8-9CDE-7863C2B2C3DB}" type="parTrans" cxnId="{11DACA67-01E5-4D63-AAE1-2E0C65BAC56F}">
      <dgm:prSet/>
      <dgm:spPr/>
      <dgm:t>
        <a:bodyPr/>
        <a:lstStyle/>
        <a:p>
          <a:endParaRPr lang="pt-BR"/>
        </a:p>
      </dgm:t>
    </dgm:pt>
    <dgm:pt modelId="{1A998AF5-3527-467A-8AFB-4168BEA4A199}">
      <dgm:prSet phldrT="[Texto]"/>
      <dgm:spPr/>
      <dgm:t>
        <a:bodyPr/>
        <a:lstStyle/>
        <a:p>
          <a:pPr algn="just"/>
          <a:r>
            <a:rPr lang="pt-BR" b="1" dirty="0">
              <a:solidFill>
                <a:schemeClr val="bg1"/>
              </a:solidFill>
            </a:rPr>
            <a:t>ACÓRDÃO Nº 9726/2018 – TCU – Plenário: </a:t>
          </a:r>
          <a:r>
            <a:rPr lang="pt-BR" dirty="0">
              <a:solidFill>
                <a:schemeClr val="bg1"/>
              </a:solidFill>
              <a:cs typeface="Arial" panose="020B0604020202020204" pitchFamily="34" charset="0"/>
            </a:rPr>
            <a:t>Houve irregularidade na concepção do Contrato 50/2011, pois, apesar de o objeto aparentemente ser enquadrado como projeto de desenvolvimento institucional, </a:t>
          </a:r>
          <a:r>
            <a:rPr lang="pt-BR" b="1" dirty="0">
              <a:solidFill>
                <a:schemeClr val="bg1"/>
              </a:solidFill>
              <a:cs typeface="Arial" panose="020B0604020202020204" pitchFamily="34" charset="0"/>
            </a:rPr>
            <a:t>verificou-se tratar-se, na prática, de ajuste simplificado do tipo ‘guarda-chuva’ </a:t>
          </a:r>
          <a:r>
            <a:rPr lang="pt-BR" dirty="0">
              <a:solidFill>
                <a:schemeClr val="bg1"/>
              </a:solidFill>
              <a:cs typeface="Arial" panose="020B0604020202020204" pitchFamily="34" charset="0"/>
            </a:rPr>
            <a:t>- haja vista a </a:t>
          </a:r>
          <a:r>
            <a:rPr lang="pt-BR" b="1" dirty="0">
              <a:solidFill>
                <a:schemeClr val="bg1"/>
              </a:solidFill>
              <a:cs typeface="Arial" panose="020B0604020202020204" pitchFamily="34" charset="0"/>
            </a:rPr>
            <a:t>descrição genérica de objeto </a:t>
          </a:r>
          <a:r>
            <a:rPr lang="pt-BR" dirty="0">
              <a:solidFill>
                <a:schemeClr val="bg1"/>
              </a:solidFill>
              <a:cs typeface="Arial" panose="020B0604020202020204" pitchFamily="34" charset="0"/>
            </a:rPr>
            <a:t>[...] na prática, a Universidade transferiu à fundação de apoio atividade puramente administrativa [...] à FAU coube o múnus público das ações imbricadas no quotidiano de uma organização pública, em especial </a:t>
          </a:r>
          <a:r>
            <a:rPr lang="pt-BR" b="1" dirty="0">
              <a:solidFill>
                <a:schemeClr val="bg1"/>
              </a:solidFill>
              <a:cs typeface="Arial" panose="020B0604020202020204" pitchFamily="34" charset="0"/>
            </a:rPr>
            <a:t>realização de certames licitatórios, dispensas de licitação e assemelhados, objeto não enquadrado no conceito de apoio à pesquisa, extensão ou desenvolvimento institucional, científico ou tecnológico </a:t>
          </a:r>
          <a:r>
            <a:rPr lang="pt-BR" dirty="0">
              <a:solidFill>
                <a:schemeClr val="bg1"/>
              </a:solidFill>
              <a:cs typeface="Arial" panose="020B0604020202020204" pitchFamily="34" charset="0"/>
            </a:rPr>
            <a:t>[...] restou claro que os gestores </a:t>
          </a:r>
          <a:r>
            <a:rPr lang="pt-BR" b="1" dirty="0">
              <a:solidFill>
                <a:schemeClr val="bg1"/>
              </a:solidFill>
              <a:cs typeface="Arial" panose="020B0604020202020204" pitchFamily="34" charset="0"/>
            </a:rPr>
            <a:t>terceirizaram a execução de atividades finalísticas da entidade à fundação de apoio </a:t>
          </a:r>
          <a:r>
            <a:rPr lang="pt-BR" dirty="0">
              <a:solidFill>
                <a:schemeClr val="bg1"/>
              </a:solidFill>
              <a:cs typeface="Arial" panose="020B0604020202020204" pitchFamily="34" charset="0"/>
            </a:rPr>
            <a:t>[...]. </a:t>
          </a:r>
          <a:endParaRPr lang="pt-BR" dirty="0">
            <a:solidFill>
              <a:schemeClr val="bg1"/>
            </a:solidFill>
          </a:endParaRPr>
        </a:p>
      </dgm:t>
    </dgm:pt>
    <dgm:pt modelId="{67CC668D-C260-4B82-BF34-1DEC842D485D}" type="parTrans" cxnId="{5D960F1B-E411-41E9-9E18-01C7047D294F}">
      <dgm:prSet/>
      <dgm:spPr/>
      <dgm:t>
        <a:bodyPr/>
        <a:lstStyle/>
        <a:p>
          <a:endParaRPr lang="pt-BR"/>
        </a:p>
      </dgm:t>
    </dgm:pt>
    <dgm:pt modelId="{AD482DD2-6644-49E3-A364-47D3F528386A}" type="sibTrans" cxnId="{5D960F1B-E411-41E9-9E18-01C7047D294F}">
      <dgm:prSet/>
      <dgm:spPr/>
      <dgm:t>
        <a:bodyPr/>
        <a:lstStyle/>
        <a:p>
          <a:endParaRPr lang="pt-BR"/>
        </a:p>
      </dgm:t>
    </dgm:pt>
    <dgm:pt modelId="{64CCBE55-F80B-4CAD-8433-ABC0446DBA51}" type="pres">
      <dgm:prSet presAssocID="{DE5F7FDC-78F8-4426-92C3-67ADEA68E1EC}" presName="diagram" presStyleCnt="0">
        <dgm:presLayoutVars>
          <dgm:chPref val="1"/>
          <dgm:dir/>
          <dgm:animOne val="branch"/>
          <dgm:animLvl val="lvl"/>
          <dgm:resizeHandles val="exact"/>
        </dgm:presLayoutVars>
      </dgm:prSet>
      <dgm:spPr/>
    </dgm:pt>
    <dgm:pt modelId="{7AFA4FF5-1E41-4D03-A3C3-1D21B5BA13AE}" type="pres">
      <dgm:prSet presAssocID="{653056EE-37CE-4036-A843-B8E3037F7B5E}" presName="root1" presStyleCnt="0"/>
      <dgm:spPr/>
    </dgm:pt>
    <dgm:pt modelId="{47445D14-7318-4504-AE88-FFA90DD2BD02}" type="pres">
      <dgm:prSet presAssocID="{653056EE-37CE-4036-A843-B8E3037F7B5E}" presName="LevelOneTextNode" presStyleLbl="node0" presStyleIdx="0" presStyleCnt="1" custScaleX="86318" custScaleY="205784">
        <dgm:presLayoutVars>
          <dgm:chPref val="3"/>
        </dgm:presLayoutVars>
      </dgm:prSet>
      <dgm:spPr/>
    </dgm:pt>
    <dgm:pt modelId="{AD1994B7-5F5E-4E6C-AD87-4AC8EB111044}" type="pres">
      <dgm:prSet presAssocID="{653056EE-37CE-4036-A843-B8E3037F7B5E}" presName="level2hierChild" presStyleCnt="0"/>
      <dgm:spPr/>
    </dgm:pt>
    <dgm:pt modelId="{56F66C21-B88B-4DC3-BEA3-5DC873503B66}" type="pres">
      <dgm:prSet presAssocID="{57057DE5-08B9-424F-A8D4-A01748E9DA63}" presName="conn2-1" presStyleLbl="parChTrans1D2" presStyleIdx="0" presStyleCnt="2"/>
      <dgm:spPr/>
    </dgm:pt>
    <dgm:pt modelId="{53E7B3C2-A9A6-4FFA-87AE-30F2399813BC}" type="pres">
      <dgm:prSet presAssocID="{57057DE5-08B9-424F-A8D4-A01748E9DA63}" presName="connTx" presStyleLbl="parChTrans1D2" presStyleIdx="0" presStyleCnt="2"/>
      <dgm:spPr/>
    </dgm:pt>
    <dgm:pt modelId="{BBEFB0F4-2AD1-4045-909C-5F06E800325C}" type="pres">
      <dgm:prSet presAssocID="{1D67821E-3DC6-445C-9FEE-C6CB51B1B9A1}" presName="root2" presStyleCnt="0"/>
      <dgm:spPr/>
    </dgm:pt>
    <dgm:pt modelId="{745A7229-ED5A-4B69-B23C-A1A9DA7B9D23}" type="pres">
      <dgm:prSet presAssocID="{1D67821E-3DC6-445C-9FEE-C6CB51B1B9A1}" presName="LevelTwoTextNode" presStyleLbl="node2" presStyleIdx="0" presStyleCnt="2" custScaleX="258804" custScaleY="232427" custLinFactNeighborX="22392" custLinFactNeighborY="159">
        <dgm:presLayoutVars>
          <dgm:chPref val="3"/>
        </dgm:presLayoutVars>
      </dgm:prSet>
      <dgm:spPr/>
    </dgm:pt>
    <dgm:pt modelId="{465C5D57-49E1-4DC0-B363-B3C10D2F438B}" type="pres">
      <dgm:prSet presAssocID="{1D67821E-3DC6-445C-9FEE-C6CB51B1B9A1}" presName="level3hierChild" presStyleCnt="0"/>
      <dgm:spPr/>
    </dgm:pt>
    <dgm:pt modelId="{B5261FFC-89F6-4DE9-B4F3-9F1217C5B725}" type="pres">
      <dgm:prSet presAssocID="{67CC668D-C260-4B82-BF34-1DEC842D485D}" presName="conn2-1" presStyleLbl="parChTrans1D2" presStyleIdx="1" presStyleCnt="2"/>
      <dgm:spPr/>
    </dgm:pt>
    <dgm:pt modelId="{6588405E-D255-4E43-8911-642A190AE102}" type="pres">
      <dgm:prSet presAssocID="{67CC668D-C260-4B82-BF34-1DEC842D485D}" presName="connTx" presStyleLbl="parChTrans1D2" presStyleIdx="1" presStyleCnt="2"/>
      <dgm:spPr/>
    </dgm:pt>
    <dgm:pt modelId="{7C384866-F02F-4004-94F1-5A422B1639AB}" type="pres">
      <dgm:prSet presAssocID="{1A998AF5-3527-467A-8AFB-4168BEA4A199}" presName="root2" presStyleCnt="0"/>
      <dgm:spPr/>
    </dgm:pt>
    <dgm:pt modelId="{1115B761-A3B6-4196-B327-FD155D5A4159}" type="pres">
      <dgm:prSet presAssocID="{1A998AF5-3527-467A-8AFB-4168BEA4A199}" presName="LevelTwoTextNode" presStyleLbl="node2" presStyleIdx="1" presStyleCnt="2" custScaleX="256994" custScaleY="232427" custLinFactNeighborX="22392" custLinFactNeighborY="159">
        <dgm:presLayoutVars>
          <dgm:chPref val="3"/>
        </dgm:presLayoutVars>
      </dgm:prSet>
      <dgm:spPr/>
    </dgm:pt>
    <dgm:pt modelId="{4CD5350C-8309-40F8-BB6C-B39919429289}" type="pres">
      <dgm:prSet presAssocID="{1A998AF5-3527-467A-8AFB-4168BEA4A199}" presName="level3hierChild" presStyleCnt="0"/>
      <dgm:spPr/>
    </dgm:pt>
  </dgm:ptLst>
  <dgm:cxnLst>
    <dgm:cxn modelId="{42576E08-AAFE-494D-A316-D30A25CBF74C}" type="presOf" srcId="{57057DE5-08B9-424F-A8D4-A01748E9DA63}" destId="{56F66C21-B88B-4DC3-BEA3-5DC873503B66}" srcOrd="0" destOrd="0" presId="urn:microsoft.com/office/officeart/2005/8/layout/hierarchy2"/>
    <dgm:cxn modelId="{5D960F1B-E411-41E9-9E18-01C7047D294F}" srcId="{653056EE-37CE-4036-A843-B8E3037F7B5E}" destId="{1A998AF5-3527-467A-8AFB-4168BEA4A199}" srcOrd="1" destOrd="0" parTransId="{67CC668D-C260-4B82-BF34-1DEC842D485D}" sibTransId="{AD482DD2-6644-49E3-A364-47D3F528386A}"/>
    <dgm:cxn modelId="{11DACA67-01E5-4D63-AAE1-2E0C65BAC56F}" srcId="{DE5F7FDC-78F8-4426-92C3-67ADEA68E1EC}" destId="{653056EE-37CE-4036-A843-B8E3037F7B5E}" srcOrd="0" destOrd="0" parTransId="{710153F2-01DD-48F8-9CDE-7863C2B2C3DB}" sibTransId="{261849B5-A1F2-4F13-8C49-F733FE1D4FC8}"/>
    <dgm:cxn modelId="{1220BE69-783B-44FE-8C32-C7D414F298D7}" type="presOf" srcId="{DE5F7FDC-78F8-4426-92C3-67ADEA68E1EC}" destId="{64CCBE55-F80B-4CAD-8433-ABC0446DBA51}" srcOrd="0" destOrd="0" presId="urn:microsoft.com/office/officeart/2005/8/layout/hierarchy2"/>
    <dgm:cxn modelId="{CB6CC06D-8345-4D6C-A483-7B0661C22F18}" type="presOf" srcId="{57057DE5-08B9-424F-A8D4-A01748E9DA63}" destId="{53E7B3C2-A9A6-4FFA-87AE-30F2399813BC}" srcOrd="1" destOrd="0" presId="urn:microsoft.com/office/officeart/2005/8/layout/hierarchy2"/>
    <dgm:cxn modelId="{16F4D787-AFC3-4B00-BBF6-AD0FD060D3F9}" type="presOf" srcId="{1D67821E-3DC6-445C-9FEE-C6CB51B1B9A1}" destId="{745A7229-ED5A-4B69-B23C-A1A9DA7B9D23}" srcOrd="0" destOrd="0" presId="urn:microsoft.com/office/officeart/2005/8/layout/hierarchy2"/>
    <dgm:cxn modelId="{5A70FA9F-F407-4D07-926B-F0A901A8826F}" type="presOf" srcId="{1A998AF5-3527-467A-8AFB-4168BEA4A199}" destId="{1115B761-A3B6-4196-B327-FD155D5A4159}" srcOrd="0" destOrd="0" presId="urn:microsoft.com/office/officeart/2005/8/layout/hierarchy2"/>
    <dgm:cxn modelId="{8AA4A3A7-3F2A-44A6-9750-4874FCC8D9CD}" srcId="{653056EE-37CE-4036-A843-B8E3037F7B5E}" destId="{1D67821E-3DC6-445C-9FEE-C6CB51B1B9A1}" srcOrd="0" destOrd="0" parTransId="{57057DE5-08B9-424F-A8D4-A01748E9DA63}" sibTransId="{310C94E6-2CCE-4C19-977B-908B98BBFF03}"/>
    <dgm:cxn modelId="{12CFCAA7-0859-44FF-8799-4C154F6C537B}" type="presOf" srcId="{653056EE-37CE-4036-A843-B8E3037F7B5E}" destId="{47445D14-7318-4504-AE88-FFA90DD2BD02}" srcOrd="0" destOrd="0" presId="urn:microsoft.com/office/officeart/2005/8/layout/hierarchy2"/>
    <dgm:cxn modelId="{9D5C48BC-5868-4341-9FF6-E5D0E1638684}" type="presOf" srcId="{67CC668D-C260-4B82-BF34-1DEC842D485D}" destId="{B5261FFC-89F6-4DE9-B4F3-9F1217C5B725}" srcOrd="0" destOrd="0" presId="urn:microsoft.com/office/officeart/2005/8/layout/hierarchy2"/>
    <dgm:cxn modelId="{41D425C9-F683-4F04-9812-DCA34BEC9BF6}" type="presOf" srcId="{67CC668D-C260-4B82-BF34-1DEC842D485D}" destId="{6588405E-D255-4E43-8911-642A190AE102}" srcOrd="1" destOrd="0" presId="urn:microsoft.com/office/officeart/2005/8/layout/hierarchy2"/>
    <dgm:cxn modelId="{B7FA7C76-5E05-4F9E-9340-8F0AB86878DF}" type="presParOf" srcId="{64CCBE55-F80B-4CAD-8433-ABC0446DBA51}" destId="{7AFA4FF5-1E41-4D03-A3C3-1D21B5BA13AE}" srcOrd="0" destOrd="0" presId="urn:microsoft.com/office/officeart/2005/8/layout/hierarchy2"/>
    <dgm:cxn modelId="{CBF24E04-21EF-4B7C-B702-2113C16DC46C}" type="presParOf" srcId="{7AFA4FF5-1E41-4D03-A3C3-1D21B5BA13AE}" destId="{47445D14-7318-4504-AE88-FFA90DD2BD02}" srcOrd="0" destOrd="0" presId="urn:microsoft.com/office/officeart/2005/8/layout/hierarchy2"/>
    <dgm:cxn modelId="{C0BFCB36-41FF-4746-B702-68B32B8BB950}" type="presParOf" srcId="{7AFA4FF5-1E41-4D03-A3C3-1D21B5BA13AE}" destId="{AD1994B7-5F5E-4E6C-AD87-4AC8EB111044}" srcOrd="1" destOrd="0" presId="urn:microsoft.com/office/officeart/2005/8/layout/hierarchy2"/>
    <dgm:cxn modelId="{7B0FD64A-A9E6-4503-966D-8BFA7D066D27}" type="presParOf" srcId="{AD1994B7-5F5E-4E6C-AD87-4AC8EB111044}" destId="{56F66C21-B88B-4DC3-BEA3-5DC873503B66}" srcOrd="0" destOrd="0" presId="urn:microsoft.com/office/officeart/2005/8/layout/hierarchy2"/>
    <dgm:cxn modelId="{56BC5EB0-6C7E-4AC0-9EB2-3D5E3F8707BD}" type="presParOf" srcId="{56F66C21-B88B-4DC3-BEA3-5DC873503B66}" destId="{53E7B3C2-A9A6-4FFA-87AE-30F2399813BC}" srcOrd="0" destOrd="0" presId="urn:microsoft.com/office/officeart/2005/8/layout/hierarchy2"/>
    <dgm:cxn modelId="{4F88372B-FB2F-430D-A23A-3FEA8BF1645B}" type="presParOf" srcId="{AD1994B7-5F5E-4E6C-AD87-4AC8EB111044}" destId="{BBEFB0F4-2AD1-4045-909C-5F06E800325C}" srcOrd="1" destOrd="0" presId="urn:microsoft.com/office/officeart/2005/8/layout/hierarchy2"/>
    <dgm:cxn modelId="{B5991C0A-0130-4A8E-AD65-57FE4A1ECB2C}" type="presParOf" srcId="{BBEFB0F4-2AD1-4045-909C-5F06E800325C}" destId="{745A7229-ED5A-4B69-B23C-A1A9DA7B9D23}" srcOrd="0" destOrd="0" presId="urn:microsoft.com/office/officeart/2005/8/layout/hierarchy2"/>
    <dgm:cxn modelId="{8481D47E-9C6F-441E-97BE-8466E8C8BCA1}" type="presParOf" srcId="{BBEFB0F4-2AD1-4045-909C-5F06E800325C}" destId="{465C5D57-49E1-4DC0-B363-B3C10D2F438B}" srcOrd="1" destOrd="0" presId="urn:microsoft.com/office/officeart/2005/8/layout/hierarchy2"/>
    <dgm:cxn modelId="{8302CB6B-5B8B-42D7-829C-1329B32150D8}" type="presParOf" srcId="{AD1994B7-5F5E-4E6C-AD87-4AC8EB111044}" destId="{B5261FFC-89F6-4DE9-B4F3-9F1217C5B725}" srcOrd="2" destOrd="0" presId="urn:microsoft.com/office/officeart/2005/8/layout/hierarchy2"/>
    <dgm:cxn modelId="{BBC6E46B-591E-40ED-B990-4125A06A0E38}" type="presParOf" srcId="{B5261FFC-89F6-4DE9-B4F3-9F1217C5B725}" destId="{6588405E-D255-4E43-8911-642A190AE102}" srcOrd="0" destOrd="0" presId="urn:microsoft.com/office/officeart/2005/8/layout/hierarchy2"/>
    <dgm:cxn modelId="{CDA0B3A7-966F-4555-9E42-A0ADD2BED5C7}" type="presParOf" srcId="{AD1994B7-5F5E-4E6C-AD87-4AC8EB111044}" destId="{7C384866-F02F-4004-94F1-5A422B1639AB}" srcOrd="3" destOrd="0" presId="urn:microsoft.com/office/officeart/2005/8/layout/hierarchy2"/>
    <dgm:cxn modelId="{5113FBC6-5D10-46E8-B28E-7C514D5ABCF5}" type="presParOf" srcId="{7C384866-F02F-4004-94F1-5A422B1639AB}" destId="{1115B761-A3B6-4196-B327-FD155D5A4159}" srcOrd="0" destOrd="0" presId="urn:microsoft.com/office/officeart/2005/8/layout/hierarchy2"/>
    <dgm:cxn modelId="{AB5572CA-0925-4CE1-B497-9A75E4995FDB}" type="presParOf" srcId="{7C384866-F02F-4004-94F1-5A422B1639AB}" destId="{4CD5350C-8309-40F8-BB6C-B3991942928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731CD3-81F5-4D79-84A3-9837A7ABFABE}"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pt-BR"/>
        </a:p>
      </dgm:t>
    </dgm:pt>
    <dgm:pt modelId="{23F127CB-EEEA-4535-9F80-3C6FC88FE1DE}" type="pres">
      <dgm:prSet presAssocID="{CD731CD3-81F5-4D79-84A3-9837A7ABFABE}" presName="diagram" presStyleCnt="0">
        <dgm:presLayoutVars>
          <dgm:dir/>
          <dgm:resizeHandles val="exact"/>
        </dgm:presLayoutVars>
      </dgm:prSet>
      <dgm:spPr/>
    </dgm:pt>
  </dgm:ptLst>
  <dgm:cxnLst>
    <dgm:cxn modelId="{116F54C3-35DB-415A-B57B-DD2403B937D3}" type="presOf" srcId="{CD731CD3-81F5-4D79-84A3-9837A7ABFABE}" destId="{23F127CB-EEEA-4535-9F80-3C6FC88FE1D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731CD3-81F5-4D79-84A3-9837A7ABFABE}"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pt-BR"/>
        </a:p>
      </dgm:t>
    </dgm:pt>
    <dgm:pt modelId="{23F127CB-EEEA-4535-9F80-3C6FC88FE1DE}" type="pres">
      <dgm:prSet presAssocID="{CD731CD3-81F5-4D79-84A3-9837A7ABFABE}" presName="diagram" presStyleCnt="0">
        <dgm:presLayoutVars>
          <dgm:dir/>
          <dgm:resizeHandles val="exact"/>
        </dgm:presLayoutVars>
      </dgm:prSet>
      <dgm:spPr/>
    </dgm:pt>
  </dgm:ptLst>
  <dgm:cxnLst>
    <dgm:cxn modelId="{3B49D683-C66C-49DC-AC09-8AE847714BDC}" type="presOf" srcId="{CD731CD3-81F5-4D79-84A3-9837A7ABFABE}" destId="{23F127CB-EEEA-4535-9F80-3C6FC88FE1D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2DC89C-1C8C-4961-A96E-94B7DCAEC7AE}"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pt-BR"/>
        </a:p>
      </dgm:t>
    </dgm:pt>
    <dgm:pt modelId="{15B4290A-C97C-4FF1-BECF-D0A59396C430}">
      <dgm:prSet phldrT="[Texto]"/>
      <dgm:spPr/>
      <dgm:t>
        <a:bodyPr/>
        <a:lstStyle/>
        <a:p>
          <a:pPr algn="ctr"/>
          <a:r>
            <a:rPr lang="pt-BR" b="1" u="sng" dirty="0"/>
            <a:t>NÃO SE ENQUADRAM </a:t>
          </a:r>
          <a:r>
            <a:rPr lang="pt-BR" dirty="0"/>
            <a:t>no Conceito de  Desenvolvimento Institucional:</a:t>
          </a:r>
        </a:p>
      </dgm:t>
    </dgm:pt>
    <dgm:pt modelId="{65525190-689E-4758-8033-13F01B28ADFB}" type="parTrans" cxnId="{9518AC9B-EFF8-4F31-BBCD-F0808A267B28}">
      <dgm:prSet/>
      <dgm:spPr/>
      <dgm:t>
        <a:bodyPr/>
        <a:lstStyle/>
        <a:p>
          <a:endParaRPr lang="pt-BR"/>
        </a:p>
      </dgm:t>
    </dgm:pt>
    <dgm:pt modelId="{2E52A7F7-26BE-47C3-A526-6C006601F044}" type="sibTrans" cxnId="{9518AC9B-EFF8-4F31-BBCD-F0808A267B28}">
      <dgm:prSet/>
      <dgm:spPr/>
      <dgm:t>
        <a:bodyPr/>
        <a:lstStyle/>
        <a:p>
          <a:endParaRPr lang="pt-BR"/>
        </a:p>
      </dgm:t>
    </dgm:pt>
    <dgm:pt modelId="{FD9C5AA7-0110-4C6F-9984-CEC9DFE90364}">
      <dgm:prSet phldrT="[Texto]"/>
      <dgm:spPr/>
      <dgm:t>
        <a:bodyPr/>
        <a:lstStyle/>
        <a:p>
          <a:pPr algn="just"/>
          <a:r>
            <a:rPr lang="pt-BR" dirty="0">
              <a:solidFill>
                <a:srgbClr val="0070C0"/>
              </a:solidFill>
              <a:cs typeface="Arial" panose="020B0604020202020204" pitchFamily="34" charset="0"/>
            </a:rPr>
            <a:t>1) Atividades como </a:t>
          </a:r>
          <a:r>
            <a:rPr lang="pt-BR" b="1" dirty="0">
              <a:solidFill>
                <a:srgbClr val="0070C0"/>
              </a:solidFill>
              <a:cs typeface="Arial" panose="020B0604020202020204" pitchFamily="34" charset="0"/>
            </a:rPr>
            <a:t>manutenção predial ou </a:t>
          </a:r>
          <a:r>
            <a:rPr lang="pt-BR" b="1" dirty="0" err="1">
              <a:solidFill>
                <a:srgbClr val="0070C0"/>
              </a:solidFill>
              <a:cs typeface="Arial" panose="020B0604020202020204" pitchFamily="34" charset="0"/>
            </a:rPr>
            <a:t>infraestrutural</a:t>
          </a:r>
          <a:r>
            <a:rPr lang="pt-BR" b="1" dirty="0">
              <a:solidFill>
                <a:srgbClr val="0070C0"/>
              </a:solidFill>
              <a:cs typeface="Arial" panose="020B0604020202020204" pitchFamily="34" charset="0"/>
            </a:rPr>
            <a:t>; </a:t>
          </a:r>
        </a:p>
        <a:p>
          <a:pPr algn="just"/>
          <a:r>
            <a:rPr lang="pt-BR" b="1" dirty="0">
              <a:solidFill>
                <a:srgbClr val="0070C0"/>
              </a:solidFill>
              <a:cs typeface="Arial" panose="020B0604020202020204" pitchFamily="34" charset="0"/>
            </a:rPr>
            <a:t>2) Atividade de conservação, limpeza, vigilância, reparos, </a:t>
          </a:r>
          <a:r>
            <a:rPr lang="pt-BR" b="1" dirty="0" err="1">
              <a:solidFill>
                <a:srgbClr val="0070C0"/>
              </a:solidFill>
              <a:cs typeface="Arial" panose="020B0604020202020204" pitchFamily="34" charset="0"/>
            </a:rPr>
            <a:t>copeiragem</a:t>
          </a:r>
          <a:r>
            <a:rPr lang="pt-BR" b="1" dirty="0">
              <a:solidFill>
                <a:srgbClr val="0070C0"/>
              </a:solidFill>
              <a:cs typeface="Arial" panose="020B0604020202020204" pitchFamily="34" charset="0"/>
            </a:rPr>
            <a:t>, recepção, secretariado, serviços administrativos na área de informática, gráficos, reprográficos e de telefonia</a:t>
          </a:r>
          <a:r>
            <a:rPr lang="pt-BR" dirty="0">
              <a:solidFill>
                <a:srgbClr val="0070C0"/>
              </a:solidFill>
              <a:cs typeface="Arial" panose="020B0604020202020204" pitchFamily="34" charset="0"/>
            </a:rPr>
            <a:t> e demais </a:t>
          </a:r>
          <a:r>
            <a:rPr lang="pt-BR" b="1" dirty="0">
              <a:solidFill>
                <a:srgbClr val="0070C0"/>
              </a:solidFill>
              <a:cs typeface="Arial" panose="020B0604020202020204" pitchFamily="34" charset="0"/>
            </a:rPr>
            <a:t>atividades administrativas de rotina</a:t>
          </a:r>
          <a:r>
            <a:rPr lang="pt-BR" dirty="0">
              <a:solidFill>
                <a:srgbClr val="0070C0"/>
              </a:solidFill>
              <a:cs typeface="Arial" panose="020B0604020202020204" pitchFamily="34" charset="0"/>
            </a:rPr>
            <a:t>, bem como as respectivas </a:t>
          </a:r>
          <a:r>
            <a:rPr lang="pt-BR" b="1" dirty="0">
              <a:solidFill>
                <a:srgbClr val="0070C0"/>
              </a:solidFill>
              <a:cs typeface="Arial" panose="020B0604020202020204" pitchFamily="34" charset="0"/>
            </a:rPr>
            <a:t>expansões vegetativas</a:t>
          </a:r>
          <a:r>
            <a:rPr lang="pt-BR" dirty="0">
              <a:solidFill>
                <a:srgbClr val="0070C0"/>
              </a:solidFill>
              <a:cs typeface="Arial" panose="020B0604020202020204" pitchFamily="34" charset="0"/>
            </a:rPr>
            <a:t>, inclusive por meio do </a:t>
          </a:r>
          <a:r>
            <a:rPr lang="pt-BR" b="1" dirty="0">
              <a:solidFill>
                <a:srgbClr val="0070C0"/>
              </a:solidFill>
              <a:cs typeface="Arial" panose="020B0604020202020204" pitchFamily="34" charset="0"/>
            </a:rPr>
            <a:t>aumento no número total de pessoal</a:t>
          </a:r>
          <a:r>
            <a:rPr lang="pt-BR" dirty="0">
              <a:solidFill>
                <a:srgbClr val="0070C0"/>
              </a:solidFill>
              <a:cs typeface="Arial" panose="020B0604020202020204" pitchFamily="34" charset="0"/>
            </a:rPr>
            <a:t>; e </a:t>
          </a:r>
          <a:endParaRPr lang="pt-BR" dirty="0"/>
        </a:p>
      </dgm:t>
    </dgm:pt>
    <dgm:pt modelId="{86B8C9B7-0289-4680-AB15-2FEF45396AEA}" type="parTrans" cxnId="{DDFF9326-96E1-44DF-99C3-B2D0A551280F}">
      <dgm:prSet/>
      <dgm:spPr/>
      <dgm:t>
        <a:bodyPr/>
        <a:lstStyle/>
        <a:p>
          <a:endParaRPr lang="pt-BR"/>
        </a:p>
      </dgm:t>
    </dgm:pt>
    <dgm:pt modelId="{5609F18F-DE0B-4503-B8CD-F8BF786087B1}" type="sibTrans" cxnId="{DDFF9326-96E1-44DF-99C3-B2D0A551280F}">
      <dgm:prSet/>
      <dgm:spPr/>
      <dgm:t>
        <a:bodyPr/>
        <a:lstStyle/>
        <a:p>
          <a:endParaRPr lang="pt-BR"/>
        </a:p>
      </dgm:t>
    </dgm:pt>
    <dgm:pt modelId="{F57CA033-2AC9-47EC-A449-0127731E89B2}">
      <dgm:prSet phldrT="[Texto]" custT="1"/>
      <dgm:spPr/>
      <dgm:t>
        <a:bodyPr/>
        <a:lstStyle/>
        <a:p>
          <a:pPr algn="ctr"/>
          <a:endParaRPr lang="pt-BR" sz="3200" dirty="0">
            <a:solidFill>
              <a:srgbClr val="0070C0"/>
            </a:solidFill>
            <a:cs typeface="Arial" panose="020B0604020202020204" pitchFamily="34" charset="0"/>
          </a:endParaRPr>
        </a:p>
        <a:p>
          <a:pPr algn="ctr"/>
          <a:endParaRPr lang="pt-BR" sz="3200" dirty="0">
            <a:solidFill>
              <a:srgbClr val="0070C0"/>
            </a:solidFill>
            <a:cs typeface="Arial" panose="020B0604020202020204" pitchFamily="34" charset="0"/>
          </a:endParaRPr>
        </a:p>
        <a:p>
          <a:pPr algn="just"/>
          <a:r>
            <a:rPr lang="pt-BR" sz="4000" dirty="0">
              <a:solidFill>
                <a:srgbClr val="0070C0"/>
              </a:solidFill>
              <a:cs typeface="Arial" panose="020B0604020202020204" pitchFamily="34" charset="0"/>
            </a:rPr>
            <a:t>Outras </a:t>
          </a:r>
          <a:r>
            <a:rPr lang="pt-BR" sz="4000" b="1" dirty="0">
              <a:solidFill>
                <a:srgbClr val="0070C0"/>
              </a:solidFill>
              <a:cs typeface="Arial" panose="020B0604020202020204" pitchFamily="34" charset="0"/>
            </a:rPr>
            <a:t>tarefas que não estejam objetivamente definidas no Plano de Desenvolvimento Institucional da instituição apoiada</a:t>
          </a:r>
          <a:r>
            <a:rPr lang="pt-BR" sz="4000" dirty="0">
              <a:solidFill>
                <a:srgbClr val="0070C0"/>
              </a:solidFill>
              <a:cs typeface="Arial" panose="020B0604020202020204" pitchFamily="34" charset="0"/>
            </a:rPr>
            <a:t>.</a:t>
          </a:r>
        </a:p>
        <a:p>
          <a:pPr algn="r"/>
          <a:r>
            <a:rPr lang="pt-BR" sz="2800" b="1" dirty="0">
              <a:solidFill>
                <a:srgbClr val="002060"/>
              </a:solidFill>
              <a:cs typeface="Arial" panose="020B0604020202020204" pitchFamily="34" charset="0"/>
            </a:rPr>
            <a:t>Lei nº 8.958/1994, art. 1º, §3º</a:t>
          </a:r>
        </a:p>
        <a:p>
          <a:pPr algn="r"/>
          <a:r>
            <a:rPr lang="pt-BR" sz="2800" b="1" dirty="0">
              <a:solidFill>
                <a:srgbClr val="002060"/>
              </a:solidFill>
              <a:cs typeface="Arial" panose="020B0604020202020204" pitchFamily="34" charset="0"/>
            </a:rPr>
            <a:t>Decreto nº 7.423/2010, art. 2º, §2º</a:t>
          </a:r>
        </a:p>
        <a:p>
          <a:pPr algn="ctr"/>
          <a:r>
            <a:rPr lang="pt-BR" sz="3200" dirty="0">
              <a:solidFill>
                <a:srgbClr val="0070C0"/>
              </a:solidFill>
              <a:cs typeface="Arial" panose="020B0604020202020204" pitchFamily="34" charset="0"/>
            </a:rPr>
            <a:t> </a:t>
          </a:r>
          <a:endParaRPr lang="pt-BR" sz="3200" dirty="0"/>
        </a:p>
      </dgm:t>
    </dgm:pt>
    <dgm:pt modelId="{CCDB0E71-77B3-4449-847A-AA1A7610D6DD}" type="parTrans" cxnId="{1A195E6B-A64C-460B-8117-A8770C8998B8}">
      <dgm:prSet/>
      <dgm:spPr/>
      <dgm:t>
        <a:bodyPr/>
        <a:lstStyle/>
        <a:p>
          <a:endParaRPr lang="pt-BR"/>
        </a:p>
      </dgm:t>
    </dgm:pt>
    <dgm:pt modelId="{D55780ED-CCC6-41C8-B619-BBA1808D26EE}" type="sibTrans" cxnId="{1A195E6B-A64C-460B-8117-A8770C8998B8}">
      <dgm:prSet/>
      <dgm:spPr/>
      <dgm:t>
        <a:bodyPr/>
        <a:lstStyle/>
        <a:p>
          <a:endParaRPr lang="pt-BR"/>
        </a:p>
      </dgm:t>
    </dgm:pt>
    <dgm:pt modelId="{DEC70374-7855-4F70-A6B2-ECC7DC992767}" type="pres">
      <dgm:prSet presAssocID="{482DC89C-1C8C-4961-A96E-94B7DCAEC7AE}" presName="composite" presStyleCnt="0">
        <dgm:presLayoutVars>
          <dgm:chMax val="1"/>
          <dgm:dir/>
          <dgm:resizeHandles val="exact"/>
        </dgm:presLayoutVars>
      </dgm:prSet>
      <dgm:spPr/>
    </dgm:pt>
    <dgm:pt modelId="{A942DC7C-2422-45A5-8407-487526C48D9B}" type="pres">
      <dgm:prSet presAssocID="{15B4290A-C97C-4FF1-BECF-D0A59396C430}" presName="roof" presStyleLbl="dkBgShp" presStyleIdx="0" presStyleCnt="2" custLinFactNeighborX="-10808" custLinFactNeighborY="4468"/>
      <dgm:spPr/>
    </dgm:pt>
    <dgm:pt modelId="{E6A3AC7E-5DB8-466B-949F-7A2734F8D6C5}" type="pres">
      <dgm:prSet presAssocID="{15B4290A-C97C-4FF1-BECF-D0A59396C430}" presName="pillars" presStyleCnt="0"/>
      <dgm:spPr/>
    </dgm:pt>
    <dgm:pt modelId="{2D8B828D-B12C-4596-B091-043A33396817}" type="pres">
      <dgm:prSet presAssocID="{15B4290A-C97C-4FF1-BECF-D0A59396C430}" presName="pillar1" presStyleLbl="node1" presStyleIdx="0" presStyleCnt="2" custScaleY="100227" custLinFactNeighborX="776" custLinFactNeighborY="1294">
        <dgm:presLayoutVars>
          <dgm:bulletEnabled val="1"/>
        </dgm:presLayoutVars>
      </dgm:prSet>
      <dgm:spPr/>
    </dgm:pt>
    <dgm:pt modelId="{2C23E32D-D7C2-4756-8317-CE14BF009D42}" type="pres">
      <dgm:prSet presAssocID="{F57CA033-2AC9-47EC-A449-0127731E89B2}" presName="pillarX" presStyleLbl="node1" presStyleIdx="1" presStyleCnt="2" custScaleY="100227" custLinFactNeighborX="776" custLinFactNeighborY="1294">
        <dgm:presLayoutVars>
          <dgm:bulletEnabled val="1"/>
        </dgm:presLayoutVars>
      </dgm:prSet>
      <dgm:spPr/>
    </dgm:pt>
    <dgm:pt modelId="{F2DF0EFF-88CD-41D8-8B20-A55986A71F7E}" type="pres">
      <dgm:prSet presAssocID="{15B4290A-C97C-4FF1-BECF-D0A59396C430}" presName="base" presStyleLbl="dkBgShp" presStyleIdx="1" presStyleCnt="2"/>
      <dgm:spPr/>
    </dgm:pt>
  </dgm:ptLst>
  <dgm:cxnLst>
    <dgm:cxn modelId="{DDFF9326-96E1-44DF-99C3-B2D0A551280F}" srcId="{15B4290A-C97C-4FF1-BECF-D0A59396C430}" destId="{FD9C5AA7-0110-4C6F-9984-CEC9DFE90364}" srcOrd="0" destOrd="0" parTransId="{86B8C9B7-0289-4680-AB15-2FEF45396AEA}" sibTransId="{5609F18F-DE0B-4503-B8CD-F8BF786087B1}"/>
    <dgm:cxn modelId="{1A195E6B-A64C-460B-8117-A8770C8998B8}" srcId="{15B4290A-C97C-4FF1-BECF-D0A59396C430}" destId="{F57CA033-2AC9-47EC-A449-0127731E89B2}" srcOrd="1" destOrd="0" parTransId="{CCDB0E71-77B3-4449-847A-AA1A7610D6DD}" sibTransId="{D55780ED-CCC6-41C8-B619-BBA1808D26EE}"/>
    <dgm:cxn modelId="{9518AC9B-EFF8-4F31-BBCD-F0808A267B28}" srcId="{482DC89C-1C8C-4961-A96E-94B7DCAEC7AE}" destId="{15B4290A-C97C-4FF1-BECF-D0A59396C430}" srcOrd="0" destOrd="0" parTransId="{65525190-689E-4758-8033-13F01B28ADFB}" sibTransId="{2E52A7F7-26BE-47C3-A526-6C006601F044}"/>
    <dgm:cxn modelId="{A4D38FAF-6119-4CCC-8FD2-E0BFD49A0774}" type="presOf" srcId="{15B4290A-C97C-4FF1-BECF-D0A59396C430}" destId="{A942DC7C-2422-45A5-8407-487526C48D9B}" srcOrd="0" destOrd="0" presId="urn:microsoft.com/office/officeart/2005/8/layout/hList3"/>
    <dgm:cxn modelId="{190EE4B2-C5C7-404C-BA1B-4B40D07D3498}" type="presOf" srcId="{482DC89C-1C8C-4961-A96E-94B7DCAEC7AE}" destId="{DEC70374-7855-4F70-A6B2-ECC7DC992767}" srcOrd="0" destOrd="0" presId="urn:microsoft.com/office/officeart/2005/8/layout/hList3"/>
    <dgm:cxn modelId="{0ED491C2-A4DF-424A-A2A1-01550CB5F34F}" type="presOf" srcId="{F57CA033-2AC9-47EC-A449-0127731E89B2}" destId="{2C23E32D-D7C2-4756-8317-CE14BF009D42}" srcOrd="0" destOrd="0" presId="urn:microsoft.com/office/officeart/2005/8/layout/hList3"/>
    <dgm:cxn modelId="{8538DFC9-E19D-432C-A6A2-40CE917B8781}" type="presOf" srcId="{FD9C5AA7-0110-4C6F-9984-CEC9DFE90364}" destId="{2D8B828D-B12C-4596-B091-043A33396817}" srcOrd="0" destOrd="0" presId="urn:microsoft.com/office/officeart/2005/8/layout/hList3"/>
    <dgm:cxn modelId="{045233E8-B278-465A-909D-B6F6EF7DF8BC}" type="presParOf" srcId="{DEC70374-7855-4F70-A6B2-ECC7DC992767}" destId="{A942DC7C-2422-45A5-8407-487526C48D9B}" srcOrd="0" destOrd="0" presId="urn:microsoft.com/office/officeart/2005/8/layout/hList3"/>
    <dgm:cxn modelId="{458658D3-FD8C-4313-B352-C2B0269EAA36}" type="presParOf" srcId="{DEC70374-7855-4F70-A6B2-ECC7DC992767}" destId="{E6A3AC7E-5DB8-466B-949F-7A2734F8D6C5}" srcOrd="1" destOrd="0" presId="urn:microsoft.com/office/officeart/2005/8/layout/hList3"/>
    <dgm:cxn modelId="{612A9C07-3EC0-4D96-B760-63080E32834E}" type="presParOf" srcId="{E6A3AC7E-5DB8-466B-949F-7A2734F8D6C5}" destId="{2D8B828D-B12C-4596-B091-043A33396817}" srcOrd="0" destOrd="0" presId="urn:microsoft.com/office/officeart/2005/8/layout/hList3"/>
    <dgm:cxn modelId="{9C7E0661-C054-4FD9-938E-2F06971C7548}" type="presParOf" srcId="{E6A3AC7E-5DB8-466B-949F-7A2734F8D6C5}" destId="{2C23E32D-D7C2-4756-8317-CE14BF009D42}" srcOrd="1" destOrd="0" presId="urn:microsoft.com/office/officeart/2005/8/layout/hList3"/>
    <dgm:cxn modelId="{4B069EA4-C366-4F08-AF0A-EC1E9B8405D0}" type="presParOf" srcId="{DEC70374-7855-4F70-A6B2-ECC7DC992767}" destId="{F2DF0EFF-88CD-41D8-8B20-A55986A71F7E}"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9D86EE-D5FB-496F-A04B-1EA19AE4C6B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t-BR"/>
        </a:p>
      </dgm:t>
    </dgm:pt>
    <dgm:pt modelId="{FDBE9A54-CBF2-4CAA-854A-4AA24565BE8C}">
      <dgm:prSet phldrT="[Texto]"/>
      <dgm:spPr/>
      <dgm:t>
        <a:bodyPr/>
        <a:lstStyle/>
        <a:p>
          <a:r>
            <a:rPr lang="pt-BR" b="1" dirty="0"/>
            <a:t>Decreto nº 9507/2018 </a:t>
          </a:r>
        </a:p>
      </dgm:t>
    </dgm:pt>
    <dgm:pt modelId="{6C364158-A9E4-4901-86B7-2A39CBE35503}" type="parTrans" cxnId="{267AF4A3-5BC6-4E88-AFC8-3C217336C68D}">
      <dgm:prSet/>
      <dgm:spPr/>
      <dgm:t>
        <a:bodyPr/>
        <a:lstStyle/>
        <a:p>
          <a:endParaRPr lang="pt-BR"/>
        </a:p>
      </dgm:t>
    </dgm:pt>
    <dgm:pt modelId="{84EAD799-945B-4C05-87CC-54698C855809}" type="sibTrans" cxnId="{267AF4A3-5BC6-4E88-AFC8-3C217336C68D}">
      <dgm:prSet/>
      <dgm:spPr/>
      <dgm:t>
        <a:bodyPr/>
        <a:lstStyle/>
        <a:p>
          <a:endParaRPr lang="pt-BR"/>
        </a:p>
      </dgm:t>
    </dgm:pt>
    <dgm:pt modelId="{8CC4E0CF-5B62-4377-A910-0572FB9F08C5}">
      <dgm:prSet phldrT="[Texto]" custT="1"/>
      <dgm:spPr/>
      <dgm:t>
        <a:bodyPr/>
        <a:lstStyle/>
        <a:p>
          <a:pPr algn="just"/>
          <a:r>
            <a:rPr lang="pt-BR" sz="2800" b="1" dirty="0">
              <a:solidFill>
                <a:srgbClr val="002060"/>
              </a:solidFill>
              <a:latin typeface="+mn-lt"/>
              <a:cs typeface="Segoe UI" panose="020B0502040204020203" pitchFamily="34" charset="0"/>
            </a:rPr>
            <a:t>Possibilidade de terceirização de serviços com alocação exclusiva de mão de Obra na Administração Pública Federal.</a:t>
          </a:r>
          <a:endParaRPr lang="pt-BR" sz="2800" b="1" dirty="0">
            <a:solidFill>
              <a:srgbClr val="002060"/>
            </a:solidFill>
            <a:latin typeface="+mn-lt"/>
          </a:endParaRPr>
        </a:p>
      </dgm:t>
    </dgm:pt>
    <dgm:pt modelId="{C5999D84-CEB9-4A45-955F-BAF5D7271FF7}" type="parTrans" cxnId="{74512540-7286-4D17-A1FB-A56802EC9579}">
      <dgm:prSet/>
      <dgm:spPr/>
      <dgm:t>
        <a:bodyPr/>
        <a:lstStyle/>
        <a:p>
          <a:endParaRPr lang="pt-BR"/>
        </a:p>
      </dgm:t>
    </dgm:pt>
    <dgm:pt modelId="{CC128827-FF3A-41DC-BCC9-DABD784F116A}" type="sibTrans" cxnId="{74512540-7286-4D17-A1FB-A56802EC9579}">
      <dgm:prSet/>
      <dgm:spPr/>
      <dgm:t>
        <a:bodyPr/>
        <a:lstStyle/>
        <a:p>
          <a:endParaRPr lang="pt-BR"/>
        </a:p>
      </dgm:t>
    </dgm:pt>
    <dgm:pt modelId="{CD9A28F6-DFDD-4444-B5CD-E88CF627DE3C}">
      <dgm:prSet phldrT="[Texto]"/>
      <dgm:spPr/>
      <dgm:t>
        <a:bodyPr/>
        <a:lstStyle/>
        <a:p>
          <a:pPr algn="l"/>
          <a:endParaRPr lang="pt-BR" sz="2300" dirty="0"/>
        </a:p>
      </dgm:t>
    </dgm:pt>
    <dgm:pt modelId="{E2AEFE56-8AC8-4117-B459-B4E8BE6B438C}" type="parTrans" cxnId="{2A48ABF5-72C9-40A4-944A-DDF8C899A255}">
      <dgm:prSet/>
      <dgm:spPr/>
      <dgm:t>
        <a:bodyPr/>
        <a:lstStyle/>
        <a:p>
          <a:endParaRPr lang="pt-BR"/>
        </a:p>
      </dgm:t>
    </dgm:pt>
    <dgm:pt modelId="{9D5A373E-EFBC-4CD4-957F-E9FE7346397B}" type="sibTrans" cxnId="{2A48ABF5-72C9-40A4-944A-DDF8C899A255}">
      <dgm:prSet/>
      <dgm:spPr/>
      <dgm:t>
        <a:bodyPr/>
        <a:lstStyle/>
        <a:p>
          <a:endParaRPr lang="pt-BR"/>
        </a:p>
      </dgm:t>
    </dgm:pt>
    <dgm:pt modelId="{B7BF7739-BED7-444C-A734-FFA17C264294}">
      <dgm:prSet phldrT="[Texto]"/>
      <dgm:spPr/>
      <dgm:t>
        <a:bodyPr/>
        <a:lstStyle/>
        <a:p>
          <a:r>
            <a:rPr lang="pt-BR" b="1" dirty="0"/>
            <a:t>Lei nº 8.666/1993</a:t>
          </a:r>
        </a:p>
      </dgm:t>
    </dgm:pt>
    <dgm:pt modelId="{8DD60D2C-3E6E-4E29-8F2A-CD3C902E99CB}" type="parTrans" cxnId="{92CA255E-DEE6-4446-AA08-F27FB0CA7C27}">
      <dgm:prSet/>
      <dgm:spPr/>
      <dgm:t>
        <a:bodyPr/>
        <a:lstStyle/>
        <a:p>
          <a:endParaRPr lang="pt-BR"/>
        </a:p>
      </dgm:t>
    </dgm:pt>
    <dgm:pt modelId="{59F8D90D-E6E9-4594-8479-6B73088EAEE0}" type="sibTrans" cxnId="{92CA255E-DEE6-4446-AA08-F27FB0CA7C27}">
      <dgm:prSet/>
      <dgm:spPr/>
      <dgm:t>
        <a:bodyPr/>
        <a:lstStyle/>
        <a:p>
          <a:endParaRPr lang="pt-BR"/>
        </a:p>
      </dgm:t>
    </dgm:pt>
    <dgm:pt modelId="{BBA349E5-93A7-4060-9B32-E2ABFCF98475}">
      <dgm:prSet phldrT="[Texto]" custT="1"/>
      <dgm:spPr/>
      <dgm:t>
        <a:bodyPr/>
        <a:lstStyle/>
        <a:p>
          <a:r>
            <a:rPr lang="pt-BR" sz="2800" b="1" dirty="0">
              <a:solidFill>
                <a:srgbClr val="002060"/>
              </a:solidFill>
            </a:rPr>
            <a:t>Dispensa de licitação</a:t>
          </a:r>
        </a:p>
      </dgm:t>
    </dgm:pt>
    <dgm:pt modelId="{C01F7BC5-CD50-4D30-85D7-BD6F3A872E2E}" type="parTrans" cxnId="{126CB370-2099-44C5-97E7-D7D37C80F8C2}">
      <dgm:prSet/>
      <dgm:spPr/>
      <dgm:t>
        <a:bodyPr/>
        <a:lstStyle/>
        <a:p>
          <a:endParaRPr lang="pt-BR"/>
        </a:p>
      </dgm:t>
    </dgm:pt>
    <dgm:pt modelId="{E16A46F1-8399-47F0-BB46-AC94DDDDC5D7}" type="sibTrans" cxnId="{126CB370-2099-44C5-97E7-D7D37C80F8C2}">
      <dgm:prSet/>
      <dgm:spPr/>
      <dgm:t>
        <a:bodyPr/>
        <a:lstStyle/>
        <a:p>
          <a:endParaRPr lang="pt-BR"/>
        </a:p>
      </dgm:t>
    </dgm:pt>
    <dgm:pt modelId="{46C4DD3A-0559-409E-9CCE-34EC6B112175}">
      <dgm:prSet phldrT="[Texto]"/>
      <dgm:spPr/>
      <dgm:t>
        <a:bodyPr/>
        <a:lstStyle/>
        <a:p>
          <a:r>
            <a:rPr lang="pt-BR" b="1" dirty="0"/>
            <a:t>Lei nº 14.133/2021</a:t>
          </a:r>
        </a:p>
      </dgm:t>
    </dgm:pt>
    <dgm:pt modelId="{772DC376-CA9C-4AE2-B96D-BEA7FBAD11CA}" type="parTrans" cxnId="{496045FD-5DBE-4476-9B94-E4BF2B5A6D8C}">
      <dgm:prSet/>
      <dgm:spPr/>
      <dgm:t>
        <a:bodyPr/>
        <a:lstStyle/>
        <a:p>
          <a:endParaRPr lang="pt-BR"/>
        </a:p>
      </dgm:t>
    </dgm:pt>
    <dgm:pt modelId="{C8151950-833D-4E3A-8700-A3CD206B978C}" type="sibTrans" cxnId="{496045FD-5DBE-4476-9B94-E4BF2B5A6D8C}">
      <dgm:prSet/>
      <dgm:spPr/>
      <dgm:t>
        <a:bodyPr/>
        <a:lstStyle/>
        <a:p>
          <a:endParaRPr lang="pt-BR"/>
        </a:p>
      </dgm:t>
    </dgm:pt>
    <dgm:pt modelId="{AE9883F2-0106-48F8-A8FD-7E9F412709A1}">
      <dgm:prSet phldrT="[Texto]" custT="1"/>
      <dgm:spPr/>
      <dgm:t>
        <a:bodyPr/>
        <a:lstStyle/>
        <a:p>
          <a:r>
            <a:rPr lang="pt-BR" sz="2800" b="1" dirty="0">
              <a:solidFill>
                <a:srgbClr val="002060"/>
              </a:solidFill>
            </a:rPr>
            <a:t>Dispensa de licitação</a:t>
          </a:r>
          <a:endParaRPr lang="pt-BR" sz="2800" dirty="0"/>
        </a:p>
      </dgm:t>
    </dgm:pt>
    <dgm:pt modelId="{67910463-DF05-4A2B-BF87-CC6531F0EEED}" type="parTrans" cxnId="{465A94BD-2DDD-40B0-9BFB-8AFDE68E34DD}">
      <dgm:prSet/>
      <dgm:spPr/>
      <dgm:t>
        <a:bodyPr/>
        <a:lstStyle/>
        <a:p>
          <a:endParaRPr lang="pt-BR"/>
        </a:p>
      </dgm:t>
    </dgm:pt>
    <dgm:pt modelId="{3D170A11-7EE8-4B70-A94B-9583AAD30B61}" type="sibTrans" cxnId="{465A94BD-2DDD-40B0-9BFB-8AFDE68E34DD}">
      <dgm:prSet/>
      <dgm:spPr/>
      <dgm:t>
        <a:bodyPr/>
        <a:lstStyle/>
        <a:p>
          <a:endParaRPr lang="pt-BR"/>
        </a:p>
      </dgm:t>
    </dgm:pt>
    <dgm:pt modelId="{C56EFA12-623C-458C-9825-8620B637AE39}">
      <dgm:prSet phldrT="[Texto]" custT="1"/>
      <dgm:spPr/>
      <dgm:t>
        <a:bodyPr/>
        <a:lstStyle/>
        <a:p>
          <a:pPr algn="just"/>
          <a:r>
            <a:rPr lang="pt-BR" sz="2800" b="1" dirty="0">
              <a:solidFill>
                <a:srgbClr val="002060"/>
              </a:solidFill>
              <a:latin typeface="+mn-lt"/>
            </a:rPr>
            <a:t>Detém presunção de legalidade e constitucionalidade, ao contrário da descaracterização do PDI por objeto irregular.</a:t>
          </a:r>
        </a:p>
      </dgm:t>
    </dgm:pt>
    <dgm:pt modelId="{61E63E26-0CFF-4E17-A271-EEAAAD06DC34}" type="parTrans" cxnId="{18C94204-CC0D-4A44-BD94-1E8AAFDB8FEC}">
      <dgm:prSet/>
      <dgm:spPr/>
      <dgm:t>
        <a:bodyPr/>
        <a:lstStyle/>
        <a:p>
          <a:endParaRPr lang="pt-BR"/>
        </a:p>
      </dgm:t>
    </dgm:pt>
    <dgm:pt modelId="{79988B32-DFAB-421F-9D51-EF1D5379456A}" type="sibTrans" cxnId="{18C94204-CC0D-4A44-BD94-1E8AAFDB8FEC}">
      <dgm:prSet/>
      <dgm:spPr/>
      <dgm:t>
        <a:bodyPr/>
        <a:lstStyle/>
        <a:p>
          <a:endParaRPr lang="pt-BR"/>
        </a:p>
      </dgm:t>
    </dgm:pt>
    <dgm:pt modelId="{BCB4480C-1982-4335-A693-09F08A909F36}">
      <dgm:prSet phldrT="[Texto]" custT="1"/>
      <dgm:spPr/>
      <dgm:t>
        <a:bodyPr/>
        <a:lstStyle/>
        <a:p>
          <a:r>
            <a:rPr lang="pt-BR" sz="2800" b="1" dirty="0">
              <a:solidFill>
                <a:srgbClr val="002060"/>
              </a:solidFill>
            </a:rPr>
            <a:t>Inexigibilidade de licitação</a:t>
          </a:r>
        </a:p>
      </dgm:t>
    </dgm:pt>
    <dgm:pt modelId="{42A372BA-AE39-4FF1-9DF5-AC5743CEF86B}" type="parTrans" cxnId="{729B437B-DFF5-4B0A-8D0E-14E5186A8E52}">
      <dgm:prSet/>
      <dgm:spPr/>
      <dgm:t>
        <a:bodyPr/>
        <a:lstStyle/>
        <a:p>
          <a:endParaRPr lang="pt-BR"/>
        </a:p>
      </dgm:t>
    </dgm:pt>
    <dgm:pt modelId="{0EFD4D8D-1CCA-4A5F-8C20-F97FC15F1A92}" type="sibTrans" cxnId="{729B437B-DFF5-4B0A-8D0E-14E5186A8E52}">
      <dgm:prSet/>
      <dgm:spPr/>
      <dgm:t>
        <a:bodyPr/>
        <a:lstStyle/>
        <a:p>
          <a:endParaRPr lang="pt-BR"/>
        </a:p>
      </dgm:t>
    </dgm:pt>
    <dgm:pt modelId="{AF7C7B89-6790-4BAA-8C16-72CE7F889A53}">
      <dgm:prSet phldrT="[Texto]" custT="1"/>
      <dgm:spPr/>
      <dgm:t>
        <a:bodyPr/>
        <a:lstStyle/>
        <a:p>
          <a:pPr algn="l"/>
          <a:endParaRPr lang="pt-BR" sz="2800" b="1" dirty="0">
            <a:solidFill>
              <a:srgbClr val="002060"/>
            </a:solidFill>
            <a:latin typeface="+mn-lt"/>
          </a:endParaRPr>
        </a:p>
      </dgm:t>
    </dgm:pt>
    <dgm:pt modelId="{E1A45ECE-7076-437F-A3ED-DF37EEBAF7D4}" type="parTrans" cxnId="{97A33CFD-B951-4D12-9142-5ED01E572E09}">
      <dgm:prSet/>
      <dgm:spPr/>
      <dgm:t>
        <a:bodyPr/>
        <a:lstStyle/>
        <a:p>
          <a:endParaRPr lang="pt-BR"/>
        </a:p>
      </dgm:t>
    </dgm:pt>
    <dgm:pt modelId="{7F6225F9-EEED-45BC-BFCD-AE53DD91E0D8}" type="sibTrans" cxnId="{97A33CFD-B951-4D12-9142-5ED01E572E09}">
      <dgm:prSet/>
      <dgm:spPr/>
      <dgm:t>
        <a:bodyPr/>
        <a:lstStyle/>
        <a:p>
          <a:endParaRPr lang="pt-BR"/>
        </a:p>
      </dgm:t>
    </dgm:pt>
    <dgm:pt modelId="{C21B84DF-CF20-44E1-95E3-AB4BC5A50090}">
      <dgm:prSet phldrT="[Texto]" custT="1"/>
      <dgm:spPr/>
      <dgm:t>
        <a:bodyPr/>
        <a:lstStyle/>
        <a:p>
          <a:r>
            <a:rPr lang="pt-BR" sz="2800" b="1" dirty="0">
              <a:solidFill>
                <a:srgbClr val="002060"/>
              </a:solidFill>
            </a:rPr>
            <a:t>Inexigibilidade de licitação</a:t>
          </a:r>
        </a:p>
      </dgm:t>
    </dgm:pt>
    <dgm:pt modelId="{846CCA97-004E-4E0D-B35C-7A55EBC50035}" type="parTrans" cxnId="{D8E6F5AB-3979-4612-93D1-345C96D41C0C}">
      <dgm:prSet/>
      <dgm:spPr/>
      <dgm:t>
        <a:bodyPr/>
        <a:lstStyle/>
        <a:p>
          <a:endParaRPr lang="pt-BR"/>
        </a:p>
      </dgm:t>
    </dgm:pt>
    <dgm:pt modelId="{F94090AE-72AA-480C-9E1D-4D2C81F630C9}" type="sibTrans" cxnId="{D8E6F5AB-3979-4612-93D1-345C96D41C0C}">
      <dgm:prSet/>
      <dgm:spPr/>
      <dgm:t>
        <a:bodyPr/>
        <a:lstStyle/>
        <a:p>
          <a:endParaRPr lang="pt-BR"/>
        </a:p>
      </dgm:t>
    </dgm:pt>
    <dgm:pt modelId="{91616688-DEDC-4EC1-A8C3-8C03BB8118E3}" type="pres">
      <dgm:prSet presAssocID="{E09D86EE-D5FB-496F-A04B-1EA19AE4C6B4}" presName="linearFlow" presStyleCnt="0">
        <dgm:presLayoutVars>
          <dgm:dir/>
          <dgm:animLvl val="lvl"/>
          <dgm:resizeHandles val="exact"/>
        </dgm:presLayoutVars>
      </dgm:prSet>
      <dgm:spPr/>
    </dgm:pt>
    <dgm:pt modelId="{28AD612A-0749-434B-AFD5-1F21CF6F90F8}" type="pres">
      <dgm:prSet presAssocID="{FDBE9A54-CBF2-4CAA-854A-4AA24565BE8C}" presName="composite" presStyleCnt="0"/>
      <dgm:spPr/>
    </dgm:pt>
    <dgm:pt modelId="{DAB72776-03F3-4DE3-BCBB-644B1DC8DFBA}" type="pres">
      <dgm:prSet presAssocID="{FDBE9A54-CBF2-4CAA-854A-4AA24565BE8C}" presName="parentText" presStyleLbl="alignNode1" presStyleIdx="0" presStyleCnt="3">
        <dgm:presLayoutVars>
          <dgm:chMax val="1"/>
          <dgm:bulletEnabled val="1"/>
        </dgm:presLayoutVars>
      </dgm:prSet>
      <dgm:spPr/>
    </dgm:pt>
    <dgm:pt modelId="{9F4F58A8-F9CC-4351-8DED-639AA654559C}" type="pres">
      <dgm:prSet presAssocID="{FDBE9A54-CBF2-4CAA-854A-4AA24565BE8C}" presName="descendantText" presStyleLbl="alignAcc1" presStyleIdx="0" presStyleCnt="3" custScaleY="129177">
        <dgm:presLayoutVars>
          <dgm:bulletEnabled val="1"/>
        </dgm:presLayoutVars>
      </dgm:prSet>
      <dgm:spPr/>
    </dgm:pt>
    <dgm:pt modelId="{7B9597AE-30F4-4712-8335-425991084355}" type="pres">
      <dgm:prSet presAssocID="{84EAD799-945B-4C05-87CC-54698C855809}" presName="sp" presStyleCnt="0"/>
      <dgm:spPr/>
    </dgm:pt>
    <dgm:pt modelId="{81EBD258-A3FA-4506-A9AA-847BE9DBFC50}" type="pres">
      <dgm:prSet presAssocID="{B7BF7739-BED7-444C-A734-FFA17C264294}" presName="composite" presStyleCnt="0"/>
      <dgm:spPr/>
    </dgm:pt>
    <dgm:pt modelId="{58A77BA6-BEDA-4923-B292-5F098E83FF7B}" type="pres">
      <dgm:prSet presAssocID="{B7BF7739-BED7-444C-A734-FFA17C264294}" presName="parentText" presStyleLbl="alignNode1" presStyleIdx="1" presStyleCnt="3">
        <dgm:presLayoutVars>
          <dgm:chMax val="1"/>
          <dgm:bulletEnabled val="1"/>
        </dgm:presLayoutVars>
      </dgm:prSet>
      <dgm:spPr/>
    </dgm:pt>
    <dgm:pt modelId="{872B6BE6-B126-4B73-BFB4-69AF48E49937}" type="pres">
      <dgm:prSet presAssocID="{B7BF7739-BED7-444C-A734-FFA17C264294}" presName="descendantText" presStyleLbl="alignAcc1" presStyleIdx="1" presStyleCnt="3">
        <dgm:presLayoutVars>
          <dgm:bulletEnabled val="1"/>
        </dgm:presLayoutVars>
      </dgm:prSet>
      <dgm:spPr/>
    </dgm:pt>
    <dgm:pt modelId="{E288C2BD-4E5F-42AE-94A9-B84C20CE1F22}" type="pres">
      <dgm:prSet presAssocID="{59F8D90D-E6E9-4594-8479-6B73088EAEE0}" presName="sp" presStyleCnt="0"/>
      <dgm:spPr/>
    </dgm:pt>
    <dgm:pt modelId="{63DC548B-FFBD-42C4-BC6A-C86519A83055}" type="pres">
      <dgm:prSet presAssocID="{46C4DD3A-0559-409E-9CCE-34EC6B112175}" presName="composite" presStyleCnt="0"/>
      <dgm:spPr/>
    </dgm:pt>
    <dgm:pt modelId="{9748ABAF-588E-42B3-96AF-4736173D36D6}" type="pres">
      <dgm:prSet presAssocID="{46C4DD3A-0559-409E-9CCE-34EC6B112175}" presName="parentText" presStyleLbl="alignNode1" presStyleIdx="2" presStyleCnt="3">
        <dgm:presLayoutVars>
          <dgm:chMax val="1"/>
          <dgm:bulletEnabled val="1"/>
        </dgm:presLayoutVars>
      </dgm:prSet>
      <dgm:spPr/>
    </dgm:pt>
    <dgm:pt modelId="{166FEE65-749B-4A12-B513-C043C45FD495}" type="pres">
      <dgm:prSet presAssocID="{46C4DD3A-0559-409E-9CCE-34EC6B112175}" presName="descendantText" presStyleLbl="alignAcc1" presStyleIdx="2" presStyleCnt="3">
        <dgm:presLayoutVars>
          <dgm:bulletEnabled val="1"/>
        </dgm:presLayoutVars>
      </dgm:prSet>
      <dgm:spPr/>
    </dgm:pt>
  </dgm:ptLst>
  <dgm:cxnLst>
    <dgm:cxn modelId="{18C94204-CC0D-4A44-BD94-1E8AAFDB8FEC}" srcId="{FDBE9A54-CBF2-4CAA-854A-4AA24565BE8C}" destId="{C56EFA12-623C-458C-9825-8620B637AE39}" srcOrd="2" destOrd="0" parTransId="{61E63E26-0CFF-4E17-A271-EEAAAD06DC34}" sibTransId="{79988B32-DFAB-421F-9D51-EF1D5379456A}"/>
    <dgm:cxn modelId="{DFE34E1D-8E0D-4EF9-B340-FDEE8B5E9022}" type="presOf" srcId="{AF7C7B89-6790-4BAA-8C16-72CE7F889A53}" destId="{9F4F58A8-F9CC-4351-8DED-639AA654559C}" srcOrd="0" destOrd="0" presId="urn:microsoft.com/office/officeart/2005/8/layout/chevron2"/>
    <dgm:cxn modelId="{74512540-7286-4D17-A1FB-A56802EC9579}" srcId="{FDBE9A54-CBF2-4CAA-854A-4AA24565BE8C}" destId="{8CC4E0CF-5B62-4377-A910-0572FB9F08C5}" srcOrd="1" destOrd="0" parTransId="{C5999D84-CEB9-4A45-955F-BAF5D7271FF7}" sibTransId="{CC128827-FF3A-41DC-BCC9-DABD784F116A}"/>
    <dgm:cxn modelId="{92CA255E-DEE6-4446-AA08-F27FB0CA7C27}" srcId="{E09D86EE-D5FB-496F-A04B-1EA19AE4C6B4}" destId="{B7BF7739-BED7-444C-A734-FFA17C264294}" srcOrd="1" destOrd="0" parTransId="{8DD60D2C-3E6E-4E29-8F2A-CD3C902E99CB}" sibTransId="{59F8D90D-E6E9-4594-8479-6B73088EAEE0}"/>
    <dgm:cxn modelId="{993F4641-11F5-4723-9D67-7F6A65FFDDF3}" type="presOf" srcId="{C21B84DF-CF20-44E1-95E3-AB4BC5A50090}" destId="{166FEE65-749B-4A12-B513-C043C45FD495}" srcOrd="0" destOrd="1" presId="urn:microsoft.com/office/officeart/2005/8/layout/chevron2"/>
    <dgm:cxn modelId="{D9C02067-3306-42FA-BFF6-A6C07101C380}" type="presOf" srcId="{BBA349E5-93A7-4060-9B32-E2ABFCF98475}" destId="{872B6BE6-B126-4B73-BFB4-69AF48E49937}" srcOrd="0" destOrd="0" presId="urn:microsoft.com/office/officeart/2005/8/layout/chevron2"/>
    <dgm:cxn modelId="{BEB74469-9BA8-4810-9618-5D561D156270}" type="presOf" srcId="{E09D86EE-D5FB-496F-A04B-1EA19AE4C6B4}" destId="{91616688-DEDC-4EC1-A8C3-8C03BB8118E3}" srcOrd="0" destOrd="0" presId="urn:microsoft.com/office/officeart/2005/8/layout/chevron2"/>
    <dgm:cxn modelId="{CADED469-E825-4D21-87AB-459E693E21C1}" type="presOf" srcId="{46C4DD3A-0559-409E-9CCE-34EC6B112175}" destId="{9748ABAF-588E-42B3-96AF-4736173D36D6}" srcOrd="0" destOrd="0" presId="urn:microsoft.com/office/officeart/2005/8/layout/chevron2"/>
    <dgm:cxn modelId="{126CB370-2099-44C5-97E7-D7D37C80F8C2}" srcId="{B7BF7739-BED7-444C-A734-FFA17C264294}" destId="{BBA349E5-93A7-4060-9B32-E2ABFCF98475}" srcOrd="0" destOrd="0" parTransId="{C01F7BC5-CD50-4D30-85D7-BD6F3A872E2E}" sibTransId="{E16A46F1-8399-47F0-BB46-AC94DDDDC5D7}"/>
    <dgm:cxn modelId="{E2BAB279-40C6-4A68-A5AC-9B26905F94B5}" type="presOf" srcId="{BCB4480C-1982-4335-A693-09F08A909F36}" destId="{872B6BE6-B126-4B73-BFB4-69AF48E49937}" srcOrd="0" destOrd="1" presId="urn:microsoft.com/office/officeart/2005/8/layout/chevron2"/>
    <dgm:cxn modelId="{729B437B-DFF5-4B0A-8D0E-14E5186A8E52}" srcId="{B7BF7739-BED7-444C-A734-FFA17C264294}" destId="{BCB4480C-1982-4335-A693-09F08A909F36}" srcOrd="1" destOrd="0" parTransId="{42A372BA-AE39-4FF1-9DF5-AC5743CEF86B}" sibTransId="{0EFD4D8D-1CCA-4A5F-8C20-F97FC15F1A92}"/>
    <dgm:cxn modelId="{D9ADE088-9781-45BB-A7FE-199A8F9AA263}" type="presOf" srcId="{C56EFA12-623C-458C-9825-8620B637AE39}" destId="{9F4F58A8-F9CC-4351-8DED-639AA654559C}" srcOrd="0" destOrd="2" presId="urn:microsoft.com/office/officeart/2005/8/layout/chevron2"/>
    <dgm:cxn modelId="{65CC098C-A0CA-4546-AE93-A3D10F7C6810}" type="presOf" srcId="{CD9A28F6-DFDD-4444-B5CD-E88CF627DE3C}" destId="{9F4F58A8-F9CC-4351-8DED-639AA654559C}" srcOrd="0" destOrd="3" presId="urn:microsoft.com/office/officeart/2005/8/layout/chevron2"/>
    <dgm:cxn modelId="{68495DA1-EB3B-4C06-8B49-1C13B90BAE16}" type="presOf" srcId="{FDBE9A54-CBF2-4CAA-854A-4AA24565BE8C}" destId="{DAB72776-03F3-4DE3-BCBB-644B1DC8DFBA}" srcOrd="0" destOrd="0" presId="urn:microsoft.com/office/officeart/2005/8/layout/chevron2"/>
    <dgm:cxn modelId="{267AF4A3-5BC6-4E88-AFC8-3C217336C68D}" srcId="{E09D86EE-D5FB-496F-A04B-1EA19AE4C6B4}" destId="{FDBE9A54-CBF2-4CAA-854A-4AA24565BE8C}" srcOrd="0" destOrd="0" parTransId="{6C364158-A9E4-4901-86B7-2A39CBE35503}" sibTransId="{84EAD799-945B-4C05-87CC-54698C855809}"/>
    <dgm:cxn modelId="{D8E6F5AB-3979-4612-93D1-345C96D41C0C}" srcId="{46C4DD3A-0559-409E-9CCE-34EC6B112175}" destId="{C21B84DF-CF20-44E1-95E3-AB4BC5A50090}" srcOrd="1" destOrd="0" parTransId="{846CCA97-004E-4E0D-B35C-7A55EBC50035}" sibTransId="{F94090AE-72AA-480C-9E1D-4D2C81F630C9}"/>
    <dgm:cxn modelId="{465A94BD-2DDD-40B0-9BFB-8AFDE68E34DD}" srcId="{46C4DD3A-0559-409E-9CCE-34EC6B112175}" destId="{AE9883F2-0106-48F8-A8FD-7E9F412709A1}" srcOrd="0" destOrd="0" parTransId="{67910463-DF05-4A2B-BF87-CC6531F0EEED}" sibTransId="{3D170A11-7EE8-4B70-A94B-9583AAD30B61}"/>
    <dgm:cxn modelId="{01C248C8-9814-418F-B022-546ADB703330}" type="presOf" srcId="{8CC4E0CF-5B62-4377-A910-0572FB9F08C5}" destId="{9F4F58A8-F9CC-4351-8DED-639AA654559C}" srcOrd="0" destOrd="1" presId="urn:microsoft.com/office/officeart/2005/8/layout/chevron2"/>
    <dgm:cxn modelId="{F709FBCA-BE91-4C07-B31B-78CBD53BF1F1}" type="presOf" srcId="{AE9883F2-0106-48F8-A8FD-7E9F412709A1}" destId="{166FEE65-749B-4A12-B513-C043C45FD495}" srcOrd="0" destOrd="0" presId="urn:microsoft.com/office/officeart/2005/8/layout/chevron2"/>
    <dgm:cxn modelId="{58F9E8D6-2022-4106-A010-350A212DCDD5}" type="presOf" srcId="{B7BF7739-BED7-444C-A734-FFA17C264294}" destId="{58A77BA6-BEDA-4923-B292-5F098E83FF7B}" srcOrd="0" destOrd="0" presId="urn:microsoft.com/office/officeart/2005/8/layout/chevron2"/>
    <dgm:cxn modelId="{2A48ABF5-72C9-40A4-944A-DDF8C899A255}" srcId="{FDBE9A54-CBF2-4CAA-854A-4AA24565BE8C}" destId="{CD9A28F6-DFDD-4444-B5CD-E88CF627DE3C}" srcOrd="3" destOrd="0" parTransId="{E2AEFE56-8AC8-4117-B459-B4E8BE6B438C}" sibTransId="{9D5A373E-EFBC-4CD4-957F-E9FE7346397B}"/>
    <dgm:cxn modelId="{97A33CFD-B951-4D12-9142-5ED01E572E09}" srcId="{FDBE9A54-CBF2-4CAA-854A-4AA24565BE8C}" destId="{AF7C7B89-6790-4BAA-8C16-72CE7F889A53}" srcOrd="0" destOrd="0" parTransId="{E1A45ECE-7076-437F-A3ED-DF37EEBAF7D4}" sibTransId="{7F6225F9-EEED-45BC-BFCD-AE53DD91E0D8}"/>
    <dgm:cxn modelId="{496045FD-5DBE-4476-9B94-E4BF2B5A6D8C}" srcId="{E09D86EE-D5FB-496F-A04B-1EA19AE4C6B4}" destId="{46C4DD3A-0559-409E-9CCE-34EC6B112175}" srcOrd="2" destOrd="0" parTransId="{772DC376-CA9C-4AE2-B96D-BEA7FBAD11CA}" sibTransId="{C8151950-833D-4E3A-8700-A3CD206B978C}"/>
    <dgm:cxn modelId="{ABE97F60-C9A2-41AD-92C3-BB7F86593B29}" type="presParOf" srcId="{91616688-DEDC-4EC1-A8C3-8C03BB8118E3}" destId="{28AD612A-0749-434B-AFD5-1F21CF6F90F8}" srcOrd="0" destOrd="0" presId="urn:microsoft.com/office/officeart/2005/8/layout/chevron2"/>
    <dgm:cxn modelId="{C997050A-DE78-4B10-A368-A18F5E360989}" type="presParOf" srcId="{28AD612A-0749-434B-AFD5-1F21CF6F90F8}" destId="{DAB72776-03F3-4DE3-BCBB-644B1DC8DFBA}" srcOrd="0" destOrd="0" presId="urn:microsoft.com/office/officeart/2005/8/layout/chevron2"/>
    <dgm:cxn modelId="{98B4E1A8-A823-43A9-B857-D10EF54EB578}" type="presParOf" srcId="{28AD612A-0749-434B-AFD5-1F21CF6F90F8}" destId="{9F4F58A8-F9CC-4351-8DED-639AA654559C}" srcOrd="1" destOrd="0" presId="urn:microsoft.com/office/officeart/2005/8/layout/chevron2"/>
    <dgm:cxn modelId="{18748028-7E59-46E7-97D0-A50481768BD8}" type="presParOf" srcId="{91616688-DEDC-4EC1-A8C3-8C03BB8118E3}" destId="{7B9597AE-30F4-4712-8335-425991084355}" srcOrd="1" destOrd="0" presId="urn:microsoft.com/office/officeart/2005/8/layout/chevron2"/>
    <dgm:cxn modelId="{55628F68-D5DD-44F9-98B7-D5A7EB1B7D21}" type="presParOf" srcId="{91616688-DEDC-4EC1-A8C3-8C03BB8118E3}" destId="{81EBD258-A3FA-4506-A9AA-847BE9DBFC50}" srcOrd="2" destOrd="0" presId="urn:microsoft.com/office/officeart/2005/8/layout/chevron2"/>
    <dgm:cxn modelId="{374BE914-8E76-4B88-8921-460BD60BE33F}" type="presParOf" srcId="{81EBD258-A3FA-4506-A9AA-847BE9DBFC50}" destId="{58A77BA6-BEDA-4923-B292-5F098E83FF7B}" srcOrd="0" destOrd="0" presId="urn:microsoft.com/office/officeart/2005/8/layout/chevron2"/>
    <dgm:cxn modelId="{B50B1E89-8D8B-4972-A6C7-D0529612C904}" type="presParOf" srcId="{81EBD258-A3FA-4506-A9AA-847BE9DBFC50}" destId="{872B6BE6-B126-4B73-BFB4-69AF48E49937}" srcOrd="1" destOrd="0" presId="urn:microsoft.com/office/officeart/2005/8/layout/chevron2"/>
    <dgm:cxn modelId="{0BAE2404-F4AD-419A-BE58-4F76A6079C7B}" type="presParOf" srcId="{91616688-DEDC-4EC1-A8C3-8C03BB8118E3}" destId="{E288C2BD-4E5F-42AE-94A9-B84C20CE1F22}" srcOrd="3" destOrd="0" presId="urn:microsoft.com/office/officeart/2005/8/layout/chevron2"/>
    <dgm:cxn modelId="{F40CFD48-C32D-4167-BE87-2A96BB5D15A8}" type="presParOf" srcId="{91616688-DEDC-4EC1-A8C3-8C03BB8118E3}" destId="{63DC548B-FFBD-42C4-BC6A-C86519A83055}" srcOrd="4" destOrd="0" presId="urn:microsoft.com/office/officeart/2005/8/layout/chevron2"/>
    <dgm:cxn modelId="{869C2EC7-35E4-4F5E-959C-7DF6BCE47964}" type="presParOf" srcId="{63DC548B-FFBD-42C4-BC6A-C86519A83055}" destId="{9748ABAF-588E-42B3-96AF-4736173D36D6}" srcOrd="0" destOrd="0" presId="urn:microsoft.com/office/officeart/2005/8/layout/chevron2"/>
    <dgm:cxn modelId="{A026399F-C249-47B9-B023-36FF44222076}" type="presParOf" srcId="{63DC548B-FFBD-42C4-BC6A-C86519A83055}" destId="{166FEE65-749B-4A12-B513-C043C45FD49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B6265-AB5A-4B72-9F1C-36190128A555}">
      <dsp:nvSpPr>
        <dsp:cNvPr id="0" name=""/>
        <dsp:cNvSpPr/>
      </dsp:nvSpPr>
      <dsp:spPr>
        <a:xfrm>
          <a:off x="4149" y="0"/>
          <a:ext cx="16231700" cy="68418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pt-BR" sz="3600" kern="1200" dirty="0"/>
        </a:p>
        <a:p>
          <a:pPr marL="0" lvl="0" indent="0" algn="just" defTabSz="1600200">
            <a:lnSpc>
              <a:spcPct val="90000"/>
            </a:lnSpc>
            <a:spcBef>
              <a:spcPct val="0"/>
            </a:spcBef>
            <a:spcAft>
              <a:spcPct val="35000"/>
            </a:spcAft>
            <a:buNone/>
          </a:pPr>
          <a:r>
            <a:rPr lang="pt-BR" sz="3500" kern="1200" dirty="0"/>
            <a:t>O </a:t>
          </a:r>
          <a:r>
            <a:rPr lang="pt-BR" sz="3500" b="1" kern="1200" dirty="0">
              <a:solidFill>
                <a:srgbClr val="FFFF00"/>
              </a:solidFill>
            </a:rPr>
            <a:t>Plano de Desenvolvimento Institucional (PDI) </a:t>
          </a:r>
          <a:r>
            <a:rPr lang="pt-BR" sz="3500" kern="1200" dirty="0"/>
            <a:t>é um documento que reúne os fundamentos que orientam o planejamento e a gestão interna da Universidade, aumentando a transparência em seu relacionamento com a comunidade interna, com outras instituições e com a sociedade em geral. (</a:t>
          </a:r>
          <a:r>
            <a:rPr lang="pt-BR" sz="3500" b="1" kern="1200" dirty="0">
              <a:solidFill>
                <a:srgbClr val="FFFF00"/>
              </a:solidFill>
            </a:rPr>
            <a:t>Dec. 9.235/2017</a:t>
          </a:r>
          <a:r>
            <a:rPr lang="pt-BR" sz="3500" kern="1200" dirty="0"/>
            <a:t>)</a:t>
          </a:r>
        </a:p>
        <a:p>
          <a:pPr marL="0" lvl="0" indent="0" algn="ctr" defTabSz="1600200">
            <a:lnSpc>
              <a:spcPct val="90000"/>
            </a:lnSpc>
            <a:spcBef>
              <a:spcPct val="0"/>
            </a:spcBef>
            <a:spcAft>
              <a:spcPct val="35000"/>
            </a:spcAft>
            <a:buNone/>
          </a:pPr>
          <a:r>
            <a:rPr lang="pt-BR" sz="3500" kern="1200" dirty="0"/>
            <a:t>Atualmente, vige na UFMG o PDI 2018-2023.</a:t>
          </a:r>
        </a:p>
        <a:p>
          <a:pPr marL="0" lvl="0" indent="0" algn="l" defTabSz="1600200">
            <a:lnSpc>
              <a:spcPct val="90000"/>
            </a:lnSpc>
            <a:spcBef>
              <a:spcPct val="0"/>
            </a:spcBef>
            <a:spcAft>
              <a:spcPct val="35000"/>
            </a:spcAft>
            <a:buNone/>
          </a:pPr>
          <a:endParaRPr lang="pt-BR" sz="3600" kern="1200" dirty="0"/>
        </a:p>
        <a:p>
          <a:pPr marL="0" lvl="0" indent="0" algn="l" defTabSz="1600200">
            <a:lnSpc>
              <a:spcPct val="90000"/>
            </a:lnSpc>
            <a:spcBef>
              <a:spcPct val="0"/>
            </a:spcBef>
            <a:spcAft>
              <a:spcPct val="35000"/>
            </a:spcAft>
            <a:buNone/>
          </a:pPr>
          <a:endParaRPr lang="pt-BR" sz="3500" kern="1200" dirty="0"/>
        </a:p>
      </dsp:txBody>
      <dsp:txXfrm>
        <a:off x="204539" y="200390"/>
        <a:ext cx="15830920" cy="6441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15061-E4BE-4CB8-A4D9-1822AEBB630F}">
      <dsp:nvSpPr>
        <dsp:cNvPr id="0" name=""/>
        <dsp:cNvSpPr/>
      </dsp:nvSpPr>
      <dsp:spPr>
        <a:xfrm rot="5400000">
          <a:off x="8056464" y="-1541317"/>
          <a:ext cx="6777185" cy="10771818"/>
        </a:xfrm>
        <a:prstGeom prst="round2SameRect">
          <a:avLst/>
        </a:prstGeom>
        <a:solidFill>
          <a:schemeClr val="accent1">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422400">
            <a:lnSpc>
              <a:spcPct val="90000"/>
            </a:lnSpc>
            <a:spcBef>
              <a:spcPct val="0"/>
            </a:spcBef>
            <a:spcAft>
              <a:spcPct val="15000"/>
            </a:spcAft>
            <a:buChar char="•"/>
          </a:pPr>
          <a:endParaRPr lang="pt-BR" sz="3200" kern="1200" dirty="0"/>
        </a:p>
        <a:p>
          <a:pPr marL="285750" lvl="1" indent="-285750" algn="just" defTabSz="1244600">
            <a:lnSpc>
              <a:spcPct val="90000"/>
            </a:lnSpc>
            <a:spcBef>
              <a:spcPct val="0"/>
            </a:spcBef>
            <a:spcAft>
              <a:spcPct val="15000"/>
            </a:spcAft>
            <a:buChar char="•"/>
          </a:pPr>
          <a:r>
            <a:rPr lang="pt-BR" sz="2800" kern="1200" dirty="0"/>
            <a:t>Entendem-se por desenvolvimento institucional os </a:t>
          </a:r>
          <a:r>
            <a:rPr lang="pt-BR" sz="2800" b="1" kern="1200" dirty="0"/>
            <a:t>programas, projetos, atividades e operações especiais</a:t>
          </a:r>
          <a:r>
            <a:rPr lang="pt-BR" sz="2800" kern="1200" dirty="0"/>
            <a:t>, inclusive de natureza </a:t>
          </a:r>
          <a:r>
            <a:rPr lang="pt-BR" sz="2800" kern="1200" dirty="0" err="1"/>
            <a:t>infraestrutural</a:t>
          </a:r>
          <a:r>
            <a:rPr lang="pt-BR" sz="2800" kern="1200" dirty="0"/>
            <a:t>, material e laboratorial, que levem à </a:t>
          </a:r>
          <a:r>
            <a:rPr lang="pt-BR" sz="2800" b="1" kern="1200" dirty="0"/>
            <a:t>melhoria mensurável </a:t>
          </a:r>
          <a:r>
            <a:rPr lang="pt-BR" sz="2800" kern="1200" dirty="0"/>
            <a:t>das condições das IFES e demais </a:t>
          </a:r>
          <a:r>
            <a:rPr lang="pt-BR" sz="2800" kern="1200" dirty="0" err="1"/>
            <a:t>ICTs</a:t>
          </a:r>
          <a:r>
            <a:rPr lang="pt-BR" sz="2800" kern="1200" dirty="0"/>
            <a:t>, para cumprimento eficiente e eficaz de </a:t>
          </a:r>
          <a:r>
            <a:rPr lang="pt-BR" sz="2800" b="1" kern="1200" dirty="0"/>
            <a:t>sua missão</a:t>
          </a:r>
          <a:r>
            <a:rPr lang="pt-BR" sz="2800" kern="1200" dirty="0"/>
            <a:t>, conforme descrita no </a:t>
          </a:r>
          <a:r>
            <a:rPr lang="pt-BR" sz="2800" b="1" kern="1200" dirty="0"/>
            <a:t>plano de desenvolvimento instituciona</a:t>
          </a:r>
          <a:r>
            <a:rPr lang="pt-BR" sz="2800" kern="1200" dirty="0"/>
            <a:t>l, </a:t>
          </a:r>
          <a:r>
            <a:rPr lang="pt-BR" sz="2800" b="1" kern="1200" dirty="0"/>
            <a:t>vedada, em qualquer caso, a contratação de objetos genéricos, desvinculados de projetos específicos</a:t>
          </a:r>
          <a:r>
            <a:rPr lang="pt-BR" sz="2800" kern="1200" dirty="0"/>
            <a:t>.</a:t>
          </a:r>
          <a:endParaRPr lang="pt-BR" sz="3200" kern="1200" dirty="0"/>
        </a:p>
        <a:p>
          <a:pPr marL="285750" lvl="1" indent="-285750" algn="l" defTabSz="1422400">
            <a:lnSpc>
              <a:spcPct val="90000"/>
            </a:lnSpc>
            <a:spcBef>
              <a:spcPct val="0"/>
            </a:spcBef>
            <a:spcAft>
              <a:spcPct val="15000"/>
            </a:spcAft>
            <a:buChar char="•"/>
          </a:pPr>
          <a:endParaRPr lang="pt-BR" sz="3200" kern="1200" dirty="0"/>
        </a:p>
      </dsp:txBody>
      <dsp:txXfrm rot="-5400000">
        <a:off x="6059148" y="786834"/>
        <a:ext cx="10440983" cy="6115515"/>
      </dsp:txXfrm>
    </dsp:sp>
    <dsp:sp modelId="{C0193960-9834-4AB1-883B-099420E547F3}">
      <dsp:nvSpPr>
        <dsp:cNvPr id="0" name=""/>
        <dsp:cNvSpPr/>
      </dsp:nvSpPr>
      <dsp:spPr>
        <a:xfrm>
          <a:off x="0" y="0"/>
          <a:ext cx="6059147" cy="768918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pt-BR" sz="6200" b="1" kern="1200" dirty="0"/>
            <a:t>Lei nº 8.958/1994, art. 1º, §1º.</a:t>
          </a:r>
        </a:p>
        <a:p>
          <a:pPr marL="0" lvl="0" indent="0" algn="ctr" defTabSz="2755900">
            <a:lnSpc>
              <a:spcPct val="90000"/>
            </a:lnSpc>
            <a:spcBef>
              <a:spcPct val="0"/>
            </a:spcBef>
            <a:spcAft>
              <a:spcPct val="35000"/>
            </a:spcAft>
            <a:buNone/>
          </a:pPr>
          <a:r>
            <a:rPr lang="pt-BR" sz="6200" b="1" kern="1200" dirty="0"/>
            <a:t>Decreto nº 7.423/2010, caput</a:t>
          </a:r>
          <a:endParaRPr lang="pt-BR" sz="6200" kern="1200" dirty="0"/>
        </a:p>
      </dsp:txBody>
      <dsp:txXfrm>
        <a:off x="295783" y="295783"/>
        <a:ext cx="5467581" cy="7097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7310F-16B5-49FE-BEDE-DFF784971DC8}">
      <dsp:nvSpPr>
        <dsp:cNvPr id="0" name=""/>
        <dsp:cNvSpPr/>
      </dsp:nvSpPr>
      <dsp:spPr>
        <a:xfrm>
          <a:off x="1746422" y="1190"/>
          <a:ext cx="3415383" cy="204922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i="0" kern="1200" dirty="0"/>
            <a:t>“</a:t>
          </a:r>
          <a:r>
            <a:rPr lang="pt-BR" sz="2500" b="1" i="0" kern="1200" dirty="0"/>
            <a:t>PROJETO é um conjunto de atividades ou medidas planejadas para serem executadas com</a:t>
          </a:r>
          <a:r>
            <a:rPr lang="pt-BR" sz="2500" i="0" kern="1200" dirty="0"/>
            <a:t>: </a:t>
          </a:r>
        </a:p>
      </dsp:txBody>
      <dsp:txXfrm>
        <a:off x="1746422" y="1190"/>
        <a:ext cx="3415383" cy="2049229"/>
      </dsp:txXfrm>
    </dsp:sp>
    <dsp:sp modelId="{9EB2374C-DD7B-4CAF-838A-9D189985017F}">
      <dsp:nvSpPr>
        <dsp:cNvPr id="0" name=""/>
        <dsp:cNvSpPr/>
      </dsp:nvSpPr>
      <dsp:spPr>
        <a:xfrm>
          <a:off x="5503344" y="1190"/>
          <a:ext cx="3415383" cy="204922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b="1" i="0" kern="1200" dirty="0"/>
            <a:t>a. responsabilidade de execução definida;</a:t>
          </a:r>
        </a:p>
      </dsp:txBody>
      <dsp:txXfrm>
        <a:off x="5503344" y="1190"/>
        <a:ext cx="3415383" cy="2049229"/>
      </dsp:txXfrm>
    </dsp:sp>
    <dsp:sp modelId="{8F48D26B-43E0-4AB0-BBEB-8C2ECA9B7B93}">
      <dsp:nvSpPr>
        <dsp:cNvPr id="0" name=""/>
        <dsp:cNvSpPr/>
      </dsp:nvSpPr>
      <dsp:spPr>
        <a:xfrm>
          <a:off x="9260265" y="1190"/>
          <a:ext cx="3415383" cy="204922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b="1" i="0" kern="1200" dirty="0"/>
            <a:t>b. objetivos determinados</a:t>
          </a:r>
          <a:r>
            <a:rPr lang="pt-BR" sz="2500" i="0" kern="1200" dirty="0"/>
            <a:t>;</a:t>
          </a:r>
        </a:p>
      </dsp:txBody>
      <dsp:txXfrm>
        <a:off x="9260265" y="1190"/>
        <a:ext cx="3415383" cy="2049229"/>
      </dsp:txXfrm>
    </dsp:sp>
    <dsp:sp modelId="{8CFB5B61-48A4-4E1D-ABCB-CFBCFE0AF1D8}">
      <dsp:nvSpPr>
        <dsp:cNvPr id="0" name=""/>
        <dsp:cNvSpPr/>
      </dsp:nvSpPr>
      <dsp:spPr>
        <a:xfrm>
          <a:off x="1746422" y="2391959"/>
          <a:ext cx="3415383" cy="204922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b="1" i="0" kern="1200" dirty="0"/>
            <a:t>c. abrangência (ou escopo) definida;</a:t>
          </a:r>
        </a:p>
      </dsp:txBody>
      <dsp:txXfrm>
        <a:off x="1746422" y="2391959"/>
        <a:ext cx="3415383" cy="2049229"/>
      </dsp:txXfrm>
    </dsp:sp>
    <dsp:sp modelId="{CB6A2F4C-2756-409D-B7A7-0C9C5FE77E9D}">
      <dsp:nvSpPr>
        <dsp:cNvPr id="0" name=""/>
        <dsp:cNvSpPr/>
      </dsp:nvSpPr>
      <dsp:spPr>
        <a:xfrm>
          <a:off x="5503344" y="2391959"/>
          <a:ext cx="3415383" cy="204922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b="1" i="0" kern="1200" dirty="0"/>
            <a:t>d. prazo delimitado;</a:t>
          </a:r>
        </a:p>
      </dsp:txBody>
      <dsp:txXfrm>
        <a:off x="5503344" y="2391959"/>
        <a:ext cx="3415383" cy="2049229"/>
      </dsp:txXfrm>
    </dsp:sp>
    <dsp:sp modelId="{004FD0D0-8324-43B9-B51C-3F8A272E3CBD}">
      <dsp:nvSpPr>
        <dsp:cNvPr id="0" name=""/>
        <dsp:cNvSpPr/>
      </dsp:nvSpPr>
      <dsp:spPr>
        <a:xfrm>
          <a:off x="9260265" y="2391959"/>
          <a:ext cx="3415383" cy="204922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b="1" i="0" kern="1200" dirty="0"/>
            <a:t>e. recursos específicos</a:t>
          </a:r>
          <a:r>
            <a:rPr lang="pt-BR" sz="2500" i="0" kern="1200" dirty="0"/>
            <a:t>.</a:t>
          </a:r>
        </a:p>
      </dsp:txBody>
      <dsp:txXfrm>
        <a:off x="9260265" y="2391959"/>
        <a:ext cx="3415383" cy="2049229"/>
      </dsp:txXfrm>
    </dsp:sp>
    <dsp:sp modelId="{17070E89-8EF6-40E3-AD46-068909AC568D}">
      <dsp:nvSpPr>
        <dsp:cNvPr id="0" name=""/>
        <dsp:cNvSpPr/>
      </dsp:nvSpPr>
      <dsp:spPr>
        <a:xfrm>
          <a:off x="5503344" y="4782727"/>
          <a:ext cx="3415383" cy="204922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pt-BR" sz="2500" b="1" i="0" kern="1200" dirty="0"/>
            <a:t>Além disso, um projeto é caracterizado por criar algo novo, algo que não havia sido feito antes da mesma maneira.”</a:t>
          </a:r>
        </a:p>
      </dsp:txBody>
      <dsp:txXfrm>
        <a:off x="5503344" y="4782727"/>
        <a:ext cx="3415383" cy="2049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F3785-C421-415F-9D73-57C44F80F661}">
      <dsp:nvSpPr>
        <dsp:cNvPr id="0" name=""/>
        <dsp:cNvSpPr/>
      </dsp:nvSpPr>
      <dsp:spPr>
        <a:xfrm>
          <a:off x="0" y="602943"/>
          <a:ext cx="4658017" cy="279481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t-BR" sz="3600" kern="1200" dirty="0"/>
            <a:t>OBJETO E PRAZO DE EXECUÇÃO LIMITADO NO TEMPO</a:t>
          </a:r>
        </a:p>
      </dsp:txBody>
      <dsp:txXfrm>
        <a:off x="0" y="602943"/>
        <a:ext cx="4658017" cy="2794810"/>
      </dsp:txXfrm>
    </dsp:sp>
    <dsp:sp modelId="{4B1FE997-A3EC-4105-B2EF-ABAC9DB95CC1}">
      <dsp:nvSpPr>
        <dsp:cNvPr id="0" name=""/>
        <dsp:cNvSpPr/>
      </dsp:nvSpPr>
      <dsp:spPr>
        <a:xfrm>
          <a:off x="5123819" y="602943"/>
          <a:ext cx="4658017" cy="2794810"/>
        </a:xfrm>
        <a:prstGeom prst="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t-BR" sz="3600" kern="1200" dirty="0"/>
            <a:t>PROJETO BÁSICO (OBRAS LABORATORIAIS)</a:t>
          </a:r>
        </a:p>
      </dsp:txBody>
      <dsp:txXfrm>
        <a:off x="5123819" y="602943"/>
        <a:ext cx="4658017" cy="2794810"/>
      </dsp:txXfrm>
    </dsp:sp>
    <dsp:sp modelId="{7C8F4543-BB9E-4C72-A288-241BA94F37F7}">
      <dsp:nvSpPr>
        <dsp:cNvPr id="0" name=""/>
        <dsp:cNvSpPr/>
      </dsp:nvSpPr>
      <dsp:spPr>
        <a:xfrm>
          <a:off x="10247638" y="602943"/>
          <a:ext cx="4658017" cy="2794810"/>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t-BR" sz="3600" kern="1200" dirty="0"/>
            <a:t>RESULTADOS ESPERADOS, METAS E INDICADORES</a:t>
          </a:r>
        </a:p>
      </dsp:txBody>
      <dsp:txXfrm>
        <a:off x="10247638" y="602943"/>
        <a:ext cx="4658017" cy="2794810"/>
      </dsp:txXfrm>
    </dsp:sp>
    <dsp:sp modelId="{D2399BCC-1633-4649-A681-FBA135FB2E86}">
      <dsp:nvSpPr>
        <dsp:cNvPr id="0" name=""/>
        <dsp:cNvSpPr/>
      </dsp:nvSpPr>
      <dsp:spPr>
        <a:xfrm>
          <a:off x="2561909" y="3863555"/>
          <a:ext cx="4658017" cy="2794810"/>
        </a:xfrm>
        <a:prstGeom prst="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t-BR" sz="3600" kern="1200" dirty="0"/>
            <a:t>RECURSOS ENVOLVIDOS,  RESSARCIMENTOS E PAGAMENTOS PREVISTOS  </a:t>
          </a:r>
        </a:p>
      </dsp:txBody>
      <dsp:txXfrm>
        <a:off x="2561909" y="3863555"/>
        <a:ext cx="4658017" cy="2794810"/>
      </dsp:txXfrm>
    </dsp:sp>
    <dsp:sp modelId="{E888C315-EAA9-4476-B624-6D6F212AD6CE}">
      <dsp:nvSpPr>
        <dsp:cNvPr id="0" name=""/>
        <dsp:cNvSpPr/>
      </dsp:nvSpPr>
      <dsp:spPr>
        <a:xfrm>
          <a:off x="7685728" y="3863555"/>
          <a:ext cx="4658017" cy="2794810"/>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t-BR" sz="3600" kern="1200" dirty="0"/>
            <a:t>PARTICIPANTES VINCULADOS À UFMG, IDENTIFICADOS POR SEUS REGISTROS FUNCIONAIS</a:t>
          </a:r>
        </a:p>
      </dsp:txBody>
      <dsp:txXfrm>
        <a:off x="7685728" y="3863555"/>
        <a:ext cx="4658017" cy="27948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45D14-7318-4504-AE88-FFA90DD2BD02}">
      <dsp:nvSpPr>
        <dsp:cNvPr id="0" name=""/>
        <dsp:cNvSpPr/>
      </dsp:nvSpPr>
      <dsp:spPr>
        <a:xfrm>
          <a:off x="1362961" y="2738414"/>
          <a:ext cx="3439762" cy="41002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pt-BR" sz="3600" b="1" kern="1200" dirty="0">
              <a:solidFill>
                <a:schemeClr val="bg1"/>
              </a:solidFill>
              <a:cs typeface="Arial" panose="020B0604020202020204" pitchFamily="34" charset="0"/>
            </a:rPr>
            <a:t>VEDADO </a:t>
          </a:r>
          <a:r>
            <a:rPr lang="pt-BR" sz="3600" kern="1200" dirty="0">
              <a:solidFill>
                <a:schemeClr val="bg1"/>
              </a:solidFill>
              <a:cs typeface="Arial" panose="020B0604020202020204" pitchFamily="34" charset="0"/>
            </a:rPr>
            <a:t>o PDI com </a:t>
          </a:r>
          <a:r>
            <a:rPr lang="pt-BR" sz="3600" b="1" kern="1200" dirty="0">
              <a:solidFill>
                <a:schemeClr val="bg1"/>
              </a:solidFill>
              <a:cs typeface="Arial" panose="020B0604020202020204" pitchFamily="34" charset="0"/>
            </a:rPr>
            <a:t>OBJETO GENÉRICO</a:t>
          </a:r>
          <a:r>
            <a:rPr lang="pt-BR" sz="3600" kern="1200" dirty="0">
              <a:solidFill>
                <a:schemeClr val="bg1"/>
              </a:solidFill>
              <a:cs typeface="Arial" panose="020B0604020202020204" pitchFamily="34" charset="0"/>
            </a:rPr>
            <a:t> e desvinculado de um projeto específico</a:t>
          </a:r>
          <a:endParaRPr lang="pt-BR" sz="3600" kern="1200" dirty="0">
            <a:solidFill>
              <a:schemeClr val="bg1"/>
            </a:solidFill>
          </a:endParaRPr>
        </a:p>
      </dsp:txBody>
      <dsp:txXfrm>
        <a:off x="1463708" y="2839161"/>
        <a:ext cx="3238268" cy="3898741"/>
      </dsp:txXfrm>
    </dsp:sp>
    <dsp:sp modelId="{56F66C21-B88B-4DC3-BEA3-5DC873503B66}">
      <dsp:nvSpPr>
        <dsp:cNvPr id="0" name=""/>
        <dsp:cNvSpPr/>
      </dsp:nvSpPr>
      <dsp:spPr>
        <a:xfrm rot="18917020">
          <a:off x="4296431" y="3538899"/>
          <a:ext cx="3498899" cy="37448"/>
        </a:xfrm>
        <a:custGeom>
          <a:avLst/>
          <a:gdLst/>
          <a:ahLst/>
          <a:cxnLst/>
          <a:rect l="0" t="0" r="0" b="0"/>
          <a:pathLst>
            <a:path>
              <a:moveTo>
                <a:pt x="0" y="18724"/>
              </a:moveTo>
              <a:lnTo>
                <a:pt x="3498899" y="187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pt-BR" sz="1200" kern="1200"/>
        </a:p>
      </dsp:txBody>
      <dsp:txXfrm>
        <a:off x="5958408" y="3470151"/>
        <a:ext cx="174944" cy="174944"/>
      </dsp:txXfrm>
    </dsp:sp>
    <dsp:sp modelId="{745A7229-ED5A-4B69-B23C-A1A9DA7B9D23}">
      <dsp:nvSpPr>
        <dsp:cNvPr id="0" name=""/>
        <dsp:cNvSpPr/>
      </dsp:nvSpPr>
      <dsp:spPr>
        <a:xfrm>
          <a:off x="7289038" y="11167"/>
          <a:ext cx="10313311" cy="4631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just" defTabSz="1111250">
            <a:lnSpc>
              <a:spcPct val="90000"/>
            </a:lnSpc>
            <a:spcBef>
              <a:spcPct val="0"/>
            </a:spcBef>
            <a:spcAft>
              <a:spcPct val="35000"/>
            </a:spcAft>
            <a:buNone/>
          </a:pPr>
          <a:r>
            <a:rPr lang="pt-BR" sz="2500" b="1" kern="1200" dirty="0">
              <a:solidFill>
                <a:schemeClr val="bg1"/>
              </a:solidFill>
            </a:rPr>
            <a:t>ACÓRDÃO Nº 3502/2018 – TCU – 2ª Câmara: </a:t>
          </a:r>
          <a:r>
            <a:rPr lang="pt-BR" sz="2500" kern="1200" dirty="0">
              <a:solidFill>
                <a:schemeClr val="bg1"/>
              </a:solidFill>
            </a:rPr>
            <a:t>33. A jurisprudência do TCU (Acórdãos 2442/2011-2ªC – Ministro Relator Ubiratan Aguiar, 0887/2010- 2ªC - Ministro Relator José Jorge e 1378/2008-1ªC – Ministro Relator Augusto </a:t>
          </a:r>
          <a:r>
            <a:rPr lang="pt-BR" sz="2500" kern="1200" dirty="0" err="1">
              <a:solidFill>
                <a:schemeClr val="bg1"/>
              </a:solidFill>
            </a:rPr>
            <a:t>Nardes</a:t>
          </a:r>
          <a:r>
            <a:rPr lang="pt-BR" sz="2500" kern="1200" dirty="0">
              <a:solidFill>
                <a:schemeClr val="bg1"/>
              </a:solidFill>
            </a:rPr>
            <a:t>) também é firme no sentido de que os contratos e convênios realizados entre instituições federais de ensino superior e de pesquisa científica e tecnológica e suas fundações de apoio devem estar </a:t>
          </a:r>
          <a:r>
            <a:rPr lang="pt-BR" sz="2500" b="1" kern="1200" dirty="0">
              <a:solidFill>
                <a:schemeClr val="bg1"/>
              </a:solidFill>
            </a:rPr>
            <a:t>diretamente vinculados a projetos perfeitamente identificáveis, com geração de um produto definido nas áreas de pesquisa, ensino ou efetivo desenvolvimento institucional, não cabendo a contratação de atividades continuadas ou de objetos genéricos, desvinculados de projeto específico</a:t>
          </a:r>
          <a:r>
            <a:rPr lang="pt-BR" sz="2500" kern="1200" dirty="0">
              <a:solidFill>
                <a:schemeClr val="bg1"/>
              </a:solidFill>
            </a:rPr>
            <a:t>. </a:t>
          </a:r>
        </a:p>
      </dsp:txBody>
      <dsp:txXfrm>
        <a:off x="7424678" y="146807"/>
        <a:ext cx="10042031" cy="4359815"/>
      </dsp:txXfrm>
    </dsp:sp>
    <dsp:sp modelId="{B5261FFC-89F6-4DE9-B4F3-9F1217C5B725}">
      <dsp:nvSpPr>
        <dsp:cNvPr id="0" name=""/>
        <dsp:cNvSpPr/>
      </dsp:nvSpPr>
      <dsp:spPr>
        <a:xfrm rot="2687398">
          <a:off x="4294200" y="6003884"/>
          <a:ext cx="3503360" cy="37448"/>
        </a:xfrm>
        <a:custGeom>
          <a:avLst/>
          <a:gdLst/>
          <a:ahLst/>
          <a:cxnLst/>
          <a:rect l="0" t="0" r="0" b="0"/>
          <a:pathLst>
            <a:path>
              <a:moveTo>
                <a:pt x="0" y="18724"/>
              </a:moveTo>
              <a:lnTo>
                <a:pt x="3503360" y="187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pt-BR" sz="1200" kern="1200"/>
        </a:p>
      </dsp:txBody>
      <dsp:txXfrm>
        <a:off x="5958297" y="5935024"/>
        <a:ext cx="175168" cy="175168"/>
      </dsp:txXfrm>
    </dsp:sp>
    <dsp:sp modelId="{1115B761-A3B6-4196-B327-FD155D5A4159}">
      <dsp:nvSpPr>
        <dsp:cNvPr id="0" name=""/>
        <dsp:cNvSpPr/>
      </dsp:nvSpPr>
      <dsp:spPr>
        <a:xfrm>
          <a:off x="7289038" y="4941137"/>
          <a:ext cx="10241183" cy="4631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pt-BR" sz="2400" b="1" kern="1200" dirty="0">
              <a:solidFill>
                <a:schemeClr val="bg1"/>
              </a:solidFill>
            </a:rPr>
            <a:t>ACÓRDÃO Nº 9726/2018 – TCU – Plenário: </a:t>
          </a:r>
          <a:r>
            <a:rPr lang="pt-BR" sz="2400" kern="1200" dirty="0">
              <a:solidFill>
                <a:schemeClr val="bg1"/>
              </a:solidFill>
              <a:cs typeface="Arial" panose="020B0604020202020204" pitchFamily="34" charset="0"/>
            </a:rPr>
            <a:t>Houve irregularidade na concepção do Contrato 50/2011, pois, apesar de o objeto aparentemente ser enquadrado como projeto de desenvolvimento institucional, </a:t>
          </a:r>
          <a:r>
            <a:rPr lang="pt-BR" sz="2400" b="1" kern="1200" dirty="0">
              <a:solidFill>
                <a:schemeClr val="bg1"/>
              </a:solidFill>
              <a:cs typeface="Arial" panose="020B0604020202020204" pitchFamily="34" charset="0"/>
            </a:rPr>
            <a:t>verificou-se tratar-se, na prática, de ajuste simplificado do tipo ‘guarda-chuva’ </a:t>
          </a:r>
          <a:r>
            <a:rPr lang="pt-BR" sz="2400" kern="1200" dirty="0">
              <a:solidFill>
                <a:schemeClr val="bg1"/>
              </a:solidFill>
              <a:cs typeface="Arial" panose="020B0604020202020204" pitchFamily="34" charset="0"/>
            </a:rPr>
            <a:t>- haja vista a </a:t>
          </a:r>
          <a:r>
            <a:rPr lang="pt-BR" sz="2400" b="1" kern="1200" dirty="0">
              <a:solidFill>
                <a:schemeClr val="bg1"/>
              </a:solidFill>
              <a:cs typeface="Arial" panose="020B0604020202020204" pitchFamily="34" charset="0"/>
            </a:rPr>
            <a:t>descrição genérica de objeto </a:t>
          </a:r>
          <a:r>
            <a:rPr lang="pt-BR" sz="2400" kern="1200" dirty="0">
              <a:solidFill>
                <a:schemeClr val="bg1"/>
              </a:solidFill>
              <a:cs typeface="Arial" panose="020B0604020202020204" pitchFamily="34" charset="0"/>
            </a:rPr>
            <a:t>[...] na prática, a Universidade transferiu à fundação de apoio atividade puramente administrativa [...] à FAU coube o múnus público das ações imbricadas no quotidiano de uma organização pública, em especial </a:t>
          </a:r>
          <a:r>
            <a:rPr lang="pt-BR" sz="2400" b="1" kern="1200" dirty="0">
              <a:solidFill>
                <a:schemeClr val="bg1"/>
              </a:solidFill>
              <a:cs typeface="Arial" panose="020B0604020202020204" pitchFamily="34" charset="0"/>
            </a:rPr>
            <a:t>realização de certames licitatórios, dispensas de licitação e assemelhados, objeto não enquadrado no conceito de apoio à pesquisa, extensão ou desenvolvimento institucional, científico ou tecnológico </a:t>
          </a:r>
          <a:r>
            <a:rPr lang="pt-BR" sz="2400" kern="1200" dirty="0">
              <a:solidFill>
                <a:schemeClr val="bg1"/>
              </a:solidFill>
              <a:cs typeface="Arial" panose="020B0604020202020204" pitchFamily="34" charset="0"/>
            </a:rPr>
            <a:t>[...] restou claro que os gestores </a:t>
          </a:r>
          <a:r>
            <a:rPr lang="pt-BR" sz="2400" b="1" kern="1200" dirty="0">
              <a:solidFill>
                <a:schemeClr val="bg1"/>
              </a:solidFill>
              <a:cs typeface="Arial" panose="020B0604020202020204" pitchFamily="34" charset="0"/>
            </a:rPr>
            <a:t>terceirizaram a execução de atividades finalísticas da entidade à fundação de apoio </a:t>
          </a:r>
          <a:r>
            <a:rPr lang="pt-BR" sz="2400" kern="1200" dirty="0">
              <a:solidFill>
                <a:schemeClr val="bg1"/>
              </a:solidFill>
              <a:cs typeface="Arial" panose="020B0604020202020204" pitchFamily="34" charset="0"/>
            </a:rPr>
            <a:t>[...]. </a:t>
          </a:r>
          <a:endParaRPr lang="pt-BR" sz="2400" kern="1200" dirty="0">
            <a:solidFill>
              <a:schemeClr val="bg1"/>
            </a:solidFill>
          </a:endParaRPr>
        </a:p>
      </dsp:txBody>
      <dsp:txXfrm>
        <a:off x="7424678" y="5076777"/>
        <a:ext cx="9969903" cy="43598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2DC7C-2422-45A5-8407-487526C48D9B}">
      <dsp:nvSpPr>
        <dsp:cNvPr id="0" name=""/>
        <dsp:cNvSpPr/>
      </dsp:nvSpPr>
      <dsp:spPr>
        <a:xfrm>
          <a:off x="0" y="108947"/>
          <a:ext cx="15985775" cy="2438400"/>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BR" sz="6500" b="1" u="sng" kern="1200" dirty="0"/>
            <a:t>NÃO SE ENQUADRAM </a:t>
          </a:r>
          <a:r>
            <a:rPr lang="pt-BR" sz="6500" kern="1200" dirty="0"/>
            <a:t>no Conceito de  Desenvolvimento Institucional:</a:t>
          </a:r>
        </a:p>
      </dsp:txBody>
      <dsp:txXfrm>
        <a:off x="0" y="108947"/>
        <a:ext cx="15985775" cy="2438400"/>
      </dsp:txXfrm>
    </dsp:sp>
    <dsp:sp modelId="{2D8B828D-B12C-4596-B091-043A33396817}">
      <dsp:nvSpPr>
        <dsp:cNvPr id="0" name=""/>
        <dsp:cNvSpPr/>
      </dsp:nvSpPr>
      <dsp:spPr>
        <a:xfrm>
          <a:off x="62024" y="2498849"/>
          <a:ext cx="7992887" cy="5132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pt-BR" sz="3200" kern="1200" dirty="0">
              <a:solidFill>
                <a:srgbClr val="0070C0"/>
              </a:solidFill>
              <a:cs typeface="Arial" panose="020B0604020202020204" pitchFamily="34" charset="0"/>
            </a:rPr>
            <a:t>1) Atividades como </a:t>
          </a:r>
          <a:r>
            <a:rPr lang="pt-BR" sz="3200" b="1" kern="1200" dirty="0">
              <a:solidFill>
                <a:srgbClr val="0070C0"/>
              </a:solidFill>
              <a:cs typeface="Arial" panose="020B0604020202020204" pitchFamily="34" charset="0"/>
            </a:rPr>
            <a:t>manutenção predial ou </a:t>
          </a:r>
          <a:r>
            <a:rPr lang="pt-BR" sz="3200" b="1" kern="1200" dirty="0" err="1">
              <a:solidFill>
                <a:srgbClr val="0070C0"/>
              </a:solidFill>
              <a:cs typeface="Arial" panose="020B0604020202020204" pitchFamily="34" charset="0"/>
            </a:rPr>
            <a:t>infraestrutural</a:t>
          </a:r>
          <a:r>
            <a:rPr lang="pt-BR" sz="3200" b="1" kern="1200" dirty="0">
              <a:solidFill>
                <a:srgbClr val="0070C0"/>
              </a:solidFill>
              <a:cs typeface="Arial" panose="020B0604020202020204" pitchFamily="34" charset="0"/>
            </a:rPr>
            <a:t>; </a:t>
          </a:r>
        </a:p>
        <a:p>
          <a:pPr marL="0" lvl="0" indent="0" algn="just" defTabSz="1422400">
            <a:lnSpc>
              <a:spcPct val="90000"/>
            </a:lnSpc>
            <a:spcBef>
              <a:spcPct val="0"/>
            </a:spcBef>
            <a:spcAft>
              <a:spcPct val="35000"/>
            </a:spcAft>
            <a:buNone/>
          </a:pPr>
          <a:r>
            <a:rPr lang="pt-BR" sz="3200" b="1" kern="1200" dirty="0">
              <a:solidFill>
                <a:srgbClr val="0070C0"/>
              </a:solidFill>
              <a:cs typeface="Arial" panose="020B0604020202020204" pitchFamily="34" charset="0"/>
            </a:rPr>
            <a:t>2) Atividade de conservação, limpeza, vigilância, reparos, </a:t>
          </a:r>
          <a:r>
            <a:rPr lang="pt-BR" sz="3200" b="1" kern="1200" dirty="0" err="1">
              <a:solidFill>
                <a:srgbClr val="0070C0"/>
              </a:solidFill>
              <a:cs typeface="Arial" panose="020B0604020202020204" pitchFamily="34" charset="0"/>
            </a:rPr>
            <a:t>copeiragem</a:t>
          </a:r>
          <a:r>
            <a:rPr lang="pt-BR" sz="3200" b="1" kern="1200" dirty="0">
              <a:solidFill>
                <a:srgbClr val="0070C0"/>
              </a:solidFill>
              <a:cs typeface="Arial" panose="020B0604020202020204" pitchFamily="34" charset="0"/>
            </a:rPr>
            <a:t>, recepção, secretariado, serviços administrativos na área de informática, gráficos, reprográficos e de telefonia</a:t>
          </a:r>
          <a:r>
            <a:rPr lang="pt-BR" sz="3200" kern="1200" dirty="0">
              <a:solidFill>
                <a:srgbClr val="0070C0"/>
              </a:solidFill>
              <a:cs typeface="Arial" panose="020B0604020202020204" pitchFamily="34" charset="0"/>
            </a:rPr>
            <a:t> e demais </a:t>
          </a:r>
          <a:r>
            <a:rPr lang="pt-BR" sz="3200" b="1" kern="1200" dirty="0">
              <a:solidFill>
                <a:srgbClr val="0070C0"/>
              </a:solidFill>
              <a:cs typeface="Arial" panose="020B0604020202020204" pitchFamily="34" charset="0"/>
            </a:rPr>
            <a:t>atividades administrativas de rotina</a:t>
          </a:r>
          <a:r>
            <a:rPr lang="pt-BR" sz="3200" kern="1200" dirty="0">
              <a:solidFill>
                <a:srgbClr val="0070C0"/>
              </a:solidFill>
              <a:cs typeface="Arial" panose="020B0604020202020204" pitchFamily="34" charset="0"/>
            </a:rPr>
            <a:t>, bem como as respectivas </a:t>
          </a:r>
          <a:r>
            <a:rPr lang="pt-BR" sz="3200" b="1" kern="1200" dirty="0">
              <a:solidFill>
                <a:srgbClr val="0070C0"/>
              </a:solidFill>
              <a:cs typeface="Arial" panose="020B0604020202020204" pitchFamily="34" charset="0"/>
            </a:rPr>
            <a:t>expansões vegetativas</a:t>
          </a:r>
          <a:r>
            <a:rPr lang="pt-BR" sz="3200" kern="1200" dirty="0">
              <a:solidFill>
                <a:srgbClr val="0070C0"/>
              </a:solidFill>
              <a:cs typeface="Arial" panose="020B0604020202020204" pitchFamily="34" charset="0"/>
            </a:rPr>
            <a:t>, inclusive por meio do </a:t>
          </a:r>
          <a:r>
            <a:rPr lang="pt-BR" sz="3200" b="1" kern="1200" dirty="0">
              <a:solidFill>
                <a:srgbClr val="0070C0"/>
              </a:solidFill>
              <a:cs typeface="Arial" panose="020B0604020202020204" pitchFamily="34" charset="0"/>
            </a:rPr>
            <a:t>aumento no número total de pessoal</a:t>
          </a:r>
          <a:r>
            <a:rPr lang="pt-BR" sz="3200" kern="1200" dirty="0">
              <a:solidFill>
                <a:srgbClr val="0070C0"/>
              </a:solidFill>
              <a:cs typeface="Arial" panose="020B0604020202020204" pitchFamily="34" charset="0"/>
            </a:rPr>
            <a:t>; e </a:t>
          </a:r>
          <a:endParaRPr lang="pt-BR" sz="3200" kern="1200" dirty="0"/>
        </a:p>
      </dsp:txBody>
      <dsp:txXfrm>
        <a:off x="62024" y="2498849"/>
        <a:ext cx="7992887" cy="5132263"/>
      </dsp:txXfrm>
    </dsp:sp>
    <dsp:sp modelId="{2C23E32D-D7C2-4756-8317-CE14BF009D42}">
      <dsp:nvSpPr>
        <dsp:cNvPr id="0" name=""/>
        <dsp:cNvSpPr/>
      </dsp:nvSpPr>
      <dsp:spPr>
        <a:xfrm>
          <a:off x="7992887" y="2498849"/>
          <a:ext cx="7992887" cy="51322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pt-BR" sz="3200" kern="1200" dirty="0">
            <a:solidFill>
              <a:srgbClr val="0070C0"/>
            </a:solidFill>
            <a:cs typeface="Arial" panose="020B0604020202020204" pitchFamily="34" charset="0"/>
          </a:endParaRPr>
        </a:p>
        <a:p>
          <a:pPr marL="0" lvl="0" indent="0" algn="ctr" defTabSz="1422400">
            <a:lnSpc>
              <a:spcPct val="90000"/>
            </a:lnSpc>
            <a:spcBef>
              <a:spcPct val="0"/>
            </a:spcBef>
            <a:spcAft>
              <a:spcPct val="35000"/>
            </a:spcAft>
            <a:buNone/>
          </a:pPr>
          <a:endParaRPr lang="pt-BR" sz="3200" kern="1200" dirty="0">
            <a:solidFill>
              <a:srgbClr val="0070C0"/>
            </a:solidFill>
            <a:cs typeface="Arial" panose="020B0604020202020204" pitchFamily="34" charset="0"/>
          </a:endParaRPr>
        </a:p>
        <a:p>
          <a:pPr marL="0" lvl="0" indent="0" algn="just" defTabSz="1422400">
            <a:lnSpc>
              <a:spcPct val="90000"/>
            </a:lnSpc>
            <a:spcBef>
              <a:spcPct val="0"/>
            </a:spcBef>
            <a:spcAft>
              <a:spcPct val="35000"/>
            </a:spcAft>
            <a:buNone/>
          </a:pPr>
          <a:r>
            <a:rPr lang="pt-BR" sz="4000" kern="1200" dirty="0">
              <a:solidFill>
                <a:srgbClr val="0070C0"/>
              </a:solidFill>
              <a:cs typeface="Arial" panose="020B0604020202020204" pitchFamily="34" charset="0"/>
            </a:rPr>
            <a:t>Outras </a:t>
          </a:r>
          <a:r>
            <a:rPr lang="pt-BR" sz="4000" b="1" kern="1200" dirty="0">
              <a:solidFill>
                <a:srgbClr val="0070C0"/>
              </a:solidFill>
              <a:cs typeface="Arial" panose="020B0604020202020204" pitchFamily="34" charset="0"/>
            </a:rPr>
            <a:t>tarefas que não estejam objetivamente definidas no Plano de Desenvolvimento Institucional da instituição apoiada</a:t>
          </a:r>
          <a:r>
            <a:rPr lang="pt-BR" sz="4000" kern="1200" dirty="0">
              <a:solidFill>
                <a:srgbClr val="0070C0"/>
              </a:solidFill>
              <a:cs typeface="Arial" panose="020B0604020202020204" pitchFamily="34" charset="0"/>
            </a:rPr>
            <a:t>.</a:t>
          </a:r>
        </a:p>
        <a:p>
          <a:pPr marL="0" lvl="0" indent="0" algn="r" defTabSz="1422400">
            <a:lnSpc>
              <a:spcPct val="90000"/>
            </a:lnSpc>
            <a:spcBef>
              <a:spcPct val="0"/>
            </a:spcBef>
            <a:spcAft>
              <a:spcPct val="35000"/>
            </a:spcAft>
            <a:buNone/>
          </a:pPr>
          <a:r>
            <a:rPr lang="pt-BR" sz="2800" b="1" kern="1200" dirty="0">
              <a:solidFill>
                <a:srgbClr val="002060"/>
              </a:solidFill>
              <a:cs typeface="Arial" panose="020B0604020202020204" pitchFamily="34" charset="0"/>
            </a:rPr>
            <a:t>Lei nº 8.958/1994, art. 1º, §3º</a:t>
          </a:r>
        </a:p>
        <a:p>
          <a:pPr marL="0" lvl="0" indent="0" algn="r" defTabSz="1422400">
            <a:lnSpc>
              <a:spcPct val="90000"/>
            </a:lnSpc>
            <a:spcBef>
              <a:spcPct val="0"/>
            </a:spcBef>
            <a:spcAft>
              <a:spcPct val="35000"/>
            </a:spcAft>
            <a:buNone/>
          </a:pPr>
          <a:r>
            <a:rPr lang="pt-BR" sz="2800" b="1" kern="1200" dirty="0">
              <a:solidFill>
                <a:srgbClr val="002060"/>
              </a:solidFill>
              <a:cs typeface="Arial" panose="020B0604020202020204" pitchFamily="34" charset="0"/>
            </a:rPr>
            <a:t>Decreto nº 7.423/2010, art. 2º, §2º</a:t>
          </a:r>
        </a:p>
        <a:p>
          <a:pPr marL="0" lvl="0" indent="0" algn="ctr" defTabSz="1422400">
            <a:lnSpc>
              <a:spcPct val="90000"/>
            </a:lnSpc>
            <a:spcBef>
              <a:spcPct val="0"/>
            </a:spcBef>
            <a:spcAft>
              <a:spcPct val="35000"/>
            </a:spcAft>
            <a:buNone/>
          </a:pPr>
          <a:r>
            <a:rPr lang="pt-BR" sz="3200" kern="1200" dirty="0">
              <a:solidFill>
                <a:srgbClr val="0070C0"/>
              </a:solidFill>
              <a:cs typeface="Arial" panose="020B0604020202020204" pitchFamily="34" charset="0"/>
            </a:rPr>
            <a:t> </a:t>
          </a:r>
          <a:endParaRPr lang="pt-BR" sz="3200" kern="1200" dirty="0"/>
        </a:p>
      </dsp:txBody>
      <dsp:txXfrm>
        <a:off x="7992887" y="2498849"/>
        <a:ext cx="7992887" cy="5132263"/>
      </dsp:txXfrm>
    </dsp:sp>
    <dsp:sp modelId="{F2DF0EFF-88CD-41D8-8B20-A55986A71F7E}">
      <dsp:nvSpPr>
        <dsp:cNvPr id="0" name=""/>
        <dsp:cNvSpPr/>
      </dsp:nvSpPr>
      <dsp:spPr>
        <a:xfrm>
          <a:off x="0" y="7559040"/>
          <a:ext cx="15985775" cy="568960"/>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72776-03F3-4DE3-BCBB-644B1DC8DFBA}">
      <dsp:nvSpPr>
        <dsp:cNvPr id="0" name=""/>
        <dsp:cNvSpPr/>
      </dsp:nvSpPr>
      <dsp:spPr>
        <a:xfrm rot="5400000">
          <a:off x="-347456" y="571287"/>
          <a:ext cx="2316378" cy="162146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b="1" kern="1200" dirty="0"/>
            <a:t>Decreto nº 9507/2018 </a:t>
          </a:r>
        </a:p>
      </dsp:txBody>
      <dsp:txXfrm rot="-5400000">
        <a:off x="1" y="1034564"/>
        <a:ext cx="1621465" cy="694913"/>
      </dsp:txXfrm>
    </dsp:sp>
    <dsp:sp modelId="{9F4F58A8-F9CC-4351-8DED-639AA654559C}">
      <dsp:nvSpPr>
        <dsp:cNvPr id="0" name=""/>
        <dsp:cNvSpPr/>
      </dsp:nvSpPr>
      <dsp:spPr>
        <a:xfrm rot="5400000">
          <a:off x="8152170" y="-6526525"/>
          <a:ext cx="1944948" cy="150063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pt-BR" sz="2800" b="1" kern="1200" dirty="0">
            <a:solidFill>
              <a:srgbClr val="002060"/>
            </a:solidFill>
            <a:latin typeface="+mn-lt"/>
          </a:endParaRPr>
        </a:p>
        <a:p>
          <a:pPr marL="285750" lvl="1" indent="-285750" algn="just" defTabSz="1244600">
            <a:lnSpc>
              <a:spcPct val="90000"/>
            </a:lnSpc>
            <a:spcBef>
              <a:spcPct val="0"/>
            </a:spcBef>
            <a:spcAft>
              <a:spcPct val="15000"/>
            </a:spcAft>
            <a:buChar char="•"/>
          </a:pPr>
          <a:r>
            <a:rPr lang="pt-BR" sz="2800" b="1" kern="1200" dirty="0">
              <a:solidFill>
                <a:srgbClr val="002060"/>
              </a:solidFill>
              <a:latin typeface="+mn-lt"/>
              <a:cs typeface="Segoe UI" panose="020B0502040204020203" pitchFamily="34" charset="0"/>
            </a:rPr>
            <a:t>Possibilidade de terceirização de serviços com alocação exclusiva de mão de Obra na Administração Pública Federal.</a:t>
          </a:r>
          <a:endParaRPr lang="pt-BR" sz="2800" b="1" kern="1200" dirty="0">
            <a:solidFill>
              <a:srgbClr val="002060"/>
            </a:solidFill>
            <a:latin typeface="+mn-lt"/>
          </a:endParaRPr>
        </a:p>
        <a:p>
          <a:pPr marL="285750" lvl="1" indent="-285750" algn="just" defTabSz="1244600">
            <a:lnSpc>
              <a:spcPct val="90000"/>
            </a:lnSpc>
            <a:spcBef>
              <a:spcPct val="0"/>
            </a:spcBef>
            <a:spcAft>
              <a:spcPct val="15000"/>
            </a:spcAft>
            <a:buChar char="•"/>
          </a:pPr>
          <a:r>
            <a:rPr lang="pt-BR" sz="2800" b="1" kern="1200" dirty="0">
              <a:solidFill>
                <a:srgbClr val="002060"/>
              </a:solidFill>
              <a:latin typeface="+mn-lt"/>
            </a:rPr>
            <a:t>Detém presunção de legalidade e constitucionalidade, ao contrário da descaracterização do PDI por objeto irregular.</a:t>
          </a:r>
        </a:p>
        <a:p>
          <a:pPr marL="228600" lvl="1" indent="-228600" algn="l" defTabSz="1022350">
            <a:lnSpc>
              <a:spcPct val="90000"/>
            </a:lnSpc>
            <a:spcBef>
              <a:spcPct val="0"/>
            </a:spcBef>
            <a:spcAft>
              <a:spcPct val="15000"/>
            </a:spcAft>
            <a:buChar char="•"/>
          </a:pPr>
          <a:endParaRPr lang="pt-BR" sz="2300" kern="1200" dirty="0"/>
        </a:p>
      </dsp:txBody>
      <dsp:txXfrm rot="-5400000">
        <a:off x="1621465" y="99125"/>
        <a:ext cx="14911414" cy="1755058"/>
      </dsp:txXfrm>
    </dsp:sp>
    <dsp:sp modelId="{58A77BA6-BEDA-4923-B292-5F098E83FF7B}">
      <dsp:nvSpPr>
        <dsp:cNvPr id="0" name=""/>
        <dsp:cNvSpPr/>
      </dsp:nvSpPr>
      <dsp:spPr>
        <a:xfrm rot="5400000">
          <a:off x="-347456" y="2705535"/>
          <a:ext cx="2316378" cy="162146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b="1" kern="1200" dirty="0"/>
            <a:t>Lei nº 8.666/1993</a:t>
          </a:r>
        </a:p>
      </dsp:txBody>
      <dsp:txXfrm rot="-5400000">
        <a:off x="1" y="3168812"/>
        <a:ext cx="1621465" cy="694913"/>
      </dsp:txXfrm>
    </dsp:sp>
    <dsp:sp modelId="{872B6BE6-B126-4B73-BFB4-69AF48E49937}">
      <dsp:nvSpPr>
        <dsp:cNvPr id="0" name=""/>
        <dsp:cNvSpPr/>
      </dsp:nvSpPr>
      <dsp:spPr>
        <a:xfrm rot="5400000">
          <a:off x="8371821" y="-4392278"/>
          <a:ext cx="1505646" cy="150063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t-BR" sz="2800" b="1" kern="1200" dirty="0">
              <a:solidFill>
                <a:srgbClr val="002060"/>
              </a:solidFill>
            </a:rPr>
            <a:t>Dispensa de licitação</a:t>
          </a:r>
        </a:p>
        <a:p>
          <a:pPr marL="285750" lvl="1" indent="-285750" algn="l" defTabSz="1244600">
            <a:lnSpc>
              <a:spcPct val="90000"/>
            </a:lnSpc>
            <a:spcBef>
              <a:spcPct val="0"/>
            </a:spcBef>
            <a:spcAft>
              <a:spcPct val="15000"/>
            </a:spcAft>
            <a:buChar char="•"/>
          </a:pPr>
          <a:r>
            <a:rPr lang="pt-BR" sz="2800" b="1" kern="1200" dirty="0">
              <a:solidFill>
                <a:srgbClr val="002060"/>
              </a:solidFill>
            </a:rPr>
            <a:t>Inexigibilidade de licitação</a:t>
          </a:r>
        </a:p>
      </dsp:txBody>
      <dsp:txXfrm rot="-5400000">
        <a:off x="1621465" y="2431578"/>
        <a:ext cx="14932859" cy="1358646"/>
      </dsp:txXfrm>
    </dsp:sp>
    <dsp:sp modelId="{9748ABAF-588E-42B3-96AF-4736173D36D6}">
      <dsp:nvSpPr>
        <dsp:cNvPr id="0" name=""/>
        <dsp:cNvSpPr/>
      </dsp:nvSpPr>
      <dsp:spPr>
        <a:xfrm rot="5400000">
          <a:off x="-347456" y="4839783"/>
          <a:ext cx="2316378" cy="162146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b="1" kern="1200" dirty="0"/>
            <a:t>Lei nº 14.133/2021</a:t>
          </a:r>
        </a:p>
      </dsp:txBody>
      <dsp:txXfrm rot="-5400000">
        <a:off x="1" y="5303060"/>
        <a:ext cx="1621465" cy="694913"/>
      </dsp:txXfrm>
    </dsp:sp>
    <dsp:sp modelId="{166FEE65-749B-4A12-B513-C043C45FD495}">
      <dsp:nvSpPr>
        <dsp:cNvPr id="0" name=""/>
        <dsp:cNvSpPr/>
      </dsp:nvSpPr>
      <dsp:spPr>
        <a:xfrm rot="5400000">
          <a:off x="8371821" y="-2258030"/>
          <a:ext cx="1505646" cy="150063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pt-BR" sz="2800" b="1" kern="1200" dirty="0">
              <a:solidFill>
                <a:srgbClr val="002060"/>
              </a:solidFill>
            </a:rPr>
            <a:t>Dispensa de licitação</a:t>
          </a:r>
          <a:endParaRPr lang="pt-BR" sz="2800" kern="1200" dirty="0"/>
        </a:p>
        <a:p>
          <a:pPr marL="285750" lvl="1" indent="-285750" algn="l" defTabSz="1244600">
            <a:lnSpc>
              <a:spcPct val="90000"/>
            </a:lnSpc>
            <a:spcBef>
              <a:spcPct val="0"/>
            </a:spcBef>
            <a:spcAft>
              <a:spcPct val="15000"/>
            </a:spcAft>
            <a:buChar char="•"/>
          </a:pPr>
          <a:r>
            <a:rPr lang="pt-BR" sz="2800" b="1" kern="1200" dirty="0">
              <a:solidFill>
                <a:srgbClr val="002060"/>
              </a:solidFill>
            </a:rPr>
            <a:t>Inexigibilidade de licitação</a:t>
          </a:r>
        </a:p>
      </dsp:txBody>
      <dsp:txXfrm rot="-5400000">
        <a:off x="1621465" y="4565826"/>
        <a:ext cx="14932859" cy="13586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3DC89-B6F9-4077-A1F0-9939AF85C9A6}" type="datetimeFigureOut">
              <a:rPr lang="pt-BR" smtClean="0"/>
              <a:t>30/05/2022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A55EE-4EB5-46B1-BED5-9F1E8158915D}" type="slidenum">
              <a:rPr lang="pt-BR" smtClean="0"/>
              <a:t>‹nº›</a:t>
            </a:fld>
            <a:endParaRPr lang="pt-BR"/>
          </a:p>
        </p:txBody>
      </p:sp>
    </p:spTree>
    <p:extLst>
      <p:ext uri="{BB962C8B-B14F-4D97-AF65-F5344CB8AC3E}">
        <p14:creationId xmlns:p14="http://schemas.microsoft.com/office/powerpoint/2010/main" val="62537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CAA55EE-4EB5-46B1-BED5-9F1E8158915D}" type="slidenum">
              <a:rPr lang="pt-BR" smtClean="0"/>
              <a:t>2</a:t>
            </a:fld>
            <a:endParaRPr lang="pt-BR"/>
          </a:p>
        </p:txBody>
      </p:sp>
    </p:spTree>
    <p:extLst>
      <p:ext uri="{BB962C8B-B14F-4D97-AF65-F5344CB8AC3E}">
        <p14:creationId xmlns:p14="http://schemas.microsoft.com/office/powerpoint/2010/main" val="964999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CAA55EE-4EB5-46B1-BED5-9F1E8158915D}" type="slidenum">
              <a:rPr lang="pt-BR" smtClean="0"/>
              <a:t>36</a:t>
            </a:fld>
            <a:endParaRPr lang="pt-BR"/>
          </a:p>
        </p:txBody>
      </p:sp>
    </p:spTree>
    <p:extLst>
      <p:ext uri="{BB962C8B-B14F-4D97-AF65-F5344CB8AC3E}">
        <p14:creationId xmlns:p14="http://schemas.microsoft.com/office/powerpoint/2010/main" val="96499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CAA55EE-4EB5-46B1-BED5-9F1E8158915D}" type="slidenum">
              <a:rPr lang="pt-BR" smtClean="0"/>
              <a:t>6</a:t>
            </a:fld>
            <a:endParaRPr lang="pt-BR"/>
          </a:p>
        </p:txBody>
      </p:sp>
    </p:spTree>
    <p:extLst>
      <p:ext uri="{BB962C8B-B14F-4D97-AF65-F5344CB8AC3E}">
        <p14:creationId xmlns:p14="http://schemas.microsoft.com/office/powerpoint/2010/main" val="400353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CAA55EE-4EB5-46B1-BED5-9F1E8158915D}" type="slidenum">
              <a:rPr lang="pt-BR" smtClean="0"/>
              <a:t>12</a:t>
            </a:fld>
            <a:endParaRPr lang="pt-BR"/>
          </a:p>
        </p:txBody>
      </p:sp>
    </p:spTree>
    <p:extLst>
      <p:ext uri="{BB962C8B-B14F-4D97-AF65-F5344CB8AC3E}">
        <p14:creationId xmlns:p14="http://schemas.microsoft.com/office/powerpoint/2010/main" val="2347920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CAA55EE-4EB5-46B1-BED5-9F1E8158915D}" type="slidenum">
              <a:rPr lang="pt-BR" smtClean="0"/>
              <a:t>29</a:t>
            </a:fld>
            <a:endParaRPr lang="pt-BR"/>
          </a:p>
        </p:txBody>
      </p:sp>
    </p:spTree>
    <p:extLst>
      <p:ext uri="{BB962C8B-B14F-4D97-AF65-F5344CB8AC3E}">
        <p14:creationId xmlns:p14="http://schemas.microsoft.com/office/powerpoint/2010/main" val="964999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CAA55EE-4EB5-46B1-BED5-9F1E8158915D}" type="slidenum">
              <a:rPr lang="pt-BR" smtClean="0"/>
              <a:t>30</a:t>
            </a:fld>
            <a:endParaRPr lang="pt-BR"/>
          </a:p>
        </p:txBody>
      </p:sp>
    </p:spTree>
    <p:extLst>
      <p:ext uri="{BB962C8B-B14F-4D97-AF65-F5344CB8AC3E}">
        <p14:creationId xmlns:p14="http://schemas.microsoft.com/office/powerpoint/2010/main" val="96499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CAA55EE-4EB5-46B1-BED5-9F1E8158915D}" type="slidenum">
              <a:rPr lang="pt-BR" smtClean="0"/>
              <a:t>31</a:t>
            </a:fld>
            <a:endParaRPr lang="pt-BR"/>
          </a:p>
        </p:txBody>
      </p:sp>
    </p:spTree>
    <p:extLst>
      <p:ext uri="{BB962C8B-B14F-4D97-AF65-F5344CB8AC3E}">
        <p14:creationId xmlns:p14="http://schemas.microsoft.com/office/powerpoint/2010/main" val="964999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CAA55EE-4EB5-46B1-BED5-9F1E8158915D}" type="slidenum">
              <a:rPr lang="pt-BR" smtClean="0"/>
              <a:t>32</a:t>
            </a:fld>
            <a:endParaRPr lang="pt-BR"/>
          </a:p>
        </p:txBody>
      </p:sp>
    </p:spTree>
    <p:extLst>
      <p:ext uri="{BB962C8B-B14F-4D97-AF65-F5344CB8AC3E}">
        <p14:creationId xmlns:p14="http://schemas.microsoft.com/office/powerpoint/2010/main" val="964999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CAA55EE-4EB5-46B1-BED5-9F1E8158915D}" type="slidenum">
              <a:rPr lang="pt-BR" smtClean="0"/>
              <a:t>33</a:t>
            </a:fld>
            <a:endParaRPr lang="pt-BR"/>
          </a:p>
        </p:txBody>
      </p:sp>
    </p:spTree>
    <p:extLst>
      <p:ext uri="{BB962C8B-B14F-4D97-AF65-F5344CB8AC3E}">
        <p14:creationId xmlns:p14="http://schemas.microsoft.com/office/powerpoint/2010/main" val="96499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CAA55EE-4EB5-46B1-BED5-9F1E8158915D}" type="slidenum">
              <a:rPr lang="pt-BR" smtClean="0"/>
              <a:t>34</a:t>
            </a:fld>
            <a:endParaRPr lang="pt-BR"/>
          </a:p>
        </p:txBody>
      </p:sp>
    </p:spTree>
    <p:extLst>
      <p:ext uri="{BB962C8B-B14F-4D97-AF65-F5344CB8AC3E}">
        <p14:creationId xmlns:p14="http://schemas.microsoft.com/office/powerpoint/2010/main" val="96499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71600" y="3195638"/>
            <a:ext cx="15544800" cy="2205038"/>
          </a:xfrm>
        </p:spPr>
        <p:txBody>
          <a:bodyPr/>
          <a:lstStyle/>
          <a:p>
            <a:r>
              <a:rPr lang="pt-BR"/>
              <a:t>Clique para editar o título mestre</a:t>
            </a:r>
          </a:p>
        </p:txBody>
      </p:sp>
      <p:sp>
        <p:nvSpPr>
          <p:cNvPr id="3" name="Subtítulo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1D8BD707-D9CF-40AE-B4C6-C98DA3205C09}" type="datetimeFigureOut">
              <a:rPr lang="en-US" smtClean="0"/>
              <a:pPr/>
              <a:t>5/30/2022</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30444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D8BD707-D9CF-40AE-B4C6-C98DA3205C09}" type="datetimeFigureOut">
              <a:rPr lang="en-US" smtClean="0"/>
              <a:pPr/>
              <a:t>5/30/2022</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98254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258800" y="411958"/>
            <a:ext cx="4114800" cy="877728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914400" y="411958"/>
            <a:ext cx="12039600" cy="877728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D8BD707-D9CF-40AE-B4C6-C98DA3205C09}" type="datetimeFigureOut">
              <a:rPr lang="en-US" smtClean="0"/>
              <a:pPr/>
              <a:t>5/30/2022</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806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D8BD707-D9CF-40AE-B4C6-C98DA3205C09}" type="datetimeFigureOut">
              <a:rPr lang="en-US" smtClean="0"/>
              <a:pPr/>
              <a:t>5/30/2022</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70729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444626" y="6610351"/>
            <a:ext cx="15544800" cy="2043113"/>
          </a:xfrm>
        </p:spPr>
        <p:txBody>
          <a:bodyPr anchor="t"/>
          <a:lstStyle>
            <a:lvl1pPr algn="l">
              <a:defRPr sz="7100" b="1" cap="all"/>
            </a:lvl1pPr>
          </a:lstStyle>
          <a:p>
            <a:r>
              <a:rPr lang="pt-BR"/>
              <a:t>Clique para editar o título mestre</a:t>
            </a:r>
          </a:p>
        </p:txBody>
      </p:sp>
      <p:sp>
        <p:nvSpPr>
          <p:cNvPr id="3" name="Espaço Reservado para Texto 2"/>
          <p:cNvSpPr>
            <a:spLocks noGrp="1"/>
          </p:cNvSpPr>
          <p:nvPr>
            <p:ph type="body" idx="1"/>
          </p:nvPr>
        </p:nvSpPr>
        <p:spPr>
          <a:xfrm>
            <a:off x="1444626" y="4360070"/>
            <a:ext cx="15544800" cy="2250281"/>
          </a:xfrm>
        </p:spPr>
        <p:txBody>
          <a:bodyPr anchor="b"/>
          <a:lstStyle>
            <a:lvl1pPr marL="0" indent="0">
              <a:buNone/>
              <a:defRPr sz="3600">
                <a:solidFill>
                  <a:schemeClr val="tx1">
                    <a:tint val="75000"/>
                  </a:schemeClr>
                </a:solidFill>
              </a:defRPr>
            </a:lvl1pPr>
            <a:lvl2pPr marL="816422" indent="0">
              <a:buNone/>
              <a:defRPr sz="3200">
                <a:solidFill>
                  <a:schemeClr val="tx1">
                    <a:tint val="75000"/>
                  </a:schemeClr>
                </a:solidFill>
              </a:defRPr>
            </a:lvl2pPr>
            <a:lvl3pPr marL="1632844" indent="0">
              <a:buNone/>
              <a:defRPr sz="2900">
                <a:solidFill>
                  <a:schemeClr val="tx1">
                    <a:tint val="75000"/>
                  </a:schemeClr>
                </a:solidFill>
              </a:defRPr>
            </a:lvl3pPr>
            <a:lvl4pPr marL="2449266" indent="0">
              <a:buNone/>
              <a:defRPr sz="2500">
                <a:solidFill>
                  <a:schemeClr val="tx1">
                    <a:tint val="75000"/>
                  </a:schemeClr>
                </a:solidFill>
              </a:defRPr>
            </a:lvl4pPr>
            <a:lvl5pPr marL="3265688" indent="0">
              <a:buNone/>
              <a:defRPr sz="2500">
                <a:solidFill>
                  <a:schemeClr val="tx1">
                    <a:tint val="75000"/>
                  </a:schemeClr>
                </a:solidFill>
              </a:defRPr>
            </a:lvl5pPr>
            <a:lvl6pPr marL="4082110" indent="0">
              <a:buNone/>
              <a:defRPr sz="2500">
                <a:solidFill>
                  <a:schemeClr val="tx1">
                    <a:tint val="75000"/>
                  </a:schemeClr>
                </a:solidFill>
              </a:defRPr>
            </a:lvl6pPr>
            <a:lvl7pPr marL="4898532" indent="0">
              <a:buNone/>
              <a:defRPr sz="2500">
                <a:solidFill>
                  <a:schemeClr val="tx1">
                    <a:tint val="75000"/>
                  </a:schemeClr>
                </a:solidFill>
              </a:defRPr>
            </a:lvl7pPr>
            <a:lvl8pPr marL="5714954" indent="0">
              <a:buNone/>
              <a:defRPr sz="2500">
                <a:solidFill>
                  <a:schemeClr val="tx1">
                    <a:tint val="75000"/>
                  </a:schemeClr>
                </a:solidFill>
              </a:defRPr>
            </a:lvl8pPr>
            <a:lvl9pPr marL="6531376" indent="0">
              <a:buNone/>
              <a:defRPr sz="25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1D8BD707-D9CF-40AE-B4C6-C98DA3205C09}" type="datetimeFigureOut">
              <a:rPr lang="en-US" smtClean="0"/>
              <a:pPr/>
              <a:t>5/30/2022</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189455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914400" y="2400301"/>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9296400" y="2400301"/>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1D8BD707-D9CF-40AE-B4C6-C98DA3205C09}" type="datetimeFigureOut">
              <a:rPr lang="en-US" smtClean="0"/>
              <a:pPr/>
              <a:t>5/30/2022</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22038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914400" y="2302670"/>
            <a:ext cx="8080376"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pt-BR"/>
              <a:t>Clique para editar o texto mestre</a:t>
            </a:r>
          </a:p>
        </p:txBody>
      </p:sp>
      <p:sp>
        <p:nvSpPr>
          <p:cNvPr id="4" name="Espaço Reservado para Conteúdo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9290051" y="2302670"/>
            <a:ext cx="8083550"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pt-BR"/>
              <a:t>Clique para editar o texto mestre</a:t>
            </a:r>
          </a:p>
        </p:txBody>
      </p:sp>
      <p:sp>
        <p:nvSpPr>
          <p:cNvPr id="6" name="Espaço Reservado para Conteúdo 5"/>
          <p:cNvSpPr>
            <a:spLocks noGrp="1"/>
          </p:cNvSpPr>
          <p:nvPr>
            <p:ph sz="quarter" idx="4"/>
          </p:nvPr>
        </p:nvSpPr>
        <p:spPr>
          <a:xfrm>
            <a:off x="9290051"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1D8BD707-D9CF-40AE-B4C6-C98DA3205C09}" type="datetimeFigureOut">
              <a:rPr lang="en-US" smtClean="0"/>
              <a:pPr/>
              <a:t>5/30/2022</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58573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1D8BD707-D9CF-40AE-B4C6-C98DA3205C09}" type="datetimeFigureOut">
              <a:rPr lang="en-US" smtClean="0"/>
              <a:pPr/>
              <a:t>5/30/2022</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40179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D8BD707-D9CF-40AE-B4C6-C98DA3205C09}" type="datetimeFigureOut">
              <a:rPr lang="en-US" smtClean="0"/>
              <a:pPr/>
              <a:t>5/30/2022</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66033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914401" y="409575"/>
            <a:ext cx="6016626" cy="1743075"/>
          </a:xfrm>
        </p:spPr>
        <p:txBody>
          <a:bodyPr anchor="b"/>
          <a:lstStyle>
            <a:lvl1pPr algn="l">
              <a:defRPr sz="3600" b="1"/>
            </a:lvl1pPr>
          </a:lstStyle>
          <a:p>
            <a:r>
              <a:rPr lang="pt-BR"/>
              <a:t>Clique para editar o título mestre</a:t>
            </a:r>
          </a:p>
        </p:txBody>
      </p:sp>
      <p:sp>
        <p:nvSpPr>
          <p:cNvPr id="3" name="Espaço Reservado para Conteúdo 2"/>
          <p:cNvSpPr>
            <a:spLocks noGrp="1"/>
          </p:cNvSpPr>
          <p:nvPr>
            <p:ph idx="1"/>
          </p:nvPr>
        </p:nvSpPr>
        <p:spPr>
          <a:xfrm>
            <a:off x="7150100" y="409576"/>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914401" y="2152651"/>
            <a:ext cx="6016626" cy="7036595"/>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1D8BD707-D9CF-40AE-B4C6-C98DA3205C09}" type="datetimeFigureOut">
              <a:rPr lang="en-US" smtClean="0"/>
              <a:pPr/>
              <a:t>5/30/2022</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70677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584576" y="7200900"/>
            <a:ext cx="10972800" cy="850107"/>
          </a:xfrm>
        </p:spPr>
        <p:txBody>
          <a:bodyPr anchor="b"/>
          <a:lstStyle>
            <a:lvl1pPr algn="l">
              <a:defRPr sz="3600" b="1"/>
            </a:lvl1pPr>
          </a:lstStyle>
          <a:p>
            <a:r>
              <a:rPr lang="pt-BR"/>
              <a:t>Clique para editar o título mestre</a:t>
            </a:r>
          </a:p>
        </p:txBody>
      </p:sp>
      <p:sp>
        <p:nvSpPr>
          <p:cNvPr id="3" name="Espaço Reservado para Imagem 2"/>
          <p:cNvSpPr>
            <a:spLocks noGrp="1"/>
          </p:cNvSpPr>
          <p:nvPr>
            <p:ph type="pic" idx="1"/>
          </p:nvPr>
        </p:nvSpPr>
        <p:spPr>
          <a:xfrm>
            <a:off x="3584576" y="919163"/>
            <a:ext cx="10972800" cy="6172200"/>
          </a:xfrm>
        </p:spPr>
        <p:txBody>
          <a:bodyPr/>
          <a:lstStyle>
            <a:lvl1pPr marL="0" indent="0">
              <a:buNone/>
              <a:defRPr sz="5700"/>
            </a:lvl1pPr>
            <a:lvl2pPr marL="816422" indent="0">
              <a:buNone/>
              <a:defRPr sz="5000"/>
            </a:lvl2pPr>
            <a:lvl3pPr marL="1632844" indent="0">
              <a:buNone/>
              <a:defRPr sz="4300"/>
            </a:lvl3pPr>
            <a:lvl4pPr marL="2449266" indent="0">
              <a:buNone/>
              <a:defRPr sz="3600"/>
            </a:lvl4pPr>
            <a:lvl5pPr marL="3265688" indent="0">
              <a:buNone/>
              <a:defRPr sz="3600"/>
            </a:lvl5pPr>
            <a:lvl6pPr marL="4082110" indent="0">
              <a:buNone/>
              <a:defRPr sz="3600"/>
            </a:lvl6pPr>
            <a:lvl7pPr marL="4898532" indent="0">
              <a:buNone/>
              <a:defRPr sz="3600"/>
            </a:lvl7pPr>
            <a:lvl8pPr marL="5714954" indent="0">
              <a:buNone/>
              <a:defRPr sz="3600"/>
            </a:lvl8pPr>
            <a:lvl9pPr marL="6531376" indent="0">
              <a:buNone/>
              <a:defRPr sz="3600"/>
            </a:lvl9pPr>
          </a:lstStyle>
          <a:p>
            <a:endParaRPr lang="pt-BR"/>
          </a:p>
        </p:txBody>
      </p:sp>
      <p:sp>
        <p:nvSpPr>
          <p:cNvPr id="4" name="Espaço Reservado para Texto 3"/>
          <p:cNvSpPr>
            <a:spLocks noGrp="1"/>
          </p:cNvSpPr>
          <p:nvPr>
            <p:ph type="body" sz="half" idx="2"/>
          </p:nvPr>
        </p:nvSpPr>
        <p:spPr>
          <a:xfrm>
            <a:off x="3584576" y="8051007"/>
            <a:ext cx="10972800" cy="1207293"/>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1D8BD707-D9CF-40AE-B4C6-C98DA3205C09}" type="datetimeFigureOut">
              <a:rPr lang="en-US" smtClean="0"/>
              <a:pPr/>
              <a:t>5/30/2022</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66802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914400" y="411957"/>
            <a:ext cx="16459200" cy="1714500"/>
          </a:xfrm>
          <a:prstGeom prst="rect">
            <a:avLst/>
          </a:prstGeom>
        </p:spPr>
        <p:txBody>
          <a:bodyPr vert="horz" lIns="163284" tIns="81642" rIns="163284" bIns="81642" rtlCol="0" anchor="ctr">
            <a:normAutofit/>
          </a:bodyPr>
          <a:lstStyle/>
          <a:p>
            <a:r>
              <a:rPr lang="pt-BR"/>
              <a:t>Clique para editar o título mestre</a:t>
            </a:r>
          </a:p>
        </p:txBody>
      </p:sp>
      <p:sp>
        <p:nvSpPr>
          <p:cNvPr id="3" name="Espaço Reservado para Texto 2"/>
          <p:cNvSpPr>
            <a:spLocks noGrp="1"/>
          </p:cNvSpPr>
          <p:nvPr>
            <p:ph type="body" idx="1"/>
          </p:nvPr>
        </p:nvSpPr>
        <p:spPr>
          <a:xfrm>
            <a:off x="914400" y="2400301"/>
            <a:ext cx="16459200" cy="6788945"/>
          </a:xfrm>
          <a:prstGeom prst="rect">
            <a:avLst/>
          </a:prstGeom>
        </p:spPr>
        <p:txBody>
          <a:bodyPr vert="horz" lIns="163284" tIns="81642" rIns="163284" bIns="81642"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914400" y="9534526"/>
            <a:ext cx="4267200" cy="547688"/>
          </a:xfrm>
          <a:prstGeom prst="rect">
            <a:avLst/>
          </a:prstGeom>
        </p:spPr>
        <p:txBody>
          <a:bodyPr vert="horz" lIns="163284" tIns="81642" rIns="163284" bIns="81642" rtlCol="0" anchor="ctr"/>
          <a:lstStyle>
            <a:lvl1pPr algn="l">
              <a:defRPr sz="2100">
                <a:solidFill>
                  <a:schemeClr val="tx1">
                    <a:tint val="75000"/>
                  </a:schemeClr>
                </a:solidFill>
              </a:defRPr>
            </a:lvl1pPr>
          </a:lstStyle>
          <a:p>
            <a:fld id="{1D8BD707-D9CF-40AE-B4C6-C98DA3205C09}" type="datetimeFigureOut">
              <a:rPr lang="en-US" smtClean="0"/>
              <a:pPr/>
              <a:t>5/30/2022</a:t>
            </a:fld>
            <a:endParaRPr lang="en-US"/>
          </a:p>
        </p:txBody>
      </p:sp>
      <p:sp>
        <p:nvSpPr>
          <p:cNvPr id="5" name="Espaço Reservado para Rodapé 4"/>
          <p:cNvSpPr>
            <a:spLocks noGrp="1"/>
          </p:cNvSpPr>
          <p:nvPr>
            <p:ph type="ftr" sz="quarter" idx="3"/>
          </p:nvPr>
        </p:nvSpPr>
        <p:spPr>
          <a:xfrm>
            <a:off x="6248400" y="9534526"/>
            <a:ext cx="5791200" cy="547688"/>
          </a:xfrm>
          <a:prstGeom prst="rect">
            <a:avLst/>
          </a:prstGeom>
        </p:spPr>
        <p:txBody>
          <a:bodyPr vert="horz" lIns="163284" tIns="81642" rIns="163284" bIns="81642" rtlCol="0" anchor="ctr"/>
          <a:lstStyle>
            <a:lvl1pPr algn="ctr">
              <a:defRPr sz="21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13106400" y="9534526"/>
            <a:ext cx="4267200" cy="547688"/>
          </a:xfrm>
          <a:prstGeom prst="rect">
            <a:avLst/>
          </a:prstGeom>
        </p:spPr>
        <p:txBody>
          <a:bodyPr vert="horz" lIns="163284" tIns="81642" rIns="163284" bIns="81642" rtlCol="0" anchor="ctr"/>
          <a:lstStyle>
            <a:lvl1pPr algn="r">
              <a:defRPr sz="21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685133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632844" rtl="0" eaLnBrk="1" latinLnBrk="0" hangingPunct="1">
        <a:spcBef>
          <a:spcPct val="0"/>
        </a:spcBef>
        <a:buNone/>
        <a:defRPr sz="7900" kern="1200">
          <a:solidFill>
            <a:schemeClr val="tx1"/>
          </a:solidFill>
          <a:latin typeface="+mj-lt"/>
          <a:ea typeface="+mj-ea"/>
          <a:cs typeface="+mj-cs"/>
        </a:defRPr>
      </a:lvl1pPr>
    </p:titleStyle>
    <p:bodyStyle>
      <a:lvl1pPr marL="612317" indent="-612317" algn="l" defTabSz="1632844"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1pPr>
      <a:lvl2pPr marL="1326686" indent="-510264" algn="l" defTabSz="1632844"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1055" indent="-408211" algn="l" defTabSz="1632844"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477" indent="-408211" algn="l" defTabSz="163284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899" indent="-408211" algn="l" defTabSz="163284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321" indent="-408211" algn="l" defTabSz="163284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743" indent="-408211" algn="l" defTabSz="163284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3165" indent="-408211" algn="l" defTabSz="163284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587" indent="-408211" algn="l" defTabSz="163284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632844" rtl="0" eaLnBrk="1" latinLnBrk="0" hangingPunct="1">
        <a:defRPr sz="3200" kern="1200">
          <a:solidFill>
            <a:schemeClr val="tx1"/>
          </a:solidFill>
          <a:latin typeface="+mn-lt"/>
          <a:ea typeface="+mn-ea"/>
          <a:cs typeface="+mn-cs"/>
        </a:defRPr>
      </a:lvl1pPr>
      <a:lvl2pPr marL="816422" algn="l" defTabSz="1632844" rtl="0" eaLnBrk="1" latinLnBrk="0" hangingPunct="1">
        <a:defRPr sz="3200" kern="1200">
          <a:solidFill>
            <a:schemeClr val="tx1"/>
          </a:solidFill>
          <a:latin typeface="+mn-lt"/>
          <a:ea typeface="+mn-ea"/>
          <a:cs typeface="+mn-cs"/>
        </a:defRPr>
      </a:lvl2pPr>
      <a:lvl3pPr marL="1632844" algn="l" defTabSz="1632844" rtl="0" eaLnBrk="1" latinLnBrk="0" hangingPunct="1">
        <a:defRPr sz="3200" kern="1200">
          <a:solidFill>
            <a:schemeClr val="tx1"/>
          </a:solidFill>
          <a:latin typeface="+mn-lt"/>
          <a:ea typeface="+mn-ea"/>
          <a:cs typeface="+mn-cs"/>
        </a:defRPr>
      </a:lvl3pPr>
      <a:lvl4pPr marL="2449266" algn="l" defTabSz="1632844" rtl="0" eaLnBrk="1" latinLnBrk="0" hangingPunct="1">
        <a:defRPr sz="3200" kern="1200">
          <a:solidFill>
            <a:schemeClr val="tx1"/>
          </a:solidFill>
          <a:latin typeface="+mn-lt"/>
          <a:ea typeface="+mn-ea"/>
          <a:cs typeface="+mn-cs"/>
        </a:defRPr>
      </a:lvl4pPr>
      <a:lvl5pPr marL="3265688" algn="l" defTabSz="1632844" rtl="0" eaLnBrk="1" latinLnBrk="0" hangingPunct="1">
        <a:defRPr sz="3200" kern="1200">
          <a:solidFill>
            <a:schemeClr val="tx1"/>
          </a:solidFill>
          <a:latin typeface="+mn-lt"/>
          <a:ea typeface="+mn-ea"/>
          <a:cs typeface="+mn-cs"/>
        </a:defRPr>
      </a:lvl5pPr>
      <a:lvl6pPr marL="4082110" algn="l" defTabSz="1632844" rtl="0" eaLnBrk="1" latinLnBrk="0" hangingPunct="1">
        <a:defRPr sz="3200" kern="1200">
          <a:solidFill>
            <a:schemeClr val="tx1"/>
          </a:solidFill>
          <a:latin typeface="+mn-lt"/>
          <a:ea typeface="+mn-ea"/>
          <a:cs typeface="+mn-cs"/>
        </a:defRPr>
      </a:lvl6pPr>
      <a:lvl7pPr marL="4898532" algn="l" defTabSz="1632844" rtl="0" eaLnBrk="1" latinLnBrk="0" hangingPunct="1">
        <a:defRPr sz="3200" kern="1200">
          <a:solidFill>
            <a:schemeClr val="tx1"/>
          </a:solidFill>
          <a:latin typeface="+mn-lt"/>
          <a:ea typeface="+mn-ea"/>
          <a:cs typeface="+mn-cs"/>
        </a:defRPr>
      </a:lvl7pPr>
      <a:lvl8pPr marL="5714954" algn="l" defTabSz="1632844" rtl="0" eaLnBrk="1" latinLnBrk="0" hangingPunct="1">
        <a:defRPr sz="3200" kern="1200">
          <a:solidFill>
            <a:schemeClr val="tx1"/>
          </a:solidFill>
          <a:latin typeface="+mn-lt"/>
          <a:ea typeface="+mn-ea"/>
          <a:cs typeface="+mn-cs"/>
        </a:defRPr>
      </a:lvl8pPr>
      <a:lvl9pPr marL="6531376" algn="l" defTabSz="1632844"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www.planalto.gov.br/ccivil_03/_Ato2019-2022/2019/Decreto/D10183.htm#art2"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planalto.gov.br/ccivil_03/_Ato2007-2010/2010/Lei/L12349.htm#art3"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52964" y="-250433"/>
            <a:ext cx="5507101" cy="10777614"/>
          </a:xfrm>
          <a:prstGeom prst="rect">
            <a:avLst/>
          </a:prstGeom>
          <a:solidFill>
            <a:srgbClr val="0464B4"/>
          </a:solidFill>
        </p:spPr>
      </p:sp>
      <p:pic>
        <p:nvPicPr>
          <p:cNvPr id="3" name="Picture 3"/>
          <p:cNvPicPr>
            <a:picLocks noChangeAspect="1"/>
          </p:cNvPicPr>
          <p:nvPr/>
        </p:nvPicPr>
        <p:blipFill>
          <a:blip r:embed="rId2"/>
          <a:srcRect l="28911" r="28911"/>
          <a:stretch>
            <a:fillRect/>
          </a:stretch>
        </p:blipFill>
        <p:spPr>
          <a:xfrm>
            <a:off x="2302707" y="1119393"/>
            <a:ext cx="5757415" cy="8048213"/>
          </a:xfrm>
          <a:prstGeom prst="rect">
            <a:avLst/>
          </a:prstGeom>
        </p:spPr>
      </p:pic>
      <p:sp>
        <p:nvSpPr>
          <p:cNvPr id="4" name="AutoShape 4"/>
          <p:cNvSpPr/>
          <p:nvPr/>
        </p:nvSpPr>
        <p:spPr>
          <a:xfrm>
            <a:off x="8129948" y="6489376"/>
            <a:ext cx="10165783" cy="1590385"/>
          </a:xfrm>
          <a:prstGeom prst="rect">
            <a:avLst/>
          </a:prstGeom>
          <a:solidFill>
            <a:srgbClr val="0464B4"/>
          </a:solidFill>
        </p:spPr>
        <p:txBody>
          <a:bodyPr/>
          <a:lstStyle/>
          <a:p>
            <a:endParaRPr lang="pt-BR" dirty="0"/>
          </a:p>
        </p:txBody>
      </p:sp>
      <p:sp>
        <p:nvSpPr>
          <p:cNvPr id="5" name="TextBox 5"/>
          <p:cNvSpPr txBox="1"/>
          <p:nvPr/>
        </p:nvSpPr>
        <p:spPr>
          <a:xfrm>
            <a:off x="8129948" y="6489377"/>
            <a:ext cx="10470408" cy="2154436"/>
          </a:xfrm>
          <a:prstGeom prst="rect">
            <a:avLst/>
          </a:prstGeom>
        </p:spPr>
        <p:txBody>
          <a:bodyPr wrap="square" lIns="0" tIns="0" rIns="0" bIns="0" rtlCol="0" anchor="t">
            <a:spAutoFit/>
          </a:bodyPr>
          <a:lstStyle/>
          <a:p>
            <a:pPr algn="ctr">
              <a:lnSpc>
                <a:spcPts val="4200"/>
              </a:lnSpc>
            </a:pPr>
            <a:r>
              <a:rPr lang="pt-BR" sz="2700" spc="112" dirty="0">
                <a:solidFill>
                  <a:srgbClr val="FBFDF4"/>
                </a:solidFill>
                <a:latin typeface="Lato"/>
              </a:rPr>
              <a:t>Procuradoria Federal junto à UFMG</a:t>
            </a:r>
          </a:p>
          <a:p>
            <a:pPr algn="ctr">
              <a:lnSpc>
                <a:spcPts val="4200"/>
              </a:lnSpc>
            </a:pPr>
            <a:r>
              <a:rPr lang="pt-BR" sz="2700" spc="112" dirty="0">
                <a:solidFill>
                  <a:srgbClr val="FBFDF4"/>
                </a:solidFill>
                <a:latin typeface="Lato"/>
              </a:rPr>
              <a:t>Procuradoria-Geral Federal</a:t>
            </a:r>
          </a:p>
          <a:p>
            <a:pPr algn="ctr">
              <a:lnSpc>
                <a:spcPts val="4200"/>
              </a:lnSpc>
            </a:pPr>
            <a:r>
              <a:rPr lang="pt-BR" sz="2700" spc="112" dirty="0">
                <a:solidFill>
                  <a:srgbClr val="FBFDF4"/>
                </a:solidFill>
                <a:latin typeface="Lato"/>
              </a:rPr>
              <a:t>Advocacia-Geral da União</a:t>
            </a:r>
          </a:p>
          <a:p>
            <a:pPr algn="ctr">
              <a:lnSpc>
                <a:spcPts val="4200"/>
              </a:lnSpc>
            </a:pPr>
            <a:endParaRPr lang="en-US" sz="2800" spc="112" dirty="0">
              <a:solidFill>
                <a:srgbClr val="FBFDF4"/>
              </a:solidFill>
              <a:latin typeface="Lato"/>
            </a:endParaRPr>
          </a:p>
        </p:txBody>
      </p:sp>
      <p:sp>
        <p:nvSpPr>
          <p:cNvPr id="7" name="TextBox 7"/>
          <p:cNvSpPr txBox="1"/>
          <p:nvPr/>
        </p:nvSpPr>
        <p:spPr>
          <a:xfrm>
            <a:off x="8382000" y="2476500"/>
            <a:ext cx="9530655" cy="2769989"/>
          </a:xfrm>
          <a:prstGeom prst="rect">
            <a:avLst/>
          </a:prstGeom>
        </p:spPr>
        <p:txBody>
          <a:bodyPr wrap="square" lIns="0" tIns="0" rIns="0" bIns="0" rtlCol="0" anchor="t">
            <a:spAutoFit/>
          </a:bodyPr>
          <a:lstStyle/>
          <a:p>
            <a:pPr algn="ctr">
              <a:lnSpc>
                <a:spcPct val="150000"/>
              </a:lnSpc>
            </a:pPr>
            <a:r>
              <a:rPr lang="pt-BR" sz="4000" b="1" spc="300" dirty="0">
                <a:solidFill>
                  <a:srgbClr val="0464B4"/>
                </a:solidFill>
                <a:latin typeface="Oswald"/>
              </a:rPr>
              <a:t>REQUISITOS LEGAIS DO PDI E</a:t>
            </a:r>
          </a:p>
          <a:p>
            <a:pPr algn="ctr">
              <a:lnSpc>
                <a:spcPct val="150000"/>
              </a:lnSpc>
            </a:pPr>
            <a:r>
              <a:rPr lang="pt-BR" sz="4000" b="1" spc="300" dirty="0">
                <a:solidFill>
                  <a:srgbClr val="0464B4"/>
                </a:solidFill>
                <a:latin typeface="Oswald"/>
              </a:rPr>
              <a:t>ALTERNATIVAS PARA</a:t>
            </a:r>
          </a:p>
          <a:p>
            <a:pPr algn="ctr">
              <a:lnSpc>
                <a:spcPct val="150000"/>
              </a:lnSpc>
            </a:pPr>
            <a:r>
              <a:rPr lang="pt-BR" sz="4000" b="1" spc="300" dirty="0">
                <a:solidFill>
                  <a:srgbClr val="0464B4"/>
                </a:solidFill>
                <a:latin typeface="Oswald"/>
              </a:rPr>
              <a:t>CONTRATAÇÃO DE BENS E SERVIÇOS</a:t>
            </a:r>
            <a:endParaRPr lang="en-US" sz="4000" b="1" spc="300" dirty="0">
              <a:solidFill>
                <a:srgbClr val="0464B4"/>
              </a:solidFill>
              <a:latin typeface="Oswald"/>
            </a:endParaRPr>
          </a:p>
        </p:txBody>
      </p:sp>
      <p:sp>
        <p:nvSpPr>
          <p:cNvPr id="8" name="TextBox 8"/>
          <p:cNvSpPr txBox="1"/>
          <p:nvPr/>
        </p:nvSpPr>
        <p:spPr>
          <a:xfrm rot="-5400000">
            <a:off x="-2919275" y="4881993"/>
            <a:ext cx="8200116" cy="512762"/>
          </a:xfrm>
          <a:prstGeom prst="rect">
            <a:avLst/>
          </a:prstGeom>
        </p:spPr>
        <p:txBody>
          <a:bodyPr lIns="0" tIns="0" rIns="0" bIns="0" rtlCol="0" anchor="t">
            <a:spAutoFit/>
          </a:bodyPr>
          <a:lstStyle/>
          <a:p>
            <a:pPr algn="ctr">
              <a:lnSpc>
                <a:spcPts val="4062"/>
              </a:lnSpc>
            </a:pPr>
            <a:r>
              <a:rPr lang="en-US" sz="3125" spc="281">
                <a:solidFill>
                  <a:srgbClr val="FBFDF4"/>
                </a:solidFill>
                <a:latin typeface="Lato Bold"/>
              </a:rPr>
              <a:t>PROCURADORIA-GERAL FEDERAL</a:t>
            </a:r>
          </a:p>
        </p:txBody>
      </p:sp>
      <p:pic>
        <p:nvPicPr>
          <p:cNvPr id="9" name="Picture 6"/>
          <p:cNvPicPr>
            <a:picLocks noChangeAspect="1"/>
          </p:cNvPicPr>
          <p:nvPr/>
        </p:nvPicPr>
        <p:blipFill>
          <a:blip r:embed="rId3"/>
          <a:srcRect t="41041" b="30511"/>
          <a:stretch>
            <a:fillRect/>
          </a:stretch>
        </p:blipFill>
        <p:spPr>
          <a:xfrm>
            <a:off x="9576871" y="7935746"/>
            <a:ext cx="7140912" cy="20428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47428" y="823020"/>
            <a:ext cx="16018643" cy="2769989"/>
          </a:xfrm>
          <a:prstGeom prst="rect">
            <a:avLst/>
          </a:prstGeom>
        </p:spPr>
        <p:txBody>
          <a:bodyPr wrap="square" lIns="0" tIns="0" rIns="0" bIns="0" rtlCol="0" anchor="t">
            <a:spAutoFit/>
          </a:bodyPr>
          <a:lstStyle/>
          <a:p>
            <a:pPr marL="457200" indent="-457200">
              <a:buFont typeface="Wingdings" panose="05000000000000000000" pitchFamily="2" charset="2"/>
              <a:buChar char="Ø"/>
            </a:pPr>
            <a:r>
              <a:rPr lang="pt-BR" sz="6000" dirty="0">
                <a:solidFill>
                  <a:srgbClr val="0070C0"/>
                </a:solidFill>
                <a:cs typeface="Arial" panose="020B0604020202020204" pitchFamily="34" charset="0"/>
              </a:rPr>
              <a:t>O PDI deve ajudar no cumprimento eficiente e eficaz da </a:t>
            </a:r>
            <a:r>
              <a:rPr lang="pt-BR" sz="6000" b="1" dirty="0">
                <a:solidFill>
                  <a:srgbClr val="0070C0"/>
                </a:solidFill>
                <a:cs typeface="Arial" panose="020B0604020202020204" pitchFamily="34" charset="0"/>
              </a:rPr>
              <a:t>MISSÃO </a:t>
            </a:r>
            <a:r>
              <a:rPr lang="pt-BR" sz="6000" dirty="0">
                <a:solidFill>
                  <a:srgbClr val="0070C0"/>
                </a:solidFill>
                <a:cs typeface="Arial" panose="020B0604020202020204" pitchFamily="34" charset="0"/>
              </a:rPr>
              <a:t>estabelecida no Plano de Desenvolvimento Institucional.</a:t>
            </a:r>
          </a:p>
        </p:txBody>
      </p:sp>
      <p:sp>
        <p:nvSpPr>
          <p:cNvPr id="3" name="AutoShape 3"/>
          <p:cNvSpPr/>
          <p:nvPr/>
        </p:nvSpPr>
        <p:spPr>
          <a:xfrm>
            <a:off x="-187267" y="-226292"/>
            <a:ext cx="1398878" cy="10701554"/>
          </a:xfrm>
          <a:prstGeom prst="rect">
            <a:avLst/>
          </a:prstGeom>
          <a:solidFill>
            <a:srgbClr val="0464B4"/>
          </a:solidFill>
        </p:spPr>
      </p:sp>
      <p:pic>
        <p:nvPicPr>
          <p:cNvPr id="6" name="Picture 6"/>
          <p:cNvPicPr>
            <a:picLocks noChangeAspect="1"/>
          </p:cNvPicPr>
          <p:nvPr/>
        </p:nvPicPr>
        <p:blipFill>
          <a:blip r:embed="rId2"/>
          <a:srcRect t="41041" b="30511"/>
          <a:stretch>
            <a:fillRect/>
          </a:stretch>
        </p:blipFill>
        <p:spPr>
          <a:xfrm>
            <a:off x="15223557" y="9335817"/>
            <a:ext cx="3064443" cy="87667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428" y="3836803"/>
            <a:ext cx="16394563" cy="453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ixaDeTexto 9">
            <a:extLst>
              <a:ext uri="{FF2B5EF4-FFF2-40B4-BE49-F238E27FC236}">
                <a16:creationId xmlns:a16="http://schemas.microsoft.com/office/drawing/2014/main" id="{3A627822-7860-413E-9ACC-9C9CDC938C4E}"/>
              </a:ext>
            </a:extLst>
          </p:cNvPr>
          <p:cNvSpPr txBox="1"/>
          <p:nvPr/>
        </p:nvSpPr>
        <p:spPr>
          <a:xfrm>
            <a:off x="12932679" y="2814948"/>
            <a:ext cx="5142474"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2400" b="1" dirty="0">
                <a:solidFill>
                  <a:srgbClr val="0070C0"/>
                </a:solidFill>
              </a:rPr>
              <a:t>Lei nº 8.958/1994, art. 1º, §1º</a:t>
            </a:r>
          </a:p>
          <a:p>
            <a:pPr algn="ctr"/>
            <a:r>
              <a:rPr lang="pt-BR" sz="2400" b="1" dirty="0">
                <a:solidFill>
                  <a:srgbClr val="0070C0"/>
                </a:solidFill>
              </a:rPr>
              <a:t>Decreto nº 7.423/2010, art. 2º, caput</a:t>
            </a:r>
          </a:p>
        </p:txBody>
      </p:sp>
      <p:sp>
        <p:nvSpPr>
          <p:cNvPr id="11" name="CaixaDeTexto 10">
            <a:extLst>
              <a:ext uri="{FF2B5EF4-FFF2-40B4-BE49-F238E27FC236}">
                <a16:creationId xmlns:a16="http://schemas.microsoft.com/office/drawing/2014/main" id="{3A627822-7860-413E-9ACC-9C9CDC938C4E}"/>
              </a:ext>
            </a:extLst>
          </p:cNvPr>
          <p:cNvSpPr txBox="1"/>
          <p:nvPr/>
        </p:nvSpPr>
        <p:spPr>
          <a:xfrm>
            <a:off x="13733622" y="8373042"/>
            <a:ext cx="4032449"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b="1" dirty="0">
                <a:solidFill>
                  <a:srgbClr val="0070C0"/>
                </a:solidFill>
              </a:rPr>
              <a:t>PDI UFMG 2018-2023, P. 17</a:t>
            </a:r>
          </a:p>
        </p:txBody>
      </p:sp>
    </p:spTree>
    <p:extLst>
      <p:ext uri="{BB962C8B-B14F-4D97-AF65-F5344CB8AC3E}">
        <p14:creationId xmlns:p14="http://schemas.microsoft.com/office/powerpoint/2010/main" val="370654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08839" y="462981"/>
            <a:ext cx="16230599" cy="1077218"/>
          </a:xfrm>
          <a:prstGeom prst="rect">
            <a:avLst/>
          </a:prstGeom>
        </p:spPr>
        <p:txBody>
          <a:bodyPr wrap="square" lIns="0" tIns="0" rIns="0" bIns="0" rtlCol="0" anchor="t">
            <a:spAutoFit/>
          </a:bodyPr>
          <a:lstStyle/>
          <a:p>
            <a:pPr algn="ctr">
              <a:lnSpc>
                <a:spcPts val="8400"/>
              </a:lnSpc>
            </a:pPr>
            <a:r>
              <a:rPr lang="en-US" sz="6600" spc="280" dirty="0">
                <a:solidFill>
                  <a:srgbClr val="0464B4"/>
                </a:solidFill>
                <a:latin typeface="Oswald"/>
              </a:rPr>
              <a:t>O que  (</a:t>
            </a:r>
            <a:r>
              <a:rPr lang="en-US" sz="6600" spc="280" dirty="0" err="1">
                <a:solidFill>
                  <a:srgbClr val="0464B4"/>
                </a:solidFill>
                <a:latin typeface="Oswald"/>
              </a:rPr>
              <a:t>não</a:t>
            </a:r>
            <a:r>
              <a:rPr lang="en-US" sz="6600" spc="280" dirty="0">
                <a:solidFill>
                  <a:srgbClr val="0464B4"/>
                </a:solidFill>
                <a:latin typeface="Oswald"/>
              </a:rPr>
              <a:t>) é </a:t>
            </a:r>
            <a:r>
              <a:rPr lang="en-US" sz="6600" spc="280" dirty="0" err="1">
                <a:solidFill>
                  <a:srgbClr val="0464B4"/>
                </a:solidFill>
                <a:latin typeface="Oswald"/>
              </a:rPr>
              <a:t>Desenvolvimento</a:t>
            </a:r>
            <a:r>
              <a:rPr lang="en-US" sz="6600" spc="280" dirty="0">
                <a:solidFill>
                  <a:srgbClr val="0464B4"/>
                </a:solidFill>
                <a:latin typeface="Oswald"/>
              </a:rPr>
              <a:t> </a:t>
            </a:r>
            <a:r>
              <a:rPr lang="en-US" sz="6600" spc="280" dirty="0" err="1">
                <a:solidFill>
                  <a:srgbClr val="0464B4"/>
                </a:solidFill>
                <a:latin typeface="Oswald"/>
              </a:rPr>
              <a:t>Institucional</a:t>
            </a:r>
            <a:r>
              <a:rPr lang="en-US" sz="6600" spc="280" dirty="0">
                <a:solidFill>
                  <a:srgbClr val="0464B4"/>
                </a:solidFill>
                <a:latin typeface="Oswald"/>
              </a:rPr>
              <a:t>?</a:t>
            </a:r>
          </a:p>
        </p:txBody>
      </p:sp>
      <p:sp>
        <p:nvSpPr>
          <p:cNvPr id="3" name="AutoShape 3"/>
          <p:cNvSpPr/>
          <p:nvPr/>
        </p:nvSpPr>
        <p:spPr>
          <a:xfrm>
            <a:off x="-187267" y="-226292"/>
            <a:ext cx="1398878" cy="10701554"/>
          </a:xfrm>
          <a:prstGeom prst="rect">
            <a:avLst/>
          </a:prstGeom>
          <a:solidFill>
            <a:srgbClr val="0464B4"/>
          </a:solidFill>
        </p:spPr>
      </p:sp>
      <p:sp>
        <p:nvSpPr>
          <p:cNvPr id="5" name="AutoShape 5"/>
          <p:cNvSpPr/>
          <p:nvPr/>
        </p:nvSpPr>
        <p:spPr>
          <a:xfrm>
            <a:off x="1608839" y="1975148"/>
            <a:ext cx="16230600" cy="6912769"/>
          </a:xfrm>
          <a:prstGeom prst="rect">
            <a:avLst/>
          </a:prstGeom>
          <a:solidFill>
            <a:srgbClr val="0464B4">
              <a:alpha val="6666"/>
            </a:srgbClr>
          </a:solidFill>
        </p:spPr>
        <p:txBody>
          <a:bodyPr anchor="ctr">
            <a:normAutofit fontScale="25000" lnSpcReduction="20000"/>
          </a:bodyPr>
          <a:lstStyle/>
          <a:p>
            <a:pPr marL="457200" indent="-457200" algn="just">
              <a:lnSpc>
                <a:spcPct val="120000"/>
              </a:lnSpc>
              <a:buFont typeface="Wingdings" panose="05000000000000000000" pitchFamily="2" charset="2"/>
              <a:buChar char="Ø"/>
            </a:pPr>
            <a:endParaRPr lang="pt-BR" sz="9600" dirty="0">
              <a:solidFill>
                <a:srgbClr val="0070C0"/>
              </a:solidFill>
              <a:cs typeface="Arial" panose="020B0604020202020204" pitchFamily="34" charset="0"/>
            </a:endParaRPr>
          </a:p>
          <a:p>
            <a:pPr marL="457200" indent="-457200" algn="just">
              <a:lnSpc>
                <a:spcPct val="120000"/>
              </a:lnSpc>
              <a:buFont typeface="Wingdings" panose="05000000000000000000" pitchFamily="2" charset="2"/>
              <a:buChar char="Ø"/>
            </a:pPr>
            <a:r>
              <a:rPr lang="pt-BR" sz="12800" dirty="0">
                <a:solidFill>
                  <a:srgbClr val="0070C0"/>
                </a:solidFill>
                <a:cs typeface="Arial" panose="020B0604020202020204" pitchFamily="34" charset="0"/>
              </a:rPr>
              <a:t>Desenvolvimento institucional engloba programas, projetos, atividades e operações especiais, que podem ter </a:t>
            </a:r>
            <a:r>
              <a:rPr lang="pt-BR" sz="12800" b="1" dirty="0">
                <a:solidFill>
                  <a:srgbClr val="0070C0"/>
                </a:solidFill>
                <a:cs typeface="Arial" panose="020B0604020202020204" pitchFamily="34" charset="0"/>
              </a:rPr>
              <a:t>NATUREZA INFRAESTRUTURAL, MATERIAL OU LABORATORIAL.</a:t>
            </a:r>
          </a:p>
          <a:p>
            <a:endParaRPr lang="pt-BR" sz="9600" dirty="0"/>
          </a:p>
          <a:p>
            <a:endParaRPr lang="pt-BR" sz="9600" b="1" dirty="0">
              <a:solidFill>
                <a:schemeClr val="accent1"/>
              </a:solidFill>
            </a:endParaRPr>
          </a:p>
          <a:p>
            <a:r>
              <a:rPr lang="pt-BR" sz="9600" b="1" dirty="0">
                <a:solidFill>
                  <a:schemeClr val="accent1"/>
                </a:solidFill>
              </a:rPr>
              <a:t>ACÓRDÃO Nº 651/2020 – TCU – Plenário:</a:t>
            </a:r>
          </a:p>
          <a:p>
            <a:endParaRPr lang="pt-BR" sz="9600" b="1" dirty="0">
              <a:solidFill>
                <a:schemeClr val="accent1"/>
              </a:solidFill>
            </a:endParaRPr>
          </a:p>
          <a:p>
            <a:pPr marL="360363" algn="just"/>
            <a:r>
              <a:rPr lang="pt-BR" sz="9600" dirty="0">
                <a:solidFill>
                  <a:schemeClr val="accent1"/>
                </a:solidFill>
              </a:rPr>
              <a:t>35. </a:t>
            </a:r>
            <a:r>
              <a:rPr lang="pt-BR" sz="9600" b="1" dirty="0">
                <a:solidFill>
                  <a:schemeClr val="accent1"/>
                </a:solidFill>
              </a:rPr>
              <a:t>Além disso, por se tratar de norma restritiva, deve, segundo as regras de hermenêutica, ser interpretada restritivamente, não alcançando hipóteses nela não referidas, direta e imediatamente</a:t>
            </a:r>
            <a:r>
              <a:rPr lang="pt-BR" sz="9600" dirty="0">
                <a:solidFill>
                  <a:schemeClr val="accent1"/>
                </a:solidFill>
              </a:rPr>
              <a:t>. É o que ocorre com as denominadas ‘obras acessórias’ ou ‘estrutura auxiliar’. No primeiro caso, veda a lei de regência que a atuação da fundação de apoio estenda-se a obras que não sejam laboratoriais; no segundo, que se refiram à aquisição de materiais, equipamentos e outros insumos que não sejam diretamente relacionados às atividades de inovação e pesquisa científica e tecnológica. </a:t>
            </a:r>
            <a:r>
              <a:rPr lang="pt-BR" sz="9600" b="1" dirty="0">
                <a:solidFill>
                  <a:schemeClr val="accent1"/>
                </a:solidFill>
              </a:rPr>
              <a:t>Veda-se tanto (i) a construção de prédios destinados a apoio administrativo, espaço de convivência, auditórios, salas de uso diverso, ainda que conjuntamente com obra laboratorial, </a:t>
            </a:r>
            <a:r>
              <a:rPr lang="pt-BR" sz="9600" dirty="0">
                <a:solidFill>
                  <a:schemeClr val="accent1"/>
                </a:solidFill>
              </a:rPr>
              <a:t>mas que não representam qualquer ‘inovação’ frente a outras obras de edificação, quanto (</a:t>
            </a:r>
            <a:r>
              <a:rPr lang="pt-BR" sz="9600" dirty="0" err="1">
                <a:solidFill>
                  <a:schemeClr val="accent1"/>
                </a:solidFill>
              </a:rPr>
              <a:t>ii</a:t>
            </a:r>
            <a:r>
              <a:rPr lang="pt-BR" sz="9600" dirty="0">
                <a:solidFill>
                  <a:schemeClr val="accent1"/>
                </a:solidFill>
              </a:rPr>
              <a:t>) </a:t>
            </a:r>
            <a:r>
              <a:rPr lang="pt-BR" sz="9600" b="1" dirty="0">
                <a:solidFill>
                  <a:schemeClr val="accent1"/>
                </a:solidFill>
              </a:rPr>
              <a:t>a aquisição de computadores, ou de carteiras, ou de lousas etc., que não se refiram diretamente à inovação e pesquisa científica e tecnológica</a:t>
            </a:r>
            <a:r>
              <a:rPr lang="pt-BR" sz="9600" dirty="0">
                <a:solidFill>
                  <a:schemeClr val="accent1"/>
                </a:solidFill>
              </a:rPr>
              <a:t>.</a:t>
            </a:r>
          </a:p>
          <a:p>
            <a:pPr marL="360363"/>
            <a:endParaRPr lang="pt-BR" sz="9600" dirty="0">
              <a:solidFill>
                <a:schemeClr val="accent1"/>
              </a:solidFill>
            </a:endParaRPr>
          </a:p>
          <a:p>
            <a:pPr marL="360363" algn="just"/>
            <a:r>
              <a:rPr lang="pt-BR" sz="9600" dirty="0">
                <a:solidFill>
                  <a:schemeClr val="accent1"/>
                </a:solidFill>
              </a:rPr>
              <a:t>36. Observa-se, </a:t>
            </a:r>
            <a:r>
              <a:rPr lang="pt-BR" sz="9600" b="1" dirty="0">
                <a:solidFill>
                  <a:schemeClr val="accent1"/>
                </a:solidFill>
              </a:rPr>
              <a:t>no caso concreto, que se trata de obra de construção de um bloco do departamento de nutrição, e que, embora existam dois ambientes destinados a laboratórios, não consta nas planilhas orçamentárias da obra qualquer serviço ou insumo específico destinado a esse fim, constituindo o objeto do contrato, na verdade, uma obra de edificação comum. E, ainda que as obras relativas aos laboratórios fossem consideradas necessárias à inovação e pesquisa , as demais, força é reconhecer, não passariam de ‘obras acessórias’, o que é vedado pela lei.</a:t>
            </a:r>
          </a:p>
          <a:p>
            <a:pPr algn="just">
              <a:lnSpc>
                <a:spcPct val="120000"/>
              </a:lnSpc>
            </a:pPr>
            <a:endParaRPr lang="pt-BR" sz="4400" b="1" dirty="0">
              <a:solidFill>
                <a:srgbClr val="0070C0"/>
              </a:solidFill>
              <a:cs typeface="Arial" panose="020B0604020202020204" pitchFamily="34" charset="0"/>
            </a:endParaRPr>
          </a:p>
          <a:p>
            <a:pPr marL="1076325" indent="-571500" algn="just">
              <a:lnSpc>
                <a:spcPct val="120000"/>
              </a:lnSpc>
              <a:buFont typeface="Arial" panose="020B0604020202020204" pitchFamily="34" charset="0"/>
              <a:buChar char="•"/>
            </a:pPr>
            <a:endParaRPr lang="pt-BR" sz="4400" b="1" dirty="0">
              <a:solidFill>
                <a:srgbClr val="0070C0"/>
              </a:solidFill>
              <a:cs typeface="Arial" panose="020B0604020202020204" pitchFamily="34" charset="0"/>
            </a:endParaRPr>
          </a:p>
          <a:p>
            <a:pPr algn="just">
              <a:lnSpc>
                <a:spcPct val="120000"/>
              </a:lnSpc>
            </a:pPr>
            <a:endParaRPr lang="pt-BR" sz="6700" dirty="0">
              <a:solidFill>
                <a:srgbClr val="0070C0"/>
              </a:solidFill>
              <a:cs typeface="Arial" panose="020B0604020202020204" pitchFamily="34" charset="0"/>
            </a:endParaRPr>
          </a:p>
        </p:txBody>
      </p:sp>
      <p:pic>
        <p:nvPicPr>
          <p:cNvPr id="7" name="Picture 6"/>
          <p:cNvPicPr>
            <a:picLocks noChangeAspect="1"/>
          </p:cNvPicPr>
          <p:nvPr/>
        </p:nvPicPr>
        <p:blipFill>
          <a:blip r:embed="rId2"/>
          <a:srcRect t="41041" b="30511"/>
          <a:stretch>
            <a:fillRect/>
          </a:stretch>
        </p:blipFill>
        <p:spPr>
          <a:xfrm>
            <a:off x="14774995" y="9238876"/>
            <a:ext cx="3064443" cy="876677"/>
          </a:xfrm>
          <a:prstGeom prst="rect">
            <a:avLst/>
          </a:prstGeom>
        </p:spPr>
      </p:pic>
      <p:sp>
        <p:nvSpPr>
          <p:cNvPr id="6" name="Retângulo 5"/>
          <p:cNvSpPr/>
          <p:nvPr/>
        </p:nvSpPr>
        <p:spPr>
          <a:xfrm>
            <a:off x="14036849" y="3087651"/>
            <a:ext cx="3802589" cy="1323439"/>
          </a:xfrm>
          <a:prstGeom prst="rect">
            <a:avLst/>
          </a:prstGeom>
        </p:spPr>
        <p:txBody>
          <a:bodyPr wrap="square">
            <a:spAutoFit/>
          </a:bodyPr>
          <a:lstStyle/>
          <a:p>
            <a:r>
              <a:rPr lang="pt-BR" sz="2000" b="1" dirty="0"/>
              <a:t>Lei nº 8.958/1994, art. 1º, §1º</a:t>
            </a:r>
          </a:p>
          <a:p>
            <a:r>
              <a:rPr lang="pt-BR" sz="2000" b="1" dirty="0"/>
              <a:t>Decreto nº 7.423/2010, art. 2º, caput</a:t>
            </a:r>
          </a:p>
          <a:p>
            <a:endParaRPr lang="pt-BR" sz="2000" b="1" dirty="0"/>
          </a:p>
        </p:txBody>
      </p:sp>
    </p:spTree>
    <p:extLst>
      <p:ext uri="{BB962C8B-B14F-4D97-AF65-F5344CB8AC3E}">
        <p14:creationId xmlns:p14="http://schemas.microsoft.com/office/powerpoint/2010/main" val="747993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08839" y="462981"/>
            <a:ext cx="16230599" cy="1077218"/>
          </a:xfrm>
          <a:prstGeom prst="rect">
            <a:avLst/>
          </a:prstGeom>
        </p:spPr>
        <p:txBody>
          <a:bodyPr wrap="square" lIns="0" tIns="0" rIns="0" bIns="0" rtlCol="0" anchor="t">
            <a:spAutoFit/>
          </a:bodyPr>
          <a:lstStyle/>
          <a:p>
            <a:pPr algn="ctr">
              <a:lnSpc>
                <a:spcPts val="8400"/>
              </a:lnSpc>
            </a:pPr>
            <a:r>
              <a:rPr lang="en-US" sz="6600" spc="280" dirty="0">
                <a:solidFill>
                  <a:srgbClr val="0464B4"/>
                </a:solidFill>
                <a:latin typeface="Oswald"/>
              </a:rPr>
              <a:t>O que  (</a:t>
            </a:r>
            <a:r>
              <a:rPr lang="en-US" sz="6600" spc="280" dirty="0" err="1">
                <a:solidFill>
                  <a:srgbClr val="0464B4"/>
                </a:solidFill>
                <a:latin typeface="Oswald"/>
              </a:rPr>
              <a:t>não</a:t>
            </a:r>
            <a:r>
              <a:rPr lang="en-US" sz="6600" spc="280" dirty="0">
                <a:solidFill>
                  <a:srgbClr val="0464B4"/>
                </a:solidFill>
                <a:latin typeface="Oswald"/>
              </a:rPr>
              <a:t>) é </a:t>
            </a:r>
            <a:r>
              <a:rPr lang="en-US" sz="6600" spc="280" dirty="0" err="1">
                <a:solidFill>
                  <a:srgbClr val="0464B4"/>
                </a:solidFill>
                <a:latin typeface="Oswald"/>
              </a:rPr>
              <a:t>Desenvolvimento</a:t>
            </a:r>
            <a:r>
              <a:rPr lang="en-US" sz="6600" spc="280" dirty="0">
                <a:solidFill>
                  <a:srgbClr val="0464B4"/>
                </a:solidFill>
                <a:latin typeface="Oswald"/>
              </a:rPr>
              <a:t> </a:t>
            </a:r>
            <a:r>
              <a:rPr lang="en-US" sz="6600" spc="280" dirty="0" err="1">
                <a:solidFill>
                  <a:srgbClr val="0464B4"/>
                </a:solidFill>
                <a:latin typeface="Oswald"/>
              </a:rPr>
              <a:t>Institucional</a:t>
            </a:r>
            <a:r>
              <a:rPr lang="en-US" sz="6600" spc="280" dirty="0">
                <a:solidFill>
                  <a:srgbClr val="0464B4"/>
                </a:solidFill>
                <a:latin typeface="Oswald"/>
              </a:rPr>
              <a:t>?</a:t>
            </a:r>
          </a:p>
        </p:txBody>
      </p:sp>
      <p:sp>
        <p:nvSpPr>
          <p:cNvPr id="3" name="AutoShape 3"/>
          <p:cNvSpPr/>
          <p:nvPr/>
        </p:nvSpPr>
        <p:spPr>
          <a:xfrm>
            <a:off x="-187267" y="-226292"/>
            <a:ext cx="1398878" cy="10701554"/>
          </a:xfrm>
          <a:prstGeom prst="rect">
            <a:avLst/>
          </a:prstGeom>
          <a:solidFill>
            <a:srgbClr val="0464B4"/>
          </a:solidFill>
        </p:spPr>
      </p:sp>
      <p:sp>
        <p:nvSpPr>
          <p:cNvPr id="5" name="AutoShape 5"/>
          <p:cNvSpPr/>
          <p:nvPr/>
        </p:nvSpPr>
        <p:spPr>
          <a:xfrm>
            <a:off x="1608839" y="2272260"/>
            <a:ext cx="16230600" cy="7407744"/>
          </a:xfrm>
          <a:prstGeom prst="rect">
            <a:avLst/>
          </a:prstGeom>
          <a:solidFill>
            <a:srgbClr val="0464B4">
              <a:alpha val="6666"/>
            </a:srgbClr>
          </a:solidFill>
        </p:spPr>
        <p:txBody>
          <a:bodyPr anchor="ctr">
            <a:normAutofit fontScale="25000" lnSpcReduction="20000"/>
          </a:bodyPr>
          <a:lstStyle/>
          <a:p>
            <a:pPr marL="457200" indent="-457200" algn="just">
              <a:lnSpc>
                <a:spcPct val="120000"/>
              </a:lnSpc>
              <a:buFont typeface="Wingdings" panose="05000000000000000000" pitchFamily="2" charset="2"/>
              <a:buChar char="Ø"/>
            </a:pPr>
            <a:endParaRPr lang="pt-BR" sz="9600" dirty="0">
              <a:solidFill>
                <a:srgbClr val="0070C0"/>
              </a:solidFill>
              <a:cs typeface="Arial" panose="020B0604020202020204" pitchFamily="34" charset="0"/>
            </a:endParaRPr>
          </a:p>
          <a:p>
            <a:endParaRPr lang="pt-BR" sz="11200" b="1" dirty="0">
              <a:solidFill>
                <a:schemeClr val="accent1"/>
              </a:solidFill>
            </a:endParaRPr>
          </a:p>
          <a:p>
            <a:r>
              <a:rPr lang="pt-BR" sz="11200" b="1" dirty="0">
                <a:solidFill>
                  <a:schemeClr val="accent1"/>
                </a:solidFill>
              </a:rPr>
              <a:t>ACÓRDÃO Nº 10862/2020 – TCU – 2ª Câmara:</a:t>
            </a:r>
          </a:p>
          <a:p>
            <a:endParaRPr lang="pt-BR" sz="11200" b="1" dirty="0">
              <a:solidFill>
                <a:schemeClr val="accent1"/>
              </a:solidFill>
            </a:endParaRPr>
          </a:p>
          <a:p>
            <a:pPr marL="361950" algn="just"/>
            <a:r>
              <a:rPr lang="pt-BR" sz="11200" b="1" dirty="0">
                <a:solidFill>
                  <a:srgbClr val="0070C0"/>
                </a:solidFill>
              </a:rPr>
              <a:t>[...] contratação direta para realização de obras laboratoriais é permitida se fizer parte de um projeto maior, não sendo a obra, por si só, o projeto</a:t>
            </a:r>
            <a:r>
              <a:rPr lang="pt-BR" sz="11200" dirty="0">
                <a:solidFill>
                  <a:srgbClr val="0070C0"/>
                </a:solidFill>
              </a:rPr>
              <a:t>, e que o núcleo do objeto de contrato celebrado sob a égide da Lei 8.958/1994 é, nos termos da referida norma, “os projetos de ensino, pesquisa, extensão, desenvolvimento institucional, científico e tecnológico e estímulo à inovação”, e não o apoio, que inclui a gestão administrativa e financeira. </a:t>
            </a:r>
          </a:p>
          <a:p>
            <a:pPr marL="361950"/>
            <a:endParaRPr lang="pt-BR" sz="11200" b="1" dirty="0">
              <a:solidFill>
                <a:srgbClr val="0070C0"/>
              </a:solidFill>
            </a:endParaRPr>
          </a:p>
          <a:p>
            <a:r>
              <a:rPr lang="pt-BR" sz="11200" b="1" dirty="0">
                <a:solidFill>
                  <a:schemeClr val="accent1"/>
                </a:solidFill>
              </a:rPr>
              <a:t>ACÓRDÃO Nº 1817/2020 – TCU – Plenário:</a:t>
            </a:r>
          </a:p>
          <a:p>
            <a:pPr marL="874713" indent="-514350" algn="just">
              <a:lnSpc>
                <a:spcPct val="90000"/>
              </a:lnSpc>
              <a:buAutoNum type="arabicPeriod" startAt="44"/>
            </a:pPr>
            <a:endParaRPr lang="pt-BR" sz="6500" dirty="0">
              <a:solidFill>
                <a:schemeClr val="accent1"/>
              </a:solidFill>
            </a:endParaRPr>
          </a:p>
          <a:p>
            <a:pPr algn="just"/>
            <a:r>
              <a:rPr lang="pt-BR" sz="11200" b="1" dirty="0">
                <a:solidFill>
                  <a:srgbClr val="0070C0"/>
                </a:solidFill>
              </a:rPr>
              <a:t>	</a:t>
            </a:r>
            <a:r>
              <a:rPr lang="pt-BR" sz="11200" dirty="0">
                <a:solidFill>
                  <a:srgbClr val="0070C0"/>
                </a:solidFill>
              </a:rPr>
              <a:t>[...]“18.	Contudo, admite a Universidade que, para não perder o recurso oriundo de emenda parlamentar para construção da quadra poliesportiva, foi feita a contratação da fundação de apoio, considerando que a medida foi tomada para não causar perdas à comunidade universitária, fazendo, em continuidade, considerações de que a construção referida visa a melhorar a qualidade de inúmeros eventos acadêmicos e científicos realizados no </a:t>
            </a:r>
            <a:r>
              <a:rPr lang="pt-BR" sz="11200" i="1" dirty="0">
                <a:solidFill>
                  <a:srgbClr val="0070C0"/>
                </a:solidFill>
              </a:rPr>
              <a:t>Campus</a:t>
            </a:r>
            <a:r>
              <a:rPr lang="pt-BR" sz="11200" dirty="0">
                <a:solidFill>
                  <a:srgbClr val="0070C0"/>
                </a:solidFill>
              </a:rPr>
              <a:t>, constituindo uma política pública para a comunidade acadêmica e para o desenvolvimento institucional, social e humano, reivindicando, ao final, a esta Corte Contas autorização para  efetivação do procedimento licitatório.</a:t>
            </a:r>
          </a:p>
          <a:p>
            <a:endParaRPr lang="pt-BR" sz="11200" dirty="0">
              <a:solidFill>
                <a:srgbClr val="0070C0"/>
              </a:solidFill>
            </a:endParaRPr>
          </a:p>
          <a:p>
            <a:pPr algn="just"/>
            <a:r>
              <a:rPr lang="pt-BR" sz="11200" dirty="0">
                <a:solidFill>
                  <a:srgbClr val="0070C0"/>
                </a:solidFill>
              </a:rPr>
              <a:t>	19.	Nesse aspecto, há que se considerar que, de fato, houve descumprimento do art. 1º, § 2º da Lei 12.349/2010 que deu nova redação ao art. 1º  da Lei 8.958/1994, </a:t>
            </a:r>
            <a:r>
              <a:rPr lang="pt-BR" sz="11200" b="1" dirty="0">
                <a:solidFill>
                  <a:srgbClr val="0070C0"/>
                </a:solidFill>
              </a:rPr>
              <a:t>na medida em que a quadra poliesportiva não se enquadra no conceito de obras laboratoriais (peça 3, p. 4 e 5), existindo ampliação indevida</a:t>
            </a:r>
            <a:r>
              <a:rPr lang="pt-BR" sz="11200" dirty="0">
                <a:solidFill>
                  <a:srgbClr val="0070C0"/>
                </a:solidFill>
              </a:rPr>
              <a:t>. Assim, a fundação de apoio foi utilizada em desconformidade com as finalidades institucionais, desatendendo o disposto na Súmula 250 do TCU.</a:t>
            </a:r>
          </a:p>
          <a:p>
            <a:endParaRPr lang="pt-BR" sz="11200" b="1" dirty="0">
              <a:solidFill>
                <a:srgbClr val="0070C0"/>
              </a:solidFill>
            </a:endParaRPr>
          </a:p>
          <a:p>
            <a:pPr marL="361950"/>
            <a:endParaRPr lang="pt-BR" sz="11200" b="1" dirty="0">
              <a:solidFill>
                <a:srgbClr val="0070C0"/>
              </a:solidFill>
            </a:endParaRPr>
          </a:p>
          <a:p>
            <a:pPr marL="1076325" indent="-571500" algn="just">
              <a:lnSpc>
                <a:spcPct val="120000"/>
              </a:lnSpc>
              <a:buFont typeface="Arial" panose="020B0604020202020204" pitchFamily="34" charset="0"/>
              <a:buChar char="•"/>
            </a:pPr>
            <a:endParaRPr lang="pt-BR" sz="11200" b="1" dirty="0">
              <a:solidFill>
                <a:srgbClr val="0070C0"/>
              </a:solidFill>
              <a:cs typeface="Arial" panose="020B0604020202020204" pitchFamily="34" charset="0"/>
            </a:endParaRPr>
          </a:p>
          <a:p>
            <a:pPr algn="just">
              <a:lnSpc>
                <a:spcPct val="120000"/>
              </a:lnSpc>
            </a:pPr>
            <a:endParaRPr lang="pt-BR" sz="6700" dirty="0">
              <a:solidFill>
                <a:srgbClr val="0070C0"/>
              </a:solidFill>
              <a:cs typeface="Arial" panose="020B0604020202020204" pitchFamily="34" charset="0"/>
            </a:endParaRPr>
          </a:p>
        </p:txBody>
      </p:sp>
      <p:pic>
        <p:nvPicPr>
          <p:cNvPr id="7" name="Picture 6"/>
          <p:cNvPicPr>
            <a:picLocks noChangeAspect="1"/>
          </p:cNvPicPr>
          <p:nvPr/>
        </p:nvPicPr>
        <p:blipFill>
          <a:blip r:embed="rId3"/>
          <a:srcRect t="41041" b="30511"/>
          <a:stretch>
            <a:fillRect/>
          </a:stretch>
        </p:blipFill>
        <p:spPr>
          <a:xfrm>
            <a:off x="14774995" y="9238876"/>
            <a:ext cx="3064443" cy="876677"/>
          </a:xfrm>
          <a:prstGeom prst="rect">
            <a:avLst/>
          </a:prstGeom>
        </p:spPr>
      </p:pic>
    </p:spTree>
    <p:extLst>
      <p:ext uri="{BB962C8B-B14F-4D97-AF65-F5344CB8AC3E}">
        <p14:creationId xmlns:p14="http://schemas.microsoft.com/office/powerpoint/2010/main" val="2198588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p:nvPr/>
        </p:nvSpPr>
        <p:spPr>
          <a:xfrm>
            <a:off x="1655168" y="462980"/>
            <a:ext cx="16230600" cy="9505056"/>
          </a:xfrm>
          <a:prstGeom prst="rect">
            <a:avLst/>
          </a:prstGeom>
          <a:solidFill>
            <a:srgbClr val="0464B4">
              <a:alpha val="6666"/>
            </a:srgbClr>
          </a:solidFill>
        </p:spPr>
        <p:txBody>
          <a:bodyPr anchor="ctr">
            <a:normAutofit fontScale="25000" lnSpcReduction="20000"/>
          </a:bodyPr>
          <a:lstStyle/>
          <a:p>
            <a:pPr marL="457200" indent="-457200" algn="just">
              <a:lnSpc>
                <a:spcPct val="120000"/>
              </a:lnSpc>
              <a:buFont typeface="Wingdings" panose="05000000000000000000" pitchFamily="2" charset="2"/>
              <a:buChar char="Ø"/>
            </a:pPr>
            <a:endParaRPr lang="pt-BR" sz="9600" dirty="0">
              <a:solidFill>
                <a:srgbClr val="0070C0"/>
              </a:solidFill>
              <a:cs typeface="Arial" panose="020B0604020202020204" pitchFamily="34" charset="0"/>
            </a:endParaRPr>
          </a:p>
          <a:p>
            <a:endParaRPr lang="pt-BR" sz="11200" b="1" dirty="0">
              <a:solidFill>
                <a:schemeClr val="accent1"/>
              </a:solidFill>
            </a:endParaRPr>
          </a:p>
          <a:p>
            <a:endParaRPr lang="pt-BR" sz="11200" b="1" dirty="0">
              <a:solidFill>
                <a:schemeClr val="accent1"/>
              </a:solidFill>
            </a:endParaRPr>
          </a:p>
          <a:p>
            <a:pPr indent="-342900" algn="just">
              <a:buAutoNum type="arabicPeriod" startAt="20"/>
            </a:pPr>
            <a:r>
              <a:rPr lang="pt-BR" sz="11200" dirty="0">
                <a:solidFill>
                  <a:srgbClr val="0070C0"/>
                </a:solidFill>
              </a:rPr>
              <a:t> </a:t>
            </a:r>
            <a:r>
              <a:rPr lang="pt-BR" sz="11200" b="1" dirty="0">
                <a:solidFill>
                  <a:srgbClr val="0070C0"/>
                </a:solidFill>
              </a:rPr>
              <a:t>Ademais, a fundação de apoio, na avença realizada, foi utilizada para o exercício de atividades meramente administrativas, misteres que poderiam ser feitos pela própria Universidade, </a:t>
            </a:r>
            <a:r>
              <a:rPr lang="pt-BR" sz="11200" dirty="0">
                <a:solidFill>
                  <a:srgbClr val="0070C0"/>
                </a:solidFill>
              </a:rPr>
              <a:t>não podendo a fundação referida atuar como escritório de projetos para apoio à gestão administração, financeira e operacional, havendo inclusive, como dispõe o art. 1ª, § 3º,inciso I, da Lei 8.958/1994, vedação para enquadramento  de atividades administrativas de rotina  no conceito de desenvolvimento institucional, quando financiadas com recursos repassados pelas IFES e demais  </a:t>
            </a:r>
            <a:r>
              <a:rPr lang="pt-BR" sz="11200" dirty="0" err="1">
                <a:solidFill>
                  <a:srgbClr val="0070C0"/>
                </a:solidFill>
              </a:rPr>
              <a:t>ICTs</a:t>
            </a:r>
            <a:r>
              <a:rPr lang="pt-BR" sz="11200" dirty="0">
                <a:solidFill>
                  <a:srgbClr val="0070C0"/>
                </a:solidFill>
              </a:rPr>
              <a:t> às fundação de apoio.</a:t>
            </a:r>
          </a:p>
          <a:p>
            <a:pPr algn="just"/>
            <a:r>
              <a:rPr lang="pt-BR" sz="11200" dirty="0">
                <a:solidFill>
                  <a:srgbClr val="0070C0"/>
                </a:solidFill>
              </a:rPr>
              <a:t>[...]</a:t>
            </a:r>
          </a:p>
          <a:p>
            <a:pPr algn="just"/>
            <a:endParaRPr lang="pt-BR" sz="11200" dirty="0">
              <a:solidFill>
                <a:srgbClr val="0070C0"/>
              </a:solidFill>
            </a:endParaRPr>
          </a:p>
          <a:p>
            <a:pPr algn="just"/>
            <a:r>
              <a:rPr lang="pt-BR" sz="11200" dirty="0">
                <a:solidFill>
                  <a:srgbClr val="0070C0"/>
                </a:solidFill>
              </a:rPr>
              <a:t>Discordei da avaliação e encaminhamento proposto pelo titular da </a:t>
            </a:r>
            <a:r>
              <a:rPr lang="pt-BR" sz="11200" dirty="0" err="1">
                <a:solidFill>
                  <a:srgbClr val="0070C0"/>
                </a:solidFill>
              </a:rPr>
              <a:t>SecexEducação</a:t>
            </a:r>
            <a:r>
              <a:rPr lang="pt-BR" sz="11200" dirty="0">
                <a:solidFill>
                  <a:srgbClr val="0070C0"/>
                </a:solidFill>
              </a:rPr>
              <a:t> e alinhei-me às análises do auditor pelas seguintes razões:</a:t>
            </a:r>
          </a:p>
          <a:p>
            <a:pPr algn="just"/>
            <a:endParaRPr lang="pt-BR" sz="11200" dirty="0">
              <a:solidFill>
                <a:srgbClr val="0070C0"/>
              </a:solidFill>
            </a:endParaRPr>
          </a:p>
          <a:p>
            <a:pPr algn="just"/>
            <a:r>
              <a:rPr lang="pt-BR" sz="11200" dirty="0">
                <a:solidFill>
                  <a:srgbClr val="0070C0"/>
                </a:solidFill>
              </a:rPr>
              <a:t>a)	a Lei 12.349/2010 esclarece que a contratação de fundação de apoio para dar apoio à execução de projeto de desenvolvimento para melhoria de infraestrutura, inclusive na gestão administrativa necessária à execução desses projetos, que é o caso da construção da quadra poliesportiva, </a:t>
            </a:r>
            <a:r>
              <a:rPr lang="pt-BR" sz="11200" b="1" dirty="0">
                <a:solidFill>
                  <a:srgbClr val="0070C0"/>
                </a:solidFill>
              </a:rPr>
              <a:t>é possível, no máximo, para a realização de obras laboratoriais, bem como para a aquisição de materiais e equipamentos e outros insumos diretamente relacionados às atividades de inovação e pesquisa científica e tecnológica;</a:t>
            </a:r>
          </a:p>
          <a:p>
            <a:pPr algn="just"/>
            <a:endParaRPr lang="pt-BR" sz="11200" b="1" dirty="0">
              <a:solidFill>
                <a:srgbClr val="0070C0"/>
              </a:solidFill>
            </a:endParaRPr>
          </a:p>
          <a:p>
            <a:pPr algn="just"/>
            <a:r>
              <a:rPr lang="pt-BR" sz="11200" dirty="0">
                <a:solidFill>
                  <a:srgbClr val="0070C0"/>
                </a:solidFill>
              </a:rPr>
              <a:t>b)	consoante pesquisa ao sítio da universidade (http://www.utfpr.edu.br/Plone/cursos/graduacao#b_start=0&amp;c5=apucarana), os cursos ofertados no campus de Apucarana, onde a obra será realizada, são engenharia civil, engenharia de computação, engenharia elétrica, engenharia química, engenharia têxtil, licenciatura em química e tecnologia em design de moda, </a:t>
            </a:r>
            <a:r>
              <a:rPr lang="pt-BR" sz="11200" b="1" dirty="0">
                <a:solidFill>
                  <a:srgbClr val="0070C0"/>
                </a:solidFill>
              </a:rPr>
              <a:t>não sendo possível considerar a construção de quadra poliesportiva como “obra laboratorial”, ao menos para o campus de Apucarana;  </a:t>
            </a:r>
          </a:p>
          <a:p>
            <a:endParaRPr lang="pt-BR" sz="11200" b="1" dirty="0">
              <a:solidFill>
                <a:srgbClr val="0070C0"/>
              </a:solidFill>
            </a:endParaRPr>
          </a:p>
          <a:p>
            <a:pPr marL="361950"/>
            <a:endParaRPr lang="pt-BR" sz="11200" b="1" dirty="0">
              <a:solidFill>
                <a:srgbClr val="0070C0"/>
              </a:solidFill>
            </a:endParaRPr>
          </a:p>
          <a:p>
            <a:pPr marL="1076325" indent="-571500" algn="just">
              <a:lnSpc>
                <a:spcPct val="120000"/>
              </a:lnSpc>
              <a:buFont typeface="Arial" panose="020B0604020202020204" pitchFamily="34" charset="0"/>
              <a:buChar char="•"/>
            </a:pPr>
            <a:endParaRPr lang="pt-BR" sz="11200" b="1" dirty="0">
              <a:solidFill>
                <a:srgbClr val="0070C0"/>
              </a:solidFill>
              <a:cs typeface="Arial" panose="020B0604020202020204" pitchFamily="34" charset="0"/>
            </a:endParaRPr>
          </a:p>
          <a:p>
            <a:pPr algn="just">
              <a:lnSpc>
                <a:spcPct val="120000"/>
              </a:lnSpc>
            </a:pPr>
            <a:endParaRPr lang="pt-BR" sz="6700" dirty="0">
              <a:solidFill>
                <a:srgbClr val="0070C0"/>
              </a:solidFill>
              <a:cs typeface="Arial" panose="020B0604020202020204" pitchFamily="34" charset="0"/>
            </a:endParaRPr>
          </a:p>
        </p:txBody>
      </p:sp>
      <p:sp>
        <p:nvSpPr>
          <p:cNvPr id="3" name="AutoShape 3"/>
          <p:cNvSpPr/>
          <p:nvPr/>
        </p:nvSpPr>
        <p:spPr>
          <a:xfrm>
            <a:off x="-187267" y="-226292"/>
            <a:ext cx="1398878" cy="10701554"/>
          </a:xfrm>
          <a:prstGeom prst="rect">
            <a:avLst/>
          </a:prstGeom>
          <a:solidFill>
            <a:srgbClr val="0464B4"/>
          </a:solidFill>
        </p:spPr>
      </p:sp>
    </p:spTree>
    <p:extLst>
      <p:ext uri="{BB962C8B-B14F-4D97-AF65-F5344CB8AC3E}">
        <p14:creationId xmlns:p14="http://schemas.microsoft.com/office/powerpoint/2010/main" val="218810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p:nvPr/>
        </p:nvSpPr>
        <p:spPr>
          <a:xfrm>
            <a:off x="1655168" y="462980"/>
            <a:ext cx="16230600" cy="6408712"/>
          </a:xfrm>
          <a:prstGeom prst="rect">
            <a:avLst/>
          </a:prstGeom>
          <a:solidFill>
            <a:srgbClr val="0464B4">
              <a:alpha val="6666"/>
            </a:srgbClr>
          </a:solidFill>
        </p:spPr>
        <p:txBody>
          <a:bodyPr anchor="ctr">
            <a:normAutofit fontScale="40000" lnSpcReduction="20000"/>
          </a:bodyPr>
          <a:lstStyle/>
          <a:p>
            <a:pPr marL="457200" indent="-457200" algn="just">
              <a:lnSpc>
                <a:spcPct val="120000"/>
              </a:lnSpc>
              <a:buFont typeface="Wingdings" panose="05000000000000000000" pitchFamily="2" charset="2"/>
              <a:buChar char="Ø"/>
            </a:pPr>
            <a:endParaRPr lang="pt-BR" sz="9600" dirty="0">
              <a:solidFill>
                <a:srgbClr val="0070C0"/>
              </a:solidFill>
              <a:cs typeface="Arial" panose="020B0604020202020204" pitchFamily="34" charset="0"/>
            </a:endParaRPr>
          </a:p>
          <a:p>
            <a:endParaRPr lang="pt-BR" sz="11200" b="1" dirty="0">
              <a:solidFill>
                <a:schemeClr val="accent1"/>
              </a:solidFill>
            </a:endParaRPr>
          </a:p>
          <a:p>
            <a:endParaRPr lang="pt-BR" sz="11200" b="1" dirty="0">
              <a:solidFill>
                <a:schemeClr val="accent1"/>
              </a:solidFill>
            </a:endParaRPr>
          </a:p>
          <a:p>
            <a:pPr algn="just"/>
            <a:r>
              <a:rPr lang="pt-BR" sz="7000" dirty="0">
                <a:solidFill>
                  <a:srgbClr val="0070C0"/>
                </a:solidFill>
              </a:rPr>
              <a:t>c)	</a:t>
            </a:r>
            <a:r>
              <a:rPr lang="pt-BR" sz="7000" b="1" dirty="0">
                <a:solidFill>
                  <a:srgbClr val="0070C0"/>
                </a:solidFill>
              </a:rPr>
              <a:t>o entendimento da UTFPR ampliou impropriamente o conceito de “obras laboratoriais” </a:t>
            </a:r>
            <a:r>
              <a:rPr lang="pt-BR" sz="7000" dirty="0">
                <a:solidFill>
                  <a:srgbClr val="0070C0"/>
                </a:solidFill>
              </a:rPr>
              <a:t>para incluir a construção da quadra poliesportiva em tela, com 1.346, 43m2, contendo espaço de prática esportiva, vestiários, depósito de materiais esportivos e material de limpeza (peça 3, p. 4 e 5, processo eletrônico SEI 23064.053974/2019-65- planejamento da contratação e da obra); </a:t>
            </a:r>
          </a:p>
          <a:p>
            <a:pPr algn="just"/>
            <a:endParaRPr lang="pt-BR" sz="7000" dirty="0">
              <a:solidFill>
                <a:srgbClr val="0070C0"/>
              </a:solidFill>
            </a:endParaRPr>
          </a:p>
          <a:p>
            <a:pPr algn="just"/>
            <a:r>
              <a:rPr lang="pt-BR" sz="7000" dirty="0">
                <a:solidFill>
                  <a:srgbClr val="0070C0"/>
                </a:solidFill>
              </a:rPr>
              <a:t>[...]</a:t>
            </a:r>
          </a:p>
          <a:p>
            <a:pPr algn="just"/>
            <a:r>
              <a:rPr lang="pt-BR" sz="7000" dirty="0">
                <a:solidFill>
                  <a:srgbClr val="0070C0"/>
                </a:solidFill>
              </a:rPr>
              <a:t>Pelo exposto, considero esta representação procedente, assino o prazo de dez dias para que a UTFPR e a </a:t>
            </a:r>
            <a:r>
              <a:rPr lang="pt-BR" sz="7000" dirty="0" err="1">
                <a:solidFill>
                  <a:srgbClr val="0070C0"/>
                </a:solidFill>
              </a:rPr>
              <a:t>Funtef</a:t>
            </a:r>
            <a:r>
              <a:rPr lang="pt-BR" sz="7000" dirty="0">
                <a:solidFill>
                  <a:srgbClr val="0070C0"/>
                </a:solidFill>
              </a:rPr>
              <a:t>-PR anulem o Contrato 8/2019 e </a:t>
            </a:r>
            <a:r>
              <a:rPr lang="pt-BR" sz="7000" b="1" dirty="0">
                <a:solidFill>
                  <a:srgbClr val="0070C0"/>
                </a:solidFill>
              </a:rPr>
              <a:t>determino seja dado ciência às duas entidades, bem como ao </a:t>
            </a:r>
            <a:r>
              <a:rPr lang="pt-BR" sz="7000" b="1" dirty="0" err="1">
                <a:solidFill>
                  <a:srgbClr val="0070C0"/>
                </a:solidFill>
              </a:rPr>
              <a:t>parecerista</a:t>
            </a:r>
            <a:r>
              <a:rPr lang="pt-BR" sz="7000" b="1" dirty="0">
                <a:solidFill>
                  <a:srgbClr val="0070C0"/>
                </a:solidFill>
              </a:rPr>
              <a:t> jurídico</a:t>
            </a:r>
            <a:r>
              <a:rPr lang="pt-BR" sz="7000" dirty="0">
                <a:solidFill>
                  <a:srgbClr val="0070C0"/>
                </a:solidFill>
              </a:rPr>
              <a:t> de que utilizar a fundação de apoio em atividades incompatíveis com as suas finalidades institucionais, </a:t>
            </a:r>
            <a:r>
              <a:rPr lang="pt-BR" sz="7000" b="1" dirty="0">
                <a:solidFill>
                  <a:srgbClr val="0070C0"/>
                </a:solidFill>
              </a:rPr>
              <a:t>bem como em empreendimento não caracterizado como obra laboratorial é ilegal, </a:t>
            </a:r>
            <a:r>
              <a:rPr lang="pt-BR" sz="7000" dirty="0">
                <a:solidFill>
                  <a:srgbClr val="0070C0"/>
                </a:solidFill>
              </a:rPr>
              <a:t>por afrontar o art. 1º, caput, da Lei 8.958/94, e seus §§ 2º e 3º, e os requisitos necessários à dispensa de licitação dispostos no art. 24, inciso XIII, da Lei 8.666/93, além do Enunciado 250 da Súmula de Jurisprudência do TCU.” (grifou-se)</a:t>
            </a:r>
            <a:endParaRPr lang="pt-BR" sz="7000" b="1" dirty="0">
              <a:solidFill>
                <a:srgbClr val="0070C0"/>
              </a:solidFill>
            </a:endParaRPr>
          </a:p>
          <a:p>
            <a:endParaRPr lang="pt-BR" sz="11200" b="1" dirty="0">
              <a:solidFill>
                <a:srgbClr val="0070C0"/>
              </a:solidFill>
            </a:endParaRPr>
          </a:p>
          <a:p>
            <a:pPr marL="361950"/>
            <a:endParaRPr lang="pt-BR" sz="11200" b="1" dirty="0">
              <a:solidFill>
                <a:srgbClr val="0070C0"/>
              </a:solidFill>
            </a:endParaRPr>
          </a:p>
          <a:p>
            <a:pPr marL="1076325" indent="-571500" algn="just">
              <a:lnSpc>
                <a:spcPct val="120000"/>
              </a:lnSpc>
              <a:buFont typeface="Arial" panose="020B0604020202020204" pitchFamily="34" charset="0"/>
              <a:buChar char="•"/>
            </a:pPr>
            <a:endParaRPr lang="pt-BR" sz="11200" b="1" dirty="0">
              <a:solidFill>
                <a:srgbClr val="0070C0"/>
              </a:solidFill>
              <a:cs typeface="Arial" panose="020B0604020202020204" pitchFamily="34" charset="0"/>
            </a:endParaRPr>
          </a:p>
          <a:p>
            <a:pPr algn="just">
              <a:lnSpc>
                <a:spcPct val="120000"/>
              </a:lnSpc>
            </a:pPr>
            <a:endParaRPr lang="pt-BR" sz="6700" dirty="0">
              <a:solidFill>
                <a:srgbClr val="0070C0"/>
              </a:solidFill>
              <a:cs typeface="Arial" panose="020B0604020202020204" pitchFamily="34" charset="0"/>
            </a:endParaRPr>
          </a:p>
        </p:txBody>
      </p:sp>
      <p:sp>
        <p:nvSpPr>
          <p:cNvPr id="3" name="AutoShape 3"/>
          <p:cNvSpPr/>
          <p:nvPr/>
        </p:nvSpPr>
        <p:spPr>
          <a:xfrm>
            <a:off x="-187267" y="-226292"/>
            <a:ext cx="1398878" cy="10701554"/>
          </a:xfrm>
          <a:prstGeom prst="rect">
            <a:avLst/>
          </a:prstGeom>
          <a:solidFill>
            <a:srgbClr val="0464B4"/>
          </a:solidFill>
        </p:spPr>
      </p:sp>
    </p:spTree>
    <p:extLst>
      <p:ext uri="{BB962C8B-B14F-4D97-AF65-F5344CB8AC3E}">
        <p14:creationId xmlns:p14="http://schemas.microsoft.com/office/powerpoint/2010/main" val="67374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7" name="Picture 6"/>
          <p:cNvPicPr>
            <a:picLocks noChangeAspect="1"/>
          </p:cNvPicPr>
          <p:nvPr/>
        </p:nvPicPr>
        <p:blipFill>
          <a:blip r:embed="rId2"/>
          <a:srcRect t="41041" b="30511"/>
          <a:stretch>
            <a:fillRect/>
          </a:stretch>
        </p:blipFill>
        <p:spPr>
          <a:xfrm>
            <a:off x="14774995" y="9238876"/>
            <a:ext cx="3064443" cy="876677"/>
          </a:xfrm>
          <a:prstGeom prst="rect">
            <a:avLst/>
          </a:prstGeom>
        </p:spPr>
      </p:pic>
      <p:sp>
        <p:nvSpPr>
          <p:cNvPr id="6" name="Retângulo 5"/>
          <p:cNvSpPr/>
          <p:nvPr/>
        </p:nvSpPr>
        <p:spPr>
          <a:xfrm>
            <a:off x="8280376" y="5846884"/>
            <a:ext cx="9144000" cy="923330"/>
          </a:xfrm>
          <a:prstGeom prst="rect">
            <a:avLst/>
          </a:prstGeom>
        </p:spPr>
        <p:txBody>
          <a:bodyPr>
            <a:spAutoFit/>
          </a:bodyPr>
          <a:lstStyle/>
          <a:p>
            <a:r>
              <a:rPr lang="pt-BR" dirty="0"/>
              <a:t>(Coletânea de Entendimentos: Gestão de Recursos das IFES e dos Institutos que compõem a Rede Federal de Educação Profissional, Científica e Tecnológica – Perguntas e respostas. CGU, 2013, P. 65)</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584" y="2479204"/>
            <a:ext cx="16561840" cy="328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887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6" name="Picture 6"/>
          <p:cNvPicPr>
            <a:picLocks noChangeAspect="1"/>
          </p:cNvPicPr>
          <p:nvPr/>
        </p:nvPicPr>
        <p:blipFill>
          <a:blip r:embed="rId2"/>
          <a:srcRect t="41041" b="30511"/>
          <a:stretch>
            <a:fillRect/>
          </a:stretch>
        </p:blipFill>
        <p:spPr>
          <a:xfrm>
            <a:off x="15223557" y="9335817"/>
            <a:ext cx="3064443" cy="876677"/>
          </a:xfrm>
          <a:prstGeom prst="rect">
            <a:avLst/>
          </a:prstGeom>
        </p:spPr>
      </p:pic>
      <p:graphicFrame>
        <p:nvGraphicFramePr>
          <p:cNvPr id="8" name="Diagrama 7">
            <a:extLst>
              <a:ext uri="{FF2B5EF4-FFF2-40B4-BE49-F238E27FC236}">
                <a16:creationId xmlns:a16="http://schemas.microsoft.com/office/drawing/2014/main" id="{1F0DEC1F-CCA6-48F8-AF55-F739B5662FEF}"/>
              </a:ext>
            </a:extLst>
          </p:cNvPr>
          <p:cNvGraphicFramePr/>
          <p:nvPr/>
        </p:nvGraphicFramePr>
        <p:xfrm>
          <a:off x="2265728" y="2502669"/>
          <a:ext cx="14422072" cy="6833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o Explicativo: Seta para Baixo 12">
            <a:extLst>
              <a:ext uri="{FF2B5EF4-FFF2-40B4-BE49-F238E27FC236}">
                <a16:creationId xmlns:a16="http://schemas.microsoft.com/office/drawing/2014/main" id="{1ED9051D-B963-4043-BAC5-001F0825C050}"/>
              </a:ext>
            </a:extLst>
          </p:cNvPr>
          <p:cNvSpPr/>
          <p:nvPr/>
        </p:nvSpPr>
        <p:spPr>
          <a:xfrm>
            <a:off x="1727176" y="1341206"/>
            <a:ext cx="15969202" cy="371615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solidFill>
                  <a:schemeClr val="bg1"/>
                </a:solidFill>
              </a:rPr>
              <a:t>As melhorias de infraestrutura devem se limitar a obras laboratoriais  e aquisição de materiais, equipamentos e outros insumos diretamente relacionados às atividades de</a:t>
            </a:r>
            <a:r>
              <a:rPr lang="pt-BR" sz="3600" dirty="0">
                <a:solidFill>
                  <a:srgbClr val="FFFF00"/>
                </a:solidFill>
              </a:rPr>
              <a:t> </a:t>
            </a:r>
            <a:r>
              <a:rPr lang="pt-BR" sz="3600" b="1" dirty="0">
                <a:solidFill>
                  <a:srgbClr val="FFFF00"/>
                </a:solidFill>
              </a:rPr>
              <a:t>INOVAÇÃO </a:t>
            </a:r>
            <a:r>
              <a:rPr lang="pt-BR" sz="3600" b="1" dirty="0">
                <a:solidFill>
                  <a:schemeClr val="bg1"/>
                </a:solidFill>
              </a:rPr>
              <a:t>e PESQUISA CIENTÍFICA e TECNOLÓGICA</a:t>
            </a:r>
            <a:endParaRPr lang="en-US" sz="3600" b="1" spc="280" dirty="0">
              <a:solidFill>
                <a:schemeClr val="bg1"/>
              </a:solidFill>
              <a:latin typeface="Oswald"/>
            </a:endParaRPr>
          </a:p>
        </p:txBody>
      </p:sp>
      <p:sp>
        <p:nvSpPr>
          <p:cNvPr id="9" name="CaixaDeTexto 8">
            <a:extLst>
              <a:ext uri="{FF2B5EF4-FFF2-40B4-BE49-F238E27FC236}">
                <a16:creationId xmlns:a16="http://schemas.microsoft.com/office/drawing/2014/main" id="{3A627822-7860-413E-9ACC-9C9CDC938C4E}"/>
              </a:ext>
            </a:extLst>
          </p:cNvPr>
          <p:cNvSpPr txBox="1"/>
          <p:nvPr/>
        </p:nvSpPr>
        <p:spPr>
          <a:xfrm>
            <a:off x="12553904" y="3976978"/>
            <a:ext cx="5142474"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2400" b="1" dirty="0">
                <a:solidFill>
                  <a:srgbClr val="0070C0"/>
                </a:solidFill>
              </a:rPr>
              <a:t>Lei nº 8.958/1994, art. 1º, §2º</a:t>
            </a:r>
          </a:p>
          <a:p>
            <a:pPr algn="ctr"/>
            <a:r>
              <a:rPr lang="pt-BR" sz="2400" b="1" dirty="0">
                <a:solidFill>
                  <a:srgbClr val="0070C0"/>
                </a:solidFill>
              </a:rPr>
              <a:t>Decreto nº 7.423/2010, art. 2º, §2º</a:t>
            </a:r>
          </a:p>
        </p:txBody>
      </p:sp>
      <p:sp>
        <p:nvSpPr>
          <p:cNvPr id="11" name="CaixaDeTexto 10">
            <a:extLst>
              <a:ext uri="{FF2B5EF4-FFF2-40B4-BE49-F238E27FC236}">
                <a16:creationId xmlns:a16="http://schemas.microsoft.com/office/drawing/2014/main" id="{2EB908B2-7F48-4C8C-A869-4A0E2CC5C961}"/>
              </a:ext>
            </a:extLst>
          </p:cNvPr>
          <p:cNvSpPr txBox="1"/>
          <p:nvPr/>
        </p:nvSpPr>
        <p:spPr>
          <a:xfrm>
            <a:off x="1727177" y="5791572"/>
            <a:ext cx="15969202" cy="286232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pt-BR" sz="3600" b="1" dirty="0">
                <a:solidFill>
                  <a:srgbClr val="FFFF00"/>
                </a:solidFill>
              </a:rPr>
              <a:t>INOVAÇÃO</a:t>
            </a:r>
            <a:r>
              <a:rPr lang="pt-BR" sz="3600" dirty="0"/>
              <a:t> é a introdução de </a:t>
            </a:r>
            <a:r>
              <a:rPr lang="pt-BR" sz="3600" b="1" dirty="0"/>
              <a:t>novidade ou aperfeiçoamento </a:t>
            </a:r>
            <a:r>
              <a:rPr lang="pt-BR" sz="3600" dirty="0"/>
              <a:t>no ambiente produtivo e social que resulte em </a:t>
            </a:r>
            <a:r>
              <a:rPr lang="pt-BR" sz="3600" b="1" dirty="0"/>
              <a:t>novos produtos, serviços ou processos </a:t>
            </a:r>
            <a:r>
              <a:rPr lang="pt-BR" sz="3600" dirty="0"/>
              <a:t>ou que compreenda a </a:t>
            </a:r>
            <a:r>
              <a:rPr lang="pt-BR" sz="3600" b="1" dirty="0"/>
              <a:t>agregação de novas funcionalidades ou características a produto, serviço ou processo já existente</a:t>
            </a:r>
            <a:r>
              <a:rPr lang="pt-BR" sz="3600" dirty="0"/>
              <a:t> que possa resultar em </a:t>
            </a:r>
            <a:r>
              <a:rPr lang="pt-BR" sz="3600" b="1" dirty="0"/>
              <a:t>melhorias e em efetivo ganho de qualidade ou desempenho.</a:t>
            </a:r>
            <a:r>
              <a:rPr lang="pt-BR" sz="3600" dirty="0"/>
              <a:t>     </a:t>
            </a:r>
          </a:p>
        </p:txBody>
      </p:sp>
      <p:sp>
        <p:nvSpPr>
          <p:cNvPr id="12" name="CaixaDeTexto 11">
            <a:extLst>
              <a:ext uri="{FF2B5EF4-FFF2-40B4-BE49-F238E27FC236}">
                <a16:creationId xmlns:a16="http://schemas.microsoft.com/office/drawing/2014/main" id="{3A627822-7860-413E-9ACC-9C9CDC938C4E}"/>
              </a:ext>
            </a:extLst>
          </p:cNvPr>
          <p:cNvSpPr txBox="1"/>
          <p:nvPr/>
        </p:nvSpPr>
        <p:spPr>
          <a:xfrm>
            <a:off x="1799182" y="8943158"/>
            <a:ext cx="6192689"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2400" b="1" dirty="0">
                <a:solidFill>
                  <a:srgbClr val="0070C0"/>
                </a:solidFill>
              </a:rPr>
              <a:t>Lei 10.973/2004, art. 1º. Par. Único, inciso IV</a:t>
            </a:r>
          </a:p>
        </p:txBody>
      </p:sp>
    </p:spTree>
    <p:extLst>
      <p:ext uri="{BB962C8B-B14F-4D97-AF65-F5344CB8AC3E}">
        <p14:creationId xmlns:p14="http://schemas.microsoft.com/office/powerpoint/2010/main" val="7219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6" name="Picture 6"/>
          <p:cNvPicPr>
            <a:picLocks noChangeAspect="1"/>
          </p:cNvPicPr>
          <p:nvPr/>
        </p:nvPicPr>
        <p:blipFill>
          <a:blip r:embed="rId2"/>
          <a:srcRect t="41041" b="30511"/>
          <a:stretch>
            <a:fillRect/>
          </a:stretch>
        </p:blipFill>
        <p:spPr>
          <a:xfrm>
            <a:off x="15223557" y="9335817"/>
            <a:ext cx="3064443" cy="876677"/>
          </a:xfrm>
          <a:prstGeom prst="rect">
            <a:avLst/>
          </a:prstGeom>
        </p:spPr>
      </p:pic>
      <p:graphicFrame>
        <p:nvGraphicFramePr>
          <p:cNvPr id="8" name="Diagrama 7">
            <a:extLst>
              <a:ext uri="{FF2B5EF4-FFF2-40B4-BE49-F238E27FC236}">
                <a16:creationId xmlns:a16="http://schemas.microsoft.com/office/drawing/2014/main" id="{1F0DEC1F-CCA6-48F8-AF55-F739B5662FEF}"/>
              </a:ext>
            </a:extLst>
          </p:cNvPr>
          <p:cNvGraphicFramePr/>
          <p:nvPr/>
        </p:nvGraphicFramePr>
        <p:xfrm>
          <a:off x="2265728" y="2502669"/>
          <a:ext cx="14422072" cy="6833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val="2071796041"/>
              </p:ext>
            </p:extLst>
          </p:nvPr>
        </p:nvGraphicFramePr>
        <p:xfrm>
          <a:off x="1871192" y="1060485"/>
          <a:ext cx="15985775" cy="812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30898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7" name="Picture 6"/>
          <p:cNvPicPr>
            <a:picLocks noChangeAspect="1"/>
          </p:cNvPicPr>
          <p:nvPr/>
        </p:nvPicPr>
        <p:blipFill>
          <a:blip r:embed="rId2"/>
          <a:srcRect t="41041" b="30511"/>
          <a:stretch>
            <a:fillRect/>
          </a:stretch>
        </p:blipFill>
        <p:spPr>
          <a:xfrm>
            <a:off x="14774995" y="9238876"/>
            <a:ext cx="3064443" cy="876677"/>
          </a:xfrm>
          <a:prstGeom prst="rect">
            <a:avLst/>
          </a:prstGeom>
        </p:spPr>
      </p:pic>
      <p:sp>
        <p:nvSpPr>
          <p:cNvPr id="6" name="Retângulo 5"/>
          <p:cNvSpPr/>
          <p:nvPr/>
        </p:nvSpPr>
        <p:spPr>
          <a:xfrm>
            <a:off x="8695438" y="7953654"/>
            <a:ext cx="9144000" cy="923330"/>
          </a:xfrm>
          <a:prstGeom prst="rect">
            <a:avLst/>
          </a:prstGeom>
        </p:spPr>
        <p:txBody>
          <a:bodyPr>
            <a:spAutoFit/>
          </a:bodyPr>
          <a:lstStyle/>
          <a:p>
            <a:r>
              <a:rPr lang="pt-BR" dirty="0"/>
              <a:t>(Coletânea de Entendimentos: Gestão de Recursos das IFES e dos Institutos que compõem a Rede Federal de Educação Profissional, Científica e Tecnológica – Perguntas e respostas. CGU, 2013, P. 65)</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232" y="751012"/>
            <a:ext cx="14679016" cy="7227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816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7" name="Picture 6"/>
          <p:cNvPicPr>
            <a:picLocks noChangeAspect="1"/>
          </p:cNvPicPr>
          <p:nvPr/>
        </p:nvPicPr>
        <p:blipFill>
          <a:blip r:embed="rId2"/>
          <a:srcRect t="41041" b="30511"/>
          <a:stretch>
            <a:fillRect/>
          </a:stretch>
        </p:blipFill>
        <p:spPr>
          <a:xfrm>
            <a:off x="14774995" y="9238876"/>
            <a:ext cx="3064443" cy="876677"/>
          </a:xfrm>
          <a:prstGeom prst="rect">
            <a:avLst/>
          </a:prstGeom>
        </p:spPr>
      </p:pic>
      <p:sp>
        <p:nvSpPr>
          <p:cNvPr id="8" name="TextBox 2"/>
          <p:cNvSpPr txBox="1"/>
          <p:nvPr/>
        </p:nvSpPr>
        <p:spPr>
          <a:xfrm>
            <a:off x="1608839" y="462981"/>
            <a:ext cx="16230599" cy="1005981"/>
          </a:xfrm>
          <a:prstGeom prst="rect">
            <a:avLst/>
          </a:prstGeom>
        </p:spPr>
        <p:txBody>
          <a:bodyPr wrap="square" lIns="0" tIns="0" rIns="0" bIns="0" rtlCol="0" anchor="t">
            <a:spAutoFit/>
          </a:bodyPr>
          <a:lstStyle/>
          <a:p>
            <a:pPr>
              <a:lnSpc>
                <a:spcPts val="8400"/>
              </a:lnSpc>
            </a:pPr>
            <a:r>
              <a:rPr lang="en-US" sz="6600" spc="280" dirty="0" err="1">
                <a:solidFill>
                  <a:srgbClr val="0464B4"/>
                </a:solidFill>
                <a:latin typeface="Oswald"/>
              </a:rPr>
              <a:t>Exemplo</a:t>
            </a:r>
            <a:r>
              <a:rPr lang="en-US" sz="6600" spc="280" dirty="0">
                <a:solidFill>
                  <a:srgbClr val="0464B4"/>
                </a:solidFill>
                <a:latin typeface="Oswald"/>
              </a:rPr>
              <a:t> </a:t>
            </a:r>
            <a:r>
              <a:rPr lang="en-US" sz="6600" spc="280" dirty="0" err="1">
                <a:solidFill>
                  <a:srgbClr val="0464B4"/>
                </a:solidFill>
                <a:latin typeface="Oswald"/>
              </a:rPr>
              <a:t>na</a:t>
            </a:r>
            <a:r>
              <a:rPr lang="en-US" sz="6600" spc="280" dirty="0">
                <a:solidFill>
                  <a:srgbClr val="0464B4"/>
                </a:solidFill>
                <a:latin typeface="Oswald"/>
              </a:rPr>
              <a:t> UFMG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238" y="2018101"/>
            <a:ext cx="13183978" cy="621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93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04999" y="229624"/>
            <a:ext cx="15925801" cy="1107996"/>
          </a:xfrm>
          <a:prstGeom prst="rect">
            <a:avLst/>
          </a:prstGeom>
        </p:spPr>
        <p:txBody>
          <a:bodyPr wrap="square" lIns="0" tIns="0" rIns="0" bIns="0" rtlCol="0" anchor="t">
            <a:spAutoFit/>
          </a:bodyPr>
          <a:lstStyle/>
          <a:p>
            <a:pPr algn="ctr"/>
            <a:r>
              <a:rPr lang="pt-BR" sz="7200" spc="280" dirty="0">
                <a:solidFill>
                  <a:srgbClr val="0464B4"/>
                </a:solidFill>
                <a:latin typeface="Oswald"/>
              </a:rPr>
              <a:t>PDI: plano ou projeto ?</a:t>
            </a:r>
          </a:p>
        </p:txBody>
      </p:sp>
      <p:sp>
        <p:nvSpPr>
          <p:cNvPr id="3" name="AutoShape 3"/>
          <p:cNvSpPr/>
          <p:nvPr/>
        </p:nvSpPr>
        <p:spPr>
          <a:xfrm>
            <a:off x="-187267" y="-226292"/>
            <a:ext cx="1398878" cy="10701554"/>
          </a:xfrm>
          <a:prstGeom prst="rect">
            <a:avLst/>
          </a:prstGeom>
          <a:solidFill>
            <a:srgbClr val="0464B4"/>
          </a:solidFill>
        </p:spPr>
      </p:sp>
      <p:sp>
        <p:nvSpPr>
          <p:cNvPr id="4" name="AutoShape 4"/>
          <p:cNvSpPr/>
          <p:nvPr/>
        </p:nvSpPr>
        <p:spPr>
          <a:xfrm>
            <a:off x="2265727" y="1416663"/>
            <a:ext cx="14899548" cy="34123"/>
          </a:xfrm>
          <a:prstGeom prst="rect">
            <a:avLst/>
          </a:prstGeom>
          <a:solidFill>
            <a:srgbClr val="0464B4"/>
          </a:solidFill>
        </p:spPr>
      </p:sp>
      <p:graphicFrame>
        <p:nvGraphicFramePr>
          <p:cNvPr id="8" name="Diagrama 7">
            <a:extLst>
              <a:ext uri="{FF2B5EF4-FFF2-40B4-BE49-F238E27FC236}">
                <a16:creationId xmlns:a16="http://schemas.microsoft.com/office/drawing/2014/main" id="{81CC7C9F-F084-4BEC-BD87-88CA0ADE8300}"/>
              </a:ext>
            </a:extLst>
          </p:cNvPr>
          <p:cNvGraphicFramePr/>
          <p:nvPr>
            <p:extLst>
              <p:ext uri="{D42A27DB-BD31-4B8C-83A1-F6EECF244321}">
                <p14:modId xmlns:p14="http://schemas.microsoft.com/office/powerpoint/2010/main" val="2155911574"/>
              </p:ext>
            </p:extLst>
          </p:nvPr>
        </p:nvGraphicFramePr>
        <p:xfrm>
          <a:off x="1564015" y="1830076"/>
          <a:ext cx="16240000" cy="6841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6"/>
          <p:cNvPicPr>
            <a:picLocks noChangeAspect="1"/>
          </p:cNvPicPr>
          <p:nvPr/>
        </p:nvPicPr>
        <p:blipFill>
          <a:blip r:embed="rId8"/>
          <a:srcRect t="41041" b="30511"/>
          <a:stretch>
            <a:fillRect/>
          </a:stretch>
        </p:blipFill>
        <p:spPr>
          <a:xfrm>
            <a:off x="14766357" y="9238876"/>
            <a:ext cx="3064443" cy="876677"/>
          </a:xfrm>
          <a:prstGeom prst="rect">
            <a:avLst/>
          </a:prstGeom>
        </p:spPr>
      </p:pic>
    </p:spTree>
    <p:extLst>
      <p:ext uri="{BB962C8B-B14F-4D97-AF65-F5344CB8AC3E}">
        <p14:creationId xmlns:p14="http://schemas.microsoft.com/office/powerpoint/2010/main" val="361402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7" name="Picture 6"/>
          <p:cNvPicPr>
            <a:picLocks noChangeAspect="1"/>
          </p:cNvPicPr>
          <p:nvPr/>
        </p:nvPicPr>
        <p:blipFill>
          <a:blip r:embed="rId2"/>
          <a:srcRect t="41041" b="30511"/>
          <a:stretch>
            <a:fillRect/>
          </a:stretch>
        </p:blipFill>
        <p:spPr>
          <a:xfrm>
            <a:off x="14774995" y="9238876"/>
            <a:ext cx="3064443" cy="876677"/>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208" y="822781"/>
            <a:ext cx="11555704" cy="8603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ângulo 8"/>
          <p:cNvSpPr/>
          <p:nvPr/>
        </p:nvSpPr>
        <p:spPr>
          <a:xfrm>
            <a:off x="1780392" y="3487317"/>
            <a:ext cx="11468064" cy="327087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Grupo 10"/>
          <p:cNvGrpSpPr/>
          <p:nvPr/>
        </p:nvGrpSpPr>
        <p:grpSpPr>
          <a:xfrm>
            <a:off x="13448246" y="1543100"/>
            <a:ext cx="4560828" cy="6647376"/>
            <a:chOff x="13537281" y="-6441037"/>
            <a:chExt cx="7537479" cy="11587399"/>
          </a:xfrm>
        </p:grpSpPr>
        <p:sp>
          <p:nvSpPr>
            <p:cNvPr id="12" name="Retângulo de cantos arredondados 11"/>
            <p:cNvSpPr/>
            <p:nvPr/>
          </p:nvSpPr>
          <p:spPr>
            <a:xfrm>
              <a:off x="13537281" y="-6441037"/>
              <a:ext cx="7537479" cy="11587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tângulo 12"/>
            <p:cNvSpPr/>
            <p:nvPr/>
          </p:nvSpPr>
          <p:spPr>
            <a:xfrm>
              <a:off x="13737670" y="-5899488"/>
              <a:ext cx="7136698" cy="10543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t-BR" sz="3500" dirty="0"/>
                <a:t>Desenvolvimento institucional engloba programas, projetos, atividades e operações especiais, que podem ter </a:t>
              </a:r>
              <a:r>
                <a:rPr lang="pt-BR" sz="3500" b="1" dirty="0">
                  <a:solidFill>
                    <a:srgbClr val="FFFF00"/>
                  </a:solidFill>
                </a:rPr>
                <a:t>NATUREZA INFRAESTRUTURAL, MATERIAL OU LABORATORIAL</a:t>
              </a:r>
              <a:r>
                <a:rPr lang="pt-BR" sz="3500" b="1" dirty="0"/>
                <a:t>.</a:t>
              </a:r>
            </a:p>
          </p:txBody>
        </p:sp>
      </p:grpSp>
    </p:spTree>
    <p:extLst>
      <p:ext uri="{BB962C8B-B14F-4D97-AF65-F5344CB8AC3E}">
        <p14:creationId xmlns:p14="http://schemas.microsoft.com/office/powerpoint/2010/main" val="1480604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7" name="Picture 6"/>
          <p:cNvPicPr>
            <a:picLocks noChangeAspect="1"/>
          </p:cNvPicPr>
          <p:nvPr/>
        </p:nvPicPr>
        <p:blipFill>
          <a:blip r:embed="rId2"/>
          <a:srcRect t="41041" b="30511"/>
          <a:stretch>
            <a:fillRect/>
          </a:stretch>
        </p:blipFill>
        <p:spPr>
          <a:xfrm>
            <a:off x="14774995" y="9238876"/>
            <a:ext cx="3064443" cy="876677"/>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955" y="205740"/>
            <a:ext cx="12034046" cy="659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899" b="60423"/>
          <a:stretch/>
        </p:blipFill>
        <p:spPr bwMode="auto">
          <a:xfrm>
            <a:off x="1570834" y="5944996"/>
            <a:ext cx="11569950" cy="4168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ângulo 7"/>
          <p:cNvSpPr/>
          <p:nvPr/>
        </p:nvSpPr>
        <p:spPr>
          <a:xfrm>
            <a:off x="1455617" y="5088375"/>
            <a:ext cx="11800384" cy="294088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de cantos arredondados 13"/>
          <p:cNvSpPr/>
          <p:nvPr/>
        </p:nvSpPr>
        <p:spPr>
          <a:xfrm>
            <a:off x="13448246" y="1543100"/>
            <a:ext cx="4560828" cy="664737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tângulo 14"/>
          <p:cNvSpPr/>
          <p:nvPr/>
        </p:nvSpPr>
        <p:spPr>
          <a:xfrm>
            <a:off x="13569499" y="1853772"/>
            <a:ext cx="4318321" cy="6048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t-BR" sz="3500" dirty="0"/>
              <a:t>Desenvolvimento institucional engloba programas, projetos, atividades e operações especiais, que podem ter </a:t>
            </a:r>
            <a:r>
              <a:rPr lang="pt-BR" sz="3500" b="1" dirty="0">
                <a:solidFill>
                  <a:srgbClr val="FFFF00"/>
                </a:solidFill>
              </a:rPr>
              <a:t>NATUREZA INFRAESTRUTURAL, MATERIAL OU LABORATORIAL.</a:t>
            </a:r>
          </a:p>
        </p:txBody>
      </p:sp>
    </p:spTree>
    <p:extLst>
      <p:ext uri="{BB962C8B-B14F-4D97-AF65-F5344CB8AC3E}">
        <p14:creationId xmlns:p14="http://schemas.microsoft.com/office/powerpoint/2010/main" val="1123321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7" name="Picture 6"/>
          <p:cNvPicPr>
            <a:picLocks noChangeAspect="1"/>
          </p:cNvPicPr>
          <p:nvPr/>
        </p:nvPicPr>
        <p:blipFill>
          <a:blip r:embed="rId2"/>
          <a:srcRect t="41041" b="30511"/>
          <a:stretch>
            <a:fillRect/>
          </a:stretch>
        </p:blipFill>
        <p:spPr>
          <a:xfrm>
            <a:off x="14774995" y="9238876"/>
            <a:ext cx="3064443" cy="876677"/>
          </a:xfrm>
          <a:prstGeom prst="rect">
            <a:avLst/>
          </a:prstGeom>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9837" r="2899"/>
          <a:stretch/>
        </p:blipFill>
        <p:spPr bwMode="auto">
          <a:xfrm>
            <a:off x="2106346" y="2191172"/>
            <a:ext cx="10916115" cy="597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ângulo 7"/>
          <p:cNvSpPr/>
          <p:nvPr/>
        </p:nvSpPr>
        <p:spPr>
          <a:xfrm>
            <a:off x="1722527" y="6286253"/>
            <a:ext cx="11299934" cy="188359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de cantos arredondados 10"/>
          <p:cNvSpPr/>
          <p:nvPr/>
        </p:nvSpPr>
        <p:spPr>
          <a:xfrm>
            <a:off x="13562858" y="679004"/>
            <a:ext cx="4560828" cy="82809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tângulo 11"/>
          <p:cNvSpPr/>
          <p:nvPr/>
        </p:nvSpPr>
        <p:spPr>
          <a:xfrm>
            <a:off x="13684111" y="1207744"/>
            <a:ext cx="4318321" cy="72234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t-BR" sz="3600" dirty="0"/>
              <a:t>As melhorias de infraestrutura devem se limitar a obras laboratoriais  e aquisição de materiais, equipamentos e outros insumos diretamente relacionados às atividades de </a:t>
            </a:r>
            <a:r>
              <a:rPr lang="pt-BR" sz="3600" b="1" dirty="0"/>
              <a:t>INOVAÇÃO e </a:t>
            </a:r>
            <a:r>
              <a:rPr lang="pt-BR" sz="3600" b="1" dirty="0">
                <a:solidFill>
                  <a:srgbClr val="FFFF00"/>
                </a:solidFill>
              </a:rPr>
              <a:t>PESQUISA CIENTÍFICA e TECNOLÓGICA</a:t>
            </a:r>
            <a:endParaRPr lang="pt-BR" sz="3500" b="1" dirty="0">
              <a:solidFill>
                <a:srgbClr val="FFFF00"/>
              </a:solidFill>
            </a:endParaRPr>
          </a:p>
        </p:txBody>
      </p:sp>
    </p:spTree>
    <p:extLst>
      <p:ext uri="{BB962C8B-B14F-4D97-AF65-F5344CB8AC3E}">
        <p14:creationId xmlns:p14="http://schemas.microsoft.com/office/powerpoint/2010/main" val="3195980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7" name="Picture 6"/>
          <p:cNvPicPr>
            <a:picLocks noChangeAspect="1"/>
          </p:cNvPicPr>
          <p:nvPr/>
        </p:nvPicPr>
        <p:blipFill>
          <a:blip r:embed="rId2"/>
          <a:srcRect t="41041" b="30511"/>
          <a:stretch>
            <a:fillRect/>
          </a:stretch>
        </p:blipFill>
        <p:spPr>
          <a:xfrm>
            <a:off x="14774995" y="9238876"/>
            <a:ext cx="3064443" cy="876677"/>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998" y="1652846"/>
            <a:ext cx="11863949" cy="694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1372998" y="6511651"/>
            <a:ext cx="12025336" cy="263510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084" b="89138"/>
          <a:stretch/>
        </p:blipFill>
        <p:spPr bwMode="auto">
          <a:xfrm>
            <a:off x="1583159" y="7975625"/>
            <a:ext cx="11305258" cy="1171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ângulo de cantos arredondados 8"/>
          <p:cNvSpPr/>
          <p:nvPr/>
        </p:nvSpPr>
        <p:spPr>
          <a:xfrm>
            <a:off x="13562858" y="679004"/>
            <a:ext cx="4560828" cy="82809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tângulo 9"/>
          <p:cNvSpPr/>
          <p:nvPr/>
        </p:nvSpPr>
        <p:spPr>
          <a:xfrm>
            <a:off x="13684111" y="1207744"/>
            <a:ext cx="4318321" cy="72234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t-BR" sz="3600" dirty="0"/>
              <a:t>As melhorias de infraestrutura devem se limitar a obras laboratoriais  e aquisição de materiais, equipamentos e outros insumos diretamente relacionados às atividades de </a:t>
            </a:r>
            <a:r>
              <a:rPr lang="pt-BR" sz="3600" b="1" dirty="0"/>
              <a:t>INOVAÇÃO e </a:t>
            </a:r>
            <a:r>
              <a:rPr lang="pt-BR" sz="3600" b="1" dirty="0">
                <a:solidFill>
                  <a:srgbClr val="FFFF00"/>
                </a:solidFill>
              </a:rPr>
              <a:t>PESQUISA CIENTÍFICA e TECNOLÓGICA</a:t>
            </a:r>
            <a:endParaRPr lang="pt-BR" sz="3500" b="1" dirty="0">
              <a:solidFill>
                <a:srgbClr val="FFFF00"/>
              </a:solidFill>
            </a:endParaRPr>
          </a:p>
        </p:txBody>
      </p:sp>
    </p:spTree>
    <p:extLst>
      <p:ext uri="{BB962C8B-B14F-4D97-AF65-F5344CB8AC3E}">
        <p14:creationId xmlns:p14="http://schemas.microsoft.com/office/powerpoint/2010/main" val="390945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7" name="Picture 6"/>
          <p:cNvPicPr>
            <a:picLocks noChangeAspect="1"/>
          </p:cNvPicPr>
          <p:nvPr/>
        </p:nvPicPr>
        <p:blipFill>
          <a:blip r:embed="rId2"/>
          <a:srcRect t="41041" b="30511"/>
          <a:stretch>
            <a:fillRect/>
          </a:stretch>
        </p:blipFill>
        <p:spPr>
          <a:xfrm>
            <a:off x="14774995" y="9238876"/>
            <a:ext cx="3064443" cy="876677"/>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159" y="659555"/>
            <a:ext cx="9792567" cy="914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1583158" y="3919733"/>
            <a:ext cx="10908952" cy="129614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1583158" y="6170996"/>
            <a:ext cx="10908951" cy="1872208"/>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1583159" y="8043204"/>
            <a:ext cx="10908952" cy="1725402"/>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de cantos arredondados 10"/>
          <p:cNvSpPr/>
          <p:nvPr/>
        </p:nvSpPr>
        <p:spPr>
          <a:xfrm>
            <a:off x="13562858" y="679004"/>
            <a:ext cx="4560828" cy="82809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tângulo 11"/>
          <p:cNvSpPr/>
          <p:nvPr/>
        </p:nvSpPr>
        <p:spPr>
          <a:xfrm>
            <a:off x="13684111" y="1207744"/>
            <a:ext cx="4318321" cy="722344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t-BR" sz="3600" dirty="0"/>
              <a:t>As melhorias de infraestrutura devem se limitar a obras laboratoriais  e aquisição de materiais, equipamentos e outros insumos diretamente relacionados às atividades de </a:t>
            </a:r>
            <a:r>
              <a:rPr lang="pt-BR" sz="3600" b="1" dirty="0">
                <a:solidFill>
                  <a:srgbClr val="FFC000"/>
                </a:solidFill>
              </a:rPr>
              <a:t>INOVAÇÃO</a:t>
            </a:r>
            <a:r>
              <a:rPr lang="pt-BR" sz="3600" b="1" dirty="0">
                <a:solidFill>
                  <a:srgbClr val="FF0000"/>
                </a:solidFill>
              </a:rPr>
              <a:t> </a:t>
            </a:r>
            <a:r>
              <a:rPr lang="pt-BR" sz="3600" b="1" dirty="0"/>
              <a:t>e </a:t>
            </a:r>
            <a:r>
              <a:rPr lang="pt-BR" sz="3600" b="1" dirty="0">
                <a:solidFill>
                  <a:srgbClr val="FFFF00"/>
                </a:solidFill>
              </a:rPr>
              <a:t>PESQUISA CIENTÍFICA e TECNOLÓGICA</a:t>
            </a:r>
            <a:endParaRPr lang="pt-BR" sz="3500" b="1" dirty="0">
              <a:solidFill>
                <a:srgbClr val="FFFF00"/>
              </a:solidFill>
            </a:endParaRPr>
          </a:p>
        </p:txBody>
      </p:sp>
    </p:spTree>
    <p:extLst>
      <p:ext uri="{BB962C8B-B14F-4D97-AF65-F5344CB8AC3E}">
        <p14:creationId xmlns:p14="http://schemas.microsoft.com/office/powerpoint/2010/main" val="3795789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915" y="494796"/>
            <a:ext cx="8729556" cy="920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srcRect t="41041" b="30511"/>
          <a:stretch>
            <a:fillRect/>
          </a:stretch>
        </p:blipFill>
        <p:spPr>
          <a:xfrm>
            <a:off x="1439144" y="9238875"/>
            <a:ext cx="3064443" cy="876677"/>
          </a:xfrm>
          <a:prstGeom prst="rect">
            <a:avLst/>
          </a:prstGeom>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49761" b="478"/>
          <a:stretch/>
        </p:blipFill>
        <p:spPr bwMode="auto">
          <a:xfrm>
            <a:off x="66247" y="2034653"/>
            <a:ext cx="8900812" cy="155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ângulo 8"/>
          <p:cNvSpPr/>
          <p:nvPr/>
        </p:nvSpPr>
        <p:spPr>
          <a:xfrm>
            <a:off x="104237" y="2625676"/>
            <a:ext cx="8894388" cy="99805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de cantos arredondados 11"/>
          <p:cNvSpPr/>
          <p:nvPr/>
        </p:nvSpPr>
        <p:spPr>
          <a:xfrm>
            <a:off x="2971365" y="4851242"/>
            <a:ext cx="4560828" cy="277230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tângulo 12"/>
          <p:cNvSpPr/>
          <p:nvPr/>
        </p:nvSpPr>
        <p:spPr>
          <a:xfrm>
            <a:off x="3092618" y="2625676"/>
            <a:ext cx="4318321" cy="722344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t-BR" sz="3600" dirty="0">
                <a:solidFill>
                  <a:schemeClr val="bg1"/>
                </a:solidFill>
                <a:cs typeface="Arial" panose="020B0604020202020204" pitchFamily="34" charset="0"/>
              </a:rPr>
              <a:t>O PDI deve visar a uma </a:t>
            </a:r>
            <a:r>
              <a:rPr lang="pt-BR" sz="3600" b="1" dirty="0">
                <a:solidFill>
                  <a:srgbClr val="FFFF00"/>
                </a:solidFill>
                <a:cs typeface="Arial" panose="020B0604020202020204" pitchFamily="34" charset="0"/>
              </a:rPr>
              <a:t>MELHORIA MENSURÁVEL </a:t>
            </a:r>
            <a:r>
              <a:rPr lang="pt-BR" sz="3600" dirty="0">
                <a:solidFill>
                  <a:schemeClr val="bg1"/>
                </a:solidFill>
                <a:cs typeface="Arial" panose="020B0604020202020204" pitchFamily="34" charset="0"/>
              </a:rPr>
              <a:t>das condições da IFE</a:t>
            </a:r>
            <a:endParaRPr lang="pt-BR" sz="3500" b="1" dirty="0">
              <a:solidFill>
                <a:schemeClr val="bg1"/>
              </a:solidFill>
            </a:endParaRPr>
          </a:p>
        </p:txBody>
      </p:sp>
      <p:sp>
        <p:nvSpPr>
          <p:cNvPr id="15" name="Retângulo 14"/>
          <p:cNvSpPr/>
          <p:nvPr/>
        </p:nvSpPr>
        <p:spPr>
          <a:xfrm rot="5400000">
            <a:off x="11052211" y="3163282"/>
            <a:ext cx="8784978" cy="396044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38896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7" name="Picture 6"/>
          <p:cNvPicPr>
            <a:picLocks noChangeAspect="1"/>
          </p:cNvPicPr>
          <p:nvPr/>
        </p:nvPicPr>
        <p:blipFill>
          <a:blip r:embed="rId2"/>
          <a:srcRect t="41041" b="30511"/>
          <a:stretch>
            <a:fillRect/>
          </a:stretch>
        </p:blipFill>
        <p:spPr>
          <a:xfrm>
            <a:off x="14774995" y="9238876"/>
            <a:ext cx="3064443" cy="876677"/>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6048" y="395738"/>
            <a:ext cx="7667248" cy="882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192" y="304945"/>
            <a:ext cx="7200800" cy="991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rot="5400000">
            <a:off x="11116362" y="2959879"/>
            <a:ext cx="8691073" cy="356279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rot="5400000">
            <a:off x="2331319" y="3618668"/>
            <a:ext cx="9910379" cy="328293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72495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7" name="Picture 6"/>
          <p:cNvPicPr>
            <a:picLocks noChangeAspect="1"/>
          </p:cNvPicPr>
          <p:nvPr/>
        </p:nvPicPr>
        <p:blipFill>
          <a:blip r:embed="rId2"/>
          <a:srcRect t="41041" b="30511"/>
          <a:stretch>
            <a:fillRect/>
          </a:stretch>
        </p:blipFill>
        <p:spPr>
          <a:xfrm>
            <a:off x="14774995" y="9238876"/>
            <a:ext cx="3064443" cy="876677"/>
          </a:xfrm>
          <a:prstGeom prst="rect">
            <a:avLst/>
          </a:prstGeom>
        </p:spPr>
      </p:pic>
      <p:sp>
        <p:nvSpPr>
          <p:cNvPr id="4" name="TextBox 2"/>
          <p:cNvSpPr txBox="1"/>
          <p:nvPr/>
        </p:nvSpPr>
        <p:spPr>
          <a:xfrm>
            <a:off x="1608837" y="679004"/>
            <a:ext cx="16230599" cy="2154436"/>
          </a:xfrm>
          <a:prstGeom prst="rect">
            <a:avLst/>
          </a:prstGeom>
        </p:spPr>
        <p:txBody>
          <a:bodyPr wrap="square" lIns="0" tIns="0" rIns="0" bIns="0" rtlCol="0" anchor="t">
            <a:spAutoFit/>
          </a:bodyPr>
          <a:lstStyle/>
          <a:p>
            <a:pPr algn="ctr">
              <a:lnSpc>
                <a:spcPts val="8400"/>
              </a:lnSpc>
            </a:pPr>
            <a:r>
              <a:rPr lang="en-US" sz="6600" spc="280" dirty="0">
                <a:solidFill>
                  <a:srgbClr val="0464B4"/>
                </a:solidFill>
                <a:latin typeface="Oswald"/>
              </a:rPr>
              <a:t>OUTRAS ABORDAGENS PARA A CONTRATAÇÃO DE BENS E SERVIÇOS</a:t>
            </a:r>
          </a:p>
        </p:txBody>
      </p:sp>
      <p:graphicFrame>
        <p:nvGraphicFramePr>
          <p:cNvPr id="2" name="Diagrama 1"/>
          <p:cNvGraphicFramePr/>
          <p:nvPr>
            <p:extLst>
              <p:ext uri="{D42A27DB-BD31-4B8C-83A1-F6EECF244321}">
                <p14:modId xmlns:p14="http://schemas.microsoft.com/office/powerpoint/2010/main" val="134596626"/>
              </p:ext>
            </p:extLst>
          </p:nvPr>
        </p:nvGraphicFramePr>
        <p:xfrm>
          <a:off x="1410223" y="2882380"/>
          <a:ext cx="16627825" cy="6812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7094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7" name="Picture 6"/>
          <p:cNvPicPr>
            <a:picLocks noChangeAspect="1"/>
          </p:cNvPicPr>
          <p:nvPr/>
        </p:nvPicPr>
        <p:blipFill>
          <a:blip r:embed="rId2"/>
          <a:srcRect t="41041" b="30511"/>
          <a:stretch>
            <a:fillRect/>
          </a:stretch>
        </p:blipFill>
        <p:spPr>
          <a:xfrm>
            <a:off x="14774995" y="9238876"/>
            <a:ext cx="3064443" cy="876677"/>
          </a:xfrm>
          <a:prstGeom prst="rect">
            <a:avLst/>
          </a:prstGeom>
        </p:spPr>
      </p:pic>
      <p:sp>
        <p:nvSpPr>
          <p:cNvPr id="4" name="TextBox 2"/>
          <p:cNvSpPr txBox="1"/>
          <p:nvPr/>
        </p:nvSpPr>
        <p:spPr>
          <a:xfrm>
            <a:off x="1608836" y="246956"/>
            <a:ext cx="16230599" cy="1005981"/>
          </a:xfrm>
          <a:prstGeom prst="rect">
            <a:avLst/>
          </a:prstGeom>
        </p:spPr>
        <p:txBody>
          <a:bodyPr wrap="square" lIns="0" tIns="0" rIns="0" bIns="0" rtlCol="0" anchor="t">
            <a:spAutoFit/>
          </a:bodyPr>
          <a:lstStyle/>
          <a:p>
            <a:pPr algn="ctr">
              <a:lnSpc>
                <a:spcPts val="8400"/>
              </a:lnSpc>
            </a:pPr>
            <a:r>
              <a:rPr lang="en-US" sz="5400" spc="280" dirty="0" err="1">
                <a:solidFill>
                  <a:srgbClr val="0464B4"/>
                </a:solidFill>
                <a:latin typeface="Oswald"/>
              </a:rPr>
              <a:t>Decreto</a:t>
            </a:r>
            <a:r>
              <a:rPr lang="en-US" sz="5400" spc="280" dirty="0">
                <a:solidFill>
                  <a:srgbClr val="0464B4"/>
                </a:solidFill>
                <a:latin typeface="Oswald"/>
              </a:rPr>
              <a:t> nº 9507/2018: TERCEIRIZAÇÃO</a:t>
            </a:r>
          </a:p>
        </p:txBody>
      </p:sp>
      <p:sp>
        <p:nvSpPr>
          <p:cNvPr id="8" name="AutoShape 5"/>
          <p:cNvSpPr/>
          <p:nvPr/>
        </p:nvSpPr>
        <p:spPr>
          <a:xfrm>
            <a:off x="1608836" y="1252937"/>
            <a:ext cx="16611446" cy="8715099"/>
          </a:xfrm>
          <a:prstGeom prst="rect">
            <a:avLst/>
          </a:prstGeom>
          <a:solidFill>
            <a:srgbClr val="0464B4">
              <a:alpha val="6666"/>
            </a:srgbClr>
          </a:solidFill>
        </p:spPr>
        <p:txBody>
          <a:bodyPr anchor="ctr">
            <a:noAutofit/>
          </a:bodyPr>
          <a:lstStyle/>
          <a:p>
            <a:pPr marL="265113"/>
            <a:r>
              <a:rPr lang="pt-BR" sz="2500" b="1" u="sng" dirty="0">
                <a:solidFill>
                  <a:schemeClr val="accent1"/>
                </a:solidFill>
              </a:rPr>
              <a:t>NÃO</a:t>
            </a:r>
            <a:r>
              <a:rPr lang="pt-BR" sz="2500" b="1" dirty="0">
                <a:solidFill>
                  <a:schemeClr val="accent1"/>
                </a:solidFill>
              </a:rPr>
              <a:t> podem ser terceirizados os serviços:</a:t>
            </a:r>
          </a:p>
          <a:p>
            <a:pPr marL="539750" indent="-517525">
              <a:lnSpc>
                <a:spcPct val="170000"/>
              </a:lnSpc>
              <a:buFont typeface="Arial" panose="020B0604020202020204" pitchFamily="34" charset="0"/>
              <a:buChar char="•"/>
            </a:pPr>
            <a:r>
              <a:rPr lang="pt-BR" sz="2500" dirty="0">
                <a:solidFill>
                  <a:schemeClr val="accent1"/>
                </a:solidFill>
              </a:rPr>
              <a:t>que envolvam a </a:t>
            </a:r>
            <a:r>
              <a:rPr lang="pt-BR" sz="2500" b="1" dirty="0">
                <a:solidFill>
                  <a:schemeClr val="accent1"/>
                </a:solidFill>
              </a:rPr>
              <a:t>tomada de decisão ou posicionamento institucional nas áreas de planejamento, coordenação, supervisão e controle;</a:t>
            </a:r>
          </a:p>
          <a:p>
            <a:pPr marL="539750" indent="-517525">
              <a:lnSpc>
                <a:spcPct val="170000"/>
              </a:lnSpc>
              <a:buFont typeface="Arial" panose="020B0604020202020204" pitchFamily="34" charset="0"/>
              <a:buChar char="•"/>
            </a:pPr>
            <a:r>
              <a:rPr lang="pt-BR" sz="2500" dirty="0">
                <a:solidFill>
                  <a:schemeClr val="accent1"/>
                </a:solidFill>
              </a:rPr>
              <a:t>que sejam considerados </a:t>
            </a:r>
            <a:r>
              <a:rPr lang="pt-BR" sz="2500" b="1" dirty="0">
                <a:solidFill>
                  <a:schemeClr val="accent1"/>
                </a:solidFill>
              </a:rPr>
              <a:t>estratégicos para o órgão ou a entidade</a:t>
            </a:r>
            <a:r>
              <a:rPr lang="pt-BR" sz="2500" dirty="0">
                <a:solidFill>
                  <a:schemeClr val="accent1"/>
                </a:solidFill>
              </a:rPr>
              <a:t>, cuja terceirização possa </a:t>
            </a:r>
            <a:r>
              <a:rPr lang="pt-BR" sz="2500" b="1" dirty="0">
                <a:solidFill>
                  <a:schemeClr val="accent1"/>
                </a:solidFill>
              </a:rPr>
              <a:t>colocar em risco o controle de processos e de conhecimentos e tecnologias</a:t>
            </a:r>
            <a:r>
              <a:rPr lang="pt-BR" sz="2500" dirty="0">
                <a:solidFill>
                  <a:schemeClr val="accent1"/>
                </a:solidFill>
              </a:rPr>
              <a:t>;</a:t>
            </a:r>
          </a:p>
          <a:p>
            <a:pPr marL="539750" indent="-517525">
              <a:lnSpc>
                <a:spcPct val="170000"/>
              </a:lnSpc>
              <a:buFont typeface="Arial" panose="020B0604020202020204" pitchFamily="34" charset="0"/>
              <a:buChar char="•"/>
            </a:pPr>
            <a:r>
              <a:rPr lang="pt-BR" sz="2500" dirty="0">
                <a:solidFill>
                  <a:schemeClr val="accent1"/>
                </a:solidFill>
              </a:rPr>
              <a:t>que estejam </a:t>
            </a:r>
            <a:r>
              <a:rPr lang="pt-BR" sz="2500" b="1" dirty="0">
                <a:solidFill>
                  <a:schemeClr val="accent1"/>
                </a:solidFill>
              </a:rPr>
              <a:t>relacionados ao poder de polícia, de regulação, de outorga de serviços públicos e de aplicação de sanção</a:t>
            </a:r>
            <a:r>
              <a:rPr lang="pt-BR" sz="2500" dirty="0">
                <a:solidFill>
                  <a:schemeClr val="accent1"/>
                </a:solidFill>
              </a:rPr>
              <a:t>; e</a:t>
            </a:r>
          </a:p>
          <a:p>
            <a:pPr marL="539750" indent="-517525">
              <a:lnSpc>
                <a:spcPct val="170000"/>
              </a:lnSpc>
              <a:buFont typeface="Arial" panose="020B0604020202020204" pitchFamily="34" charset="0"/>
              <a:buChar char="•"/>
            </a:pPr>
            <a:r>
              <a:rPr lang="pt-BR" sz="2500" dirty="0">
                <a:solidFill>
                  <a:schemeClr val="accent1"/>
                </a:solidFill>
              </a:rPr>
              <a:t>que sejam </a:t>
            </a:r>
            <a:r>
              <a:rPr lang="pt-BR" sz="2500" b="1" dirty="0">
                <a:solidFill>
                  <a:schemeClr val="accent1"/>
                </a:solidFill>
              </a:rPr>
              <a:t>inerentes às categorias funcionais abrangidas pelo plano de cargos do órgão ou da entidade, exceto disposição legal em contrário ou quando se tratar de cargo extinto, total ou parcialmente, no âmbito do quadro </a:t>
            </a:r>
            <a:r>
              <a:rPr lang="pt-BR" sz="2500" dirty="0">
                <a:solidFill>
                  <a:schemeClr val="accent1"/>
                </a:solidFill>
              </a:rPr>
              <a:t>geral de pessoal. </a:t>
            </a:r>
          </a:p>
          <a:p>
            <a:pPr marL="22225">
              <a:lnSpc>
                <a:spcPct val="170000"/>
              </a:lnSpc>
            </a:pPr>
            <a:r>
              <a:rPr lang="pt-BR" sz="2500" dirty="0">
                <a:solidFill>
                  <a:schemeClr val="accent1"/>
                </a:solidFill>
              </a:rPr>
              <a:t>§ 1º Os serviços auxiliares, instrumentais ou acessórios de que tratam os incisos do caput poderão ser executados de forma indireta, vedada a transferência de responsabilidade para a realização de atos administrativos ou a tomada de decisão para o contratado. </a:t>
            </a:r>
          </a:p>
          <a:p>
            <a:pPr marL="22225">
              <a:lnSpc>
                <a:spcPct val="170000"/>
              </a:lnSpc>
            </a:pPr>
            <a:r>
              <a:rPr lang="pt-BR" sz="2500" strike="sngStrike" dirty="0">
                <a:solidFill>
                  <a:schemeClr val="accent1"/>
                </a:solidFill>
              </a:rPr>
              <a:t>§ 2º Os serviços auxiliares, instrumentais ou acessórios de fiscalização e consentimento relacionados ao exercício do poder de polícia não serão objeto de execução indireta. </a:t>
            </a:r>
            <a:r>
              <a:rPr lang="pt-BR" sz="2500" dirty="0">
                <a:solidFill>
                  <a:schemeClr val="accent1"/>
                </a:solidFill>
                <a:hlinkClick r:id="rId3"/>
              </a:rPr>
              <a:t>(Revogado pelo Decreto nº 10.183, de 2019)</a:t>
            </a:r>
            <a:endParaRPr lang="pt-BR" sz="2500" dirty="0"/>
          </a:p>
        </p:txBody>
      </p:sp>
    </p:spTree>
    <p:extLst>
      <p:ext uri="{BB962C8B-B14F-4D97-AF65-F5344CB8AC3E}">
        <p14:creationId xmlns:p14="http://schemas.microsoft.com/office/powerpoint/2010/main" val="3409782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9" name="Picture 6"/>
          <p:cNvPicPr>
            <a:picLocks noChangeAspect="1"/>
          </p:cNvPicPr>
          <p:nvPr/>
        </p:nvPicPr>
        <p:blipFill>
          <a:blip r:embed="rId3"/>
          <a:srcRect t="41041" b="30511"/>
          <a:stretch>
            <a:fillRect/>
          </a:stretch>
        </p:blipFill>
        <p:spPr>
          <a:xfrm>
            <a:off x="14766357" y="9238876"/>
            <a:ext cx="3064443" cy="876677"/>
          </a:xfrm>
          <a:prstGeom prst="rect">
            <a:avLst/>
          </a:prstGeom>
        </p:spPr>
      </p:pic>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6952"/>
          <a:stretch/>
        </p:blipFill>
        <p:spPr bwMode="auto">
          <a:xfrm>
            <a:off x="1644270" y="817681"/>
            <a:ext cx="10807922" cy="87005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tângulo 9"/>
          <p:cNvSpPr/>
          <p:nvPr/>
        </p:nvSpPr>
        <p:spPr>
          <a:xfrm rot="5400000">
            <a:off x="8291059" y="876336"/>
            <a:ext cx="2551544" cy="503719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rot="5400000">
            <a:off x="8291059" y="4404729"/>
            <a:ext cx="2551544" cy="503719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extBox 2"/>
          <p:cNvSpPr txBox="1"/>
          <p:nvPr/>
        </p:nvSpPr>
        <p:spPr>
          <a:xfrm>
            <a:off x="12509973" y="4047267"/>
            <a:ext cx="5472609" cy="2154436"/>
          </a:xfrm>
          <a:prstGeom prst="rect">
            <a:avLst/>
          </a:prstGeom>
        </p:spPr>
        <p:txBody>
          <a:bodyPr wrap="square" lIns="0" tIns="0" rIns="0" bIns="0" rtlCol="0" anchor="t">
            <a:spAutoFit/>
          </a:bodyPr>
          <a:lstStyle/>
          <a:p>
            <a:pPr algn="ctr">
              <a:lnSpc>
                <a:spcPts val="8400"/>
              </a:lnSpc>
            </a:pPr>
            <a:r>
              <a:rPr lang="en-US" sz="6600" spc="280" dirty="0">
                <a:solidFill>
                  <a:srgbClr val="0464B4"/>
                </a:solidFill>
                <a:latin typeface="Oswald"/>
              </a:rPr>
              <a:t>DISPENSA DE</a:t>
            </a:r>
          </a:p>
          <a:p>
            <a:pPr algn="ctr">
              <a:lnSpc>
                <a:spcPts val="8400"/>
              </a:lnSpc>
            </a:pPr>
            <a:r>
              <a:rPr lang="en-US" sz="6600" spc="280" dirty="0">
                <a:solidFill>
                  <a:srgbClr val="0464B4"/>
                </a:solidFill>
                <a:latin typeface="Oswald"/>
              </a:rPr>
              <a:t> LICITAÇÃO</a:t>
            </a:r>
          </a:p>
        </p:txBody>
      </p:sp>
      <p:sp>
        <p:nvSpPr>
          <p:cNvPr id="13" name="Retângulo 12"/>
          <p:cNvSpPr/>
          <p:nvPr/>
        </p:nvSpPr>
        <p:spPr>
          <a:xfrm rot="5400000">
            <a:off x="4787515" y="6239253"/>
            <a:ext cx="576065" cy="194421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rot="5400000">
            <a:off x="2600223" y="3033045"/>
            <a:ext cx="372262" cy="165618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a16="http://schemas.microsoft.com/office/drawing/2014/main" id="{3A627822-7860-413E-9ACC-9C9CDC938C4E}"/>
              </a:ext>
            </a:extLst>
          </p:cNvPr>
          <p:cNvSpPr txBox="1"/>
          <p:nvPr/>
        </p:nvSpPr>
        <p:spPr>
          <a:xfrm rot="10800000" flipV="1">
            <a:off x="1644270" y="9518239"/>
            <a:ext cx="14206306" cy="369332"/>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pt-BR" b="1" dirty="0">
                <a:solidFill>
                  <a:schemeClr val="tx1"/>
                </a:solidFill>
              </a:rPr>
              <a:t>Estudos </a:t>
            </a:r>
            <a:r>
              <a:rPr lang="pt-BR" b="1" dirty="0" err="1">
                <a:solidFill>
                  <a:schemeClr val="tx1"/>
                </a:solidFill>
              </a:rPr>
              <a:t>Brasinfra</a:t>
            </a:r>
            <a:r>
              <a:rPr lang="pt-BR" b="1" dirty="0">
                <a:solidFill>
                  <a:schemeClr val="tx1"/>
                </a:solidFill>
              </a:rPr>
              <a:t>. A Nova Lei de Licitações. Tomo 08: Contratações Diretas pela Administração. p.  16 a 27</a:t>
            </a:r>
          </a:p>
        </p:txBody>
      </p:sp>
    </p:spTree>
    <p:extLst>
      <p:ext uri="{BB962C8B-B14F-4D97-AF65-F5344CB8AC3E}">
        <p14:creationId xmlns:p14="http://schemas.microsoft.com/office/powerpoint/2010/main" val="126092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05000" y="723900"/>
            <a:ext cx="15925801" cy="923330"/>
          </a:xfrm>
          <a:prstGeom prst="rect">
            <a:avLst/>
          </a:prstGeom>
        </p:spPr>
        <p:txBody>
          <a:bodyPr wrap="square" lIns="0" tIns="0" rIns="0" bIns="0" rtlCol="0" anchor="t">
            <a:spAutoFit/>
          </a:bodyPr>
          <a:lstStyle/>
          <a:p>
            <a:pPr algn="ctr"/>
            <a:r>
              <a:rPr lang="pt-BR" sz="6000" spc="280" dirty="0">
                <a:solidFill>
                  <a:srgbClr val="0464B4"/>
                </a:solidFill>
                <a:latin typeface="Oswald"/>
              </a:rPr>
              <a:t>Desenvolvimento Institucional – Conceito Legal</a:t>
            </a:r>
          </a:p>
        </p:txBody>
      </p:sp>
      <p:sp>
        <p:nvSpPr>
          <p:cNvPr id="3" name="AutoShape 3"/>
          <p:cNvSpPr/>
          <p:nvPr/>
        </p:nvSpPr>
        <p:spPr>
          <a:xfrm>
            <a:off x="-187267" y="-226292"/>
            <a:ext cx="1398878" cy="10701554"/>
          </a:xfrm>
          <a:prstGeom prst="rect">
            <a:avLst/>
          </a:prstGeom>
          <a:solidFill>
            <a:srgbClr val="0464B4"/>
          </a:solidFill>
        </p:spPr>
      </p:sp>
      <p:pic>
        <p:nvPicPr>
          <p:cNvPr id="6" name="Picture 6"/>
          <p:cNvPicPr>
            <a:picLocks noChangeAspect="1"/>
          </p:cNvPicPr>
          <p:nvPr/>
        </p:nvPicPr>
        <p:blipFill>
          <a:blip r:embed="rId2"/>
          <a:srcRect t="41041" b="30511"/>
          <a:stretch>
            <a:fillRect/>
          </a:stretch>
        </p:blipFill>
        <p:spPr>
          <a:xfrm>
            <a:off x="15223557" y="9335817"/>
            <a:ext cx="3064443" cy="876677"/>
          </a:xfrm>
          <a:prstGeom prst="rect">
            <a:avLst/>
          </a:prstGeom>
        </p:spPr>
      </p:pic>
      <p:graphicFrame>
        <p:nvGraphicFramePr>
          <p:cNvPr id="8" name="Diagrama 7">
            <a:extLst>
              <a:ext uri="{FF2B5EF4-FFF2-40B4-BE49-F238E27FC236}">
                <a16:creationId xmlns:a16="http://schemas.microsoft.com/office/drawing/2014/main" id="{D5865B1B-B4F7-440B-BF15-CEC5399D62C4}"/>
              </a:ext>
            </a:extLst>
          </p:cNvPr>
          <p:cNvGraphicFramePr/>
          <p:nvPr>
            <p:extLst>
              <p:ext uri="{D42A27DB-BD31-4B8C-83A1-F6EECF244321}">
                <p14:modId xmlns:p14="http://schemas.microsoft.com/office/powerpoint/2010/main" val="1623212090"/>
              </p:ext>
            </p:extLst>
          </p:nvPr>
        </p:nvGraphicFramePr>
        <p:xfrm>
          <a:off x="1242026" y="1831132"/>
          <a:ext cx="16830966" cy="7689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393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9" name="Picture 6"/>
          <p:cNvPicPr>
            <a:picLocks noChangeAspect="1"/>
          </p:cNvPicPr>
          <p:nvPr/>
        </p:nvPicPr>
        <p:blipFill>
          <a:blip r:embed="rId3"/>
          <a:srcRect t="41041" b="30511"/>
          <a:stretch>
            <a:fillRect/>
          </a:stretch>
        </p:blipFill>
        <p:spPr>
          <a:xfrm>
            <a:off x="14766357" y="9238876"/>
            <a:ext cx="3064443" cy="876677"/>
          </a:xfrm>
          <a:prstGeom prst="rect">
            <a:avLst/>
          </a:prstGeom>
        </p:spPr>
      </p:pic>
      <p:pic>
        <p:nvPicPr>
          <p:cNvPr id="133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774"/>
          <a:stretch/>
        </p:blipFill>
        <p:spPr bwMode="auto">
          <a:xfrm>
            <a:off x="1655166" y="204680"/>
            <a:ext cx="10262733" cy="310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tângulo 9"/>
          <p:cNvSpPr/>
          <p:nvPr/>
        </p:nvSpPr>
        <p:spPr>
          <a:xfrm rot="5400000">
            <a:off x="5499491" y="-2707207"/>
            <a:ext cx="2464481" cy="957706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extBox 2"/>
          <p:cNvSpPr txBox="1"/>
          <p:nvPr/>
        </p:nvSpPr>
        <p:spPr>
          <a:xfrm>
            <a:off x="12509973" y="4047267"/>
            <a:ext cx="5472609" cy="2154436"/>
          </a:xfrm>
          <a:prstGeom prst="rect">
            <a:avLst/>
          </a:prstGeom>
        </p:spPr>
        <p:txBody>
          <a:bodyPr wrap="square" lIns="0" tIns="0" rIns="0" bIns="0" rtlCol="0" anchor="t">
            <a:spAutoFit/>
          </a:bodyPr>
          <a:lstStyle/>
          <a:p>
            <a:pPr algn="ctr">
              <a:lnSpc>
                <a:spcPts val="8400"/>
              </a:lnSpc>
            </a:pPr>
            <a:r>
              <a:rPr lang="en-US" sz="6600" spc="280" dirty="0">
                <a:solidFill>
                  <a:srgbClr val="0464B4"/>
                </a:solidFill>
                <a:latin typeface="Oswald"/>
              </a:rPr>
              <a:t>DISPENSA DE</a:t>
            </a:r>
          </a:p>
          <a:p>
            <a:pPr algn="ctr">
              <a:lnSpc>
                <a:spcPts val="8400"/>
              </a:lnSpc>
            </a:pPr>
            <a:r>
              <a:rPr lang="en-US" sz="6600" spc="280" dirty="0">
                <a:solidFill>
                  <a:srgbClr val="0464B4"/>
                </a:solidFill>
                <a:latin typeface="Oswald"/>
              </a:rPr>
              <a:t> LICITAÇÃO</a:t>
            </a:r>
          </a:p>
        </p:txBody>
      </p:sp>
      <p:cxnSp>
        <p:nvCxnSpPr>
          <p:cNvPr id="4" name="Conector de seta reta 3"/>
          <p:cNvCxnSpPr/>
          <p:nvPr/>
        </p:nvCxnSpPr>
        <p:spPr>
          <a:xfrm flipV="1">
            <a:off x="11806044" y="1469826"/>
            <a:ext cx="1407857" cy="57859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13213901" y="1178677"/>
            <a:ext cx="2474058" cy="584775"/>
          </a:xfrm>
          <a:prstGeom prst="rect">
            <a:avLst/>
          </a:prstGeom>
          <a:noFill/>
        </p:spPr>
        <p:txBody>
          <a:bodyPr wrap="square" rtlCol="0">
            <a:spAutoFit/>
          </a:bodyPr>
          <a:lstStyle/>
          <a:p>
            <a:r>
              <a:rPr lang="pt-BR" sz="3200" b="1" dirty="0">
                <a:solidFill>
                  <a:srgbClr val="FF0000"/>
                </a:solidFill>
              </a:rPr>
              <a:t>Exemplo: CP</a:t>
            </a:r>
          </a:p>
        </p:txBody>
      </p:sp>
      <p:pic>
        <p:nvPicPr>
          <p:cNvPr id="133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4653" b="7440"/>
          <a:stretch/>
        </p:blipFill>
        <p:spPr bwMode="auto">
          <a:xfrm>
            <a:off x="1699301" y="3451354"/>
            <a:ext cx="10262733" cy="643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aixaDeTexto 17">
            <a:extLst>
              <a:ext uri="{FF2B5EF4-FFF2-40B4-BE49-F238E27FC236}">
                <a16:creationId xmlns:a16="http://schemas.microsoft.com/office/drawing/2014/main" id="{3A627822-7860-413E-9ACC-9C9CDC938C4E}"/>
              </a:ext>
            </a:extLst>
          </p:cNvPr>
          <p:cNvSpPr txBox="1"/>
          <p:nvPr/>
        </p:nvSpPr>
        <p:spPr>
          <a:xfrm rot="10800000" flipV="1">
            <a:off x="1674621" y="9887571"/>
            <a:ext cx="14206306" cy="369332"/>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pt-BR" b="1" dirty="0">
                <a:solidFill>
                  <a:schemeClr val="tx1"/>
                </a:solidFill>
              </a:rPr>
              <a:t>Estudos </a:t>
            </a:r>
            <a:r>
              <a:rPr lang="pt-BR" b="1" dirty="0" err="1">
                <a:solidFill>
                  <a:schemeClr val="tx1"/>
                </a:solidFill>
              </a:rPr>
              <a:t>Brasinfra</a:t>
            </a:r>
            <a:r>
              <a:rPr lang="pt-BR" b="1" dirty="0">
                <a:solidFill>
                  <a:schemeClr val="tx1"/>
                </a:solidFill>
              </a:rPr>
              <a:t>. A Nova Lei de Licitações. Tomo 08: Contratações Diretas pela Administração. p.  16 a 27</a:t>
            </a:r>
          </a:p>
        </p:txBody>
      </p:sp>
    </p:spTree>
    <p:extLst>
      <p:ext uri="{BB962C8B-B14F-4D97-AF65-F5344CB8AC3E}">
        <p14:creationId xmlns:p14="http://schemas.microsoft.com/office/powerpoint/2010/main" val="575311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9" name="Picture 6"/>
          <p:cNvPicPr>
            <a:picLocks noChangeAspect="1"/>
          </p:cNvPicPr>
          <p:nvPr/>
        </p:nvPicPr>
        <p:blipFill>
          <a:blip r:embed="rId3"/>
          <a:srcRect t="41041" b="30511"/>
          <a:stretch>
            <a:fillRect/>
          </a:stretch>
        </p:blipFill>
        <p:spPr>
          <a:xfrm>
            <a:off x="14766357" y="9238876"/>
            <a:ext cx="3064443" cy="876677"/>
          </a:xfrm>
          <a:prstGeom prst="rect">
            <a:avLst/>
          </a:prstGeom>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414" y="357734"/>
            <a:ext cx="10131370" cy="4281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tângulo 9"/>
          <p:cNvSpPr/>
          <p:nvPr/>
        </p:nvSpPr>
        <p:spPr>
          <a:xfrm rot="5400000">
            <a:off x="5245859" y="-1364415"/>
            <a:ext cx="2464481" cy="957706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extBox 2"/>
          <p:cNvSpPr txBox="1"/>
          <p:nvPr/>
        </p:nvSpPr>
        <p:spPr>
          <a:xfrm>
            <a:off x="12509973" y="4047267"/>
            <a:ext cx="5472609" cy="2154436"/>
          </a:xfrm>
          <a:prstGeom prst="rect">
            <a:avLst/>
          </a:prstGeom>
        </p:spPr>
        <p:txBody>
          <a:bodyPr wrap="square" lIns="0" tIns="0" rIns="0" bIns="0" rtlCol="0" anchor="t">
            <a:spAutoFit/>
          </a:bodyPr>
          <a:lstStyle/>
          <a:p>
            <a:pPr algn="ctr">
              <a:lnSpc>
                <a:spcPts val="8400"/>
              </a:lnSpc>
            </a:pPr>
            <a:r>
              <a:rPr lang="en-US" sz="6600" spc="280" dirty="0">
                <a:solidFill>
                  <a:srgbClr val="0464B4"/>
                </a:solidFill>
                <a:latin typeface="Oswald"/>
              </a:rPr>
              <a:t>DISPENSA DE</a:t>
            </a:r>
          </a:p>
          <a:p>
            <a:pPr algn="ctr">
              <a:lnSpc>
                <a:spcPts val="8400"/>
              </a:lnSpc>
            </a:pPr>
            <a:r>
              <a:rPr lang="en-US" sz="6600" spc="280" dirty="0">
                <a:solidFill>
                  <a:srgbClr val="0464B4"/>
                </a:solidFill>
                <a:latin typeface="Oswald"/>
              </a:rPr>
              <a:t> LICITAÇÃO</a:t>
            </a:r>
          </a:p>
        </p:txBody>
      </p:sp>
      <p:cxnSp>
        <p:nvCxnSpPr>
          <p:cNvPr id="4" name="Conector de seta reta 3"/>
          <p:cNvCxnSpPr/>
          <p:nvPr/>
        </p:nvCxnSpPr>
        <p:spPr>
          <a:xfrm flipV="1">
            <a:off x="11266633" y="2551990"/>
            <a:ext cx="1407857" cy="57859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11970561" y="1767160"/>
            <a:ext cx="5499397" cy="1569660"/>
          </a:xfrm>
          <a:prstGeom prst="rect">
            <a:avLst/>
          </a:prstGeom>
          <a:noFill/>
        </p:spPr>
        <p:txBody>
          <a:bodyPr wrap="square" rtlCol="0">
            <a:spAutoFit/>
          </a:bodyPr>
          <a:lstStyle/>
          <a:p>
            <a:pPr algn="ctr"/>
            <a:r>
              <a:rPr lang="pt-BR" sz="3200" b="1" dirty="0">
                <a:solidFill>
                  <a:srgbClr val="FF0000"/>
                </a:solidFill>
              </a:rPr>
              <a:t>Lei de incentivo à inovação e à pesquisa científica e tecnológica </a:t>
            </a:r>
          </a:p>
        </p:txBody>
      </p:sp>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018" y="4825340"/>
            <a:ext cx="10097614" cy="348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aixaDeTexto 12">
            <a:extLst>
              <a:ext uri="{FF2B5EF4-FFF2-40B4-BE49-F238E27FC236}">
                <a16:creationId xmlns:a16="http://schemas.microsoft.com/office/drawing/2014/main" id="{3A627822-7860-413E-9ACC-9C9CDC938C4E}"/>
              </a:ext>
            </a:extLst>
          </p:cNvPr>
          <p:cNvSpPr txBox="1"/>
          <p:nvPr/>
        </p:nvSpPr>
        <p:spPr>
          <a:xfrm rot="10800000" flipV="1">
            <a:off x="1439018" y="8544917"/>
            <a:ext cx="8084833" cy="64633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pt-BR" b="1" dirty="0">
                <a:solidFill>
                  <a:schemeClr val="tx1"/>
                </a:solidFill>
              </a:rPr>
              <a:t>Estudos </a:t>
            </a:r>
            <a:r>
              <a:rPr lang="pt-BR" b="1" dirty="0" err="1">
                <a:solidFill>
                  <a:schemeClr val="tx1"/>
                </a:solidFill>
              </a:rPr>
              <a:t>Brasinfra</a:t>
            </a:r>
            <a:r>
              <a:rPr lang="pt-BR" b="1" dirty="0">
                <a:solidFill>
                  <a:schemeClr val="tx1"/>
                </a:solidFill>
              </a:rPr>
              <a:t>. A Nova Lei de Licitações. </a:t>
            </a:r>
          </a:p>
          <a:p>
            <a:r>
              <a:rPr lang="pt-BR" b="1" dirty="0">
                <a:solidFill>
                  <a:schemeClr val="tx1"/>
                </a:solidFill>
              </a:rPr>
              <a:t>Tomo 08: Contratações Diretas pela Administração. p.  16 a 27</a:t>
            </a:r>
          </a:p>
        </p:txBody>
      </p:sp>
    </p:spTree>
    <p:extLst>
      <p:ext uri="{BB962C8B-B14F-4D97-AF65-F5344CB8AC3E}">
        <p14:creationId xmlns:p14="http://schemas.microsoft.com/office/powerpoint/2010/main" val="1480327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9" name="Picture 6"/>
          <p:cNvPicPr>
            <a:picLocks noChangeAspect="1"/>
          </p:cNvPicPr>
          <p:nvPr/>
        </p:nvPicPr>
        <p:blipFill>
          <a:blip r:embed="rId3"/>
          <a:srcRect t="41041" b="30511"/>
          <a:stretch>
            <a:fillRect/>
          </a:stretch>
        </p:blipFill>
        <p:spPr>
          <a:xfrm>
            <a:off x="14766357" y="9238876"/>
            <a:ext cx="3064443" cy="876677"/>
          </a:xfrm>
          <a:prstGeom prst="rect">
            <a:avLst/>
          </a:prstGeom>
        </p:spPr>
      </p:pic>
      <p:sp>
        <p:nvSpPr>
          <p:cNvPr id="12" name="TextBox 2"/>
          <p:cNvSpPr txBox="1"/>
          <p:nvPr/>
        </p:nvSpPr>
        <p:spPr>
          <a:xfrm>
            <a:off x="2591272" y="6545453"/>
            <a:ext cx="5472609" cy="2154436"/>
          </a:xfrm>
          <a:prstGeom prst="rect">
            <a:avLst/>
          </a:prstGeom>
        </p:spPr>
        <p:txBody>
          <a:bodyPr wrap="square" lIns="0" tIns="0" rIns="0" bIns="0" rtlCol="0" anchor="t">
            <a:spAutoFit/>
          </a:bodyPr>
          <a:lstStyle/>
          <a:p>
            <a:pPr algn="ctr">
              <a:lnSpc>
                <a:spcPts val="8400"/>
              </a:lnSpc>
            </a:pPr>
            <a:r>
              <a:rPr lang="en-US" sz="6600" spc="280" dirty="0">
                <a:solidFill>
                  <a:srgbClr val="0464B4"/>
                </a:solidFill>
                <a:latin typeface="Oswald"/>
              </a:rPr>
              <a:t>DISPENSA DE</a:t>
            </a:r>
          </a:p>
          <a:p>
            <a:pPr algn="ctr">
              <a:lnSpc>
                <a:spcPts val="8400"/>
              </a:lnSpc>
            </a:pPr>
            <a:r>
              <a:rPr lang="en-US" sz="6600" spc="280" dirty="0">
                <a:solidFill>
                  <a:srgbClr val="0464B4"/>
                </a:solidFill>
                <a:latin typeface="Oswald"/>
              </a:rPr>
              <a:t> LICITAÇÃO</a:t>
            </a:r>
          </a:p>
        </p:txBody>
      </p:sp>
      <p:pic>
        <p:nvPicPr>
          <p:cNvPr id="1638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886" b="41057"/>
          <a:stretch/>
        </p:blipFill>
        <p:spPr bwMode="auto">
          <a:xfrm>
            <a:off x="1583159" y="1228591"/>
            <a:ext cx="7837923" cy="4112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432" t="920" r="2795" b="75918"/>
          <a:stretch/>
        </p:blipFill>
        <p:spPr bwMode="auto">
          <a:xfrm>
            <a:off x="9893960" y="5341392"/>
            <a:ext cx="8014343" cy="2503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886" b="41057"/>
          <a:stretch/>
        </p:blipFill>
        <p:spPr bwMode="auto">
          <a:xfrm>
            <a:off x="9855881" y="1116037"/>
            <a:ext cx="8052422" cy="4225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tângulo 31"/>
          <p:cNvSpPr/>
          <p:nvPr/>
        </p:nvSpPr>
        <p:spPr>
          <a:xfrm rot="10800000">
            <a:off x="13680504" y="1088171"/>
            <a:ext cx="4150293" cy="700765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CaixaDeTexto 32">
            <a:extLst>
              <a:ext uri="{FF2B5EF4-FFF2-40B4-BE49-F238E27FC236}">
                <a16:creationId xmlns:a16="http://schemas.microsoft.com/office/drawing/2014/main" id="{3A627822-7860-413E-9ACC-9C9CDC938C4E}"/>
              </a:ext>
            </a:extLst>
          </p:cNvPr>
          <p:cNvSpPr txBox="1"/>
          <p:nvPr/>
        </p:nvSpPr>
        <p:spPr>
          <a:xfrm rot="10800000" flipV="1">
            <a:off x="9823470" y="7898586"/>
            <a:ext cx="8084833" cy="64633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pt-BR" b="1" dirty="0">
                <a:solidFill>
                  <a:schemeClr val="tx1"/>
                </a:solidFill>
              </a:rPr>
              <a:t>Estudos </a:t>
            </a:r>
            <a:r>
              <a:rPr lang="pt-BR" b="1" dirty="0" err="1">
                <a:solidFill>
                  <a:schemeClr val="tx1"/>
                </a:solidFill>
              </a:rPr>
              <a:t>Brasinfra</a:t>
            </a:r>
            <a:r>
              <a:rPr lang="pt-BR" b="1" dirty="0">
                <a:solidFill>
                  <a:schemeClr val="tx1"/>
                </a:solidFill>
              </a:rPr>
              <a:t>. A Nova Lei de Licitações. </a:t>
            </a:r>
          </a:p>
          <a:p>
            <a:r>
              <a:rPr lang="pt-BR" b="1" dirty="0">
                <a:solidFill>
                  <a:schemeClr val="tx1"/>
                </a:solidFill>
              </a:rPr>
              <a:t>Tomo 08: Contratações Diretas pela Administração. p.  16 a 27</a:t>
            </a:r>
          </a:p>
        </p:txBody>
      </p:sp>
    </p:spTree>
    <p:extLst>
      <p:ext uri="{BB962C8B-B14F-4D97-AF65-F5344CB8AC3E}">
        <p14:creationId xmlns:p14="http://schemas.microsoft.com/office/powerpoint/2010/main" val="4196814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9" name="Picture 6"/>
          <p:cNvPicPr>
            <a:picLocks noChangeAspect="1"/>
          </p:cNvPicPr>
          <p:nvPr/>
        </p:nvPicPr>
        <p:blipFill>
          <a:blip r:embed="rId3"/>
          <a:srcRect t="41041" b="30511"/>
          <a:stretch>
            <a:fillRect/>
          </a:stretch>
        </p:blipFill>
        <p:spPr>
          <a:xfrm>
            <a:off x="14766357" y="9238876"/>
            <a:ext cx="3064443" cy="876677"/>
          </a:xfrm>
          <a:prstGeom prst="rect">
            <a:avLst/>
          </a:prstGeom>
        </p:spPr>
      </p:pic>
      <p:sp>
        <p:nvSpPr>
          <p:cNvPr id="12" name="TextBox 2"/>
          <p:cNvSpPr txBox="1"/>
          <p:nvPr/>
        </p:nvSpPr>
        <p:spPr>
          <a:xfrm>
            <a:off x="12168337" y="3644942"/>
            <a:ext cx="5814246" cy="3231654"/>
          </a:xfrm>
          <a:prstGeom prst="rect">
            <a:avLst/>
          </a:prstGeom>
        </p:spPr>
        <p:txBody>
          <a:bodyPr wrap="square" lIns="0" tIns="0" rIns="0" bIns="0" rtlCol="0" anchor="t">
            <a:spAutoFit/>
          </a:bodyPr>
          <a:lstStyle/>
          <a:p>
            <a:pPr algn="ctr">
              <a:lnSpc>
                <a:spcPts val="8400"/>
              </a:lnSpc>
            </a:pPr>
            <a:r>
              <a:rPr lang="en-US" sz="6600" spc="280" dirty="0">
                <a:solidFill>
                  <a:srgbClr val="0464B4"/>
                </a:solidFill>
                <a:latin typeface="Oswald"/>
              </a:rPr>
              <a:t>INEXIGIBILIDADE DE</a:t>
            </a:r>
          </a:p>
          <a:p>
            <a:pPr algn="ctr">
              <a:lnSpc>
                <a:spcPts val="8400"/>
              </a:lnSpc>
            </a:pPr>
            <a:r>
              <a:rPr lang="en-US" sz="6600" spc="280" dirty="0">
                <a:solidFill>
                  <a:srgbClr val="0464B4"/>
                </a:solidFill>
                <a:latin typeface="Oswald"/>
              </a:rPr>
              <a:t> LICITAÇÃO</a:t>
            </a:r>
          </a:p>
        </p:txBody>
      </p:sp>
      <p:cxnSp>
        <p:nvCxnSpPr>
          <p:cNvPr id="4" name="Conector de seta reta 3"/>
          <p:cNvCxnSpPr/>
          <p:nvPr/>
        </p:nvCxnSpPr>
        <p:spPr>
          <a:xfrm flipV="1">
            <a:off x="9852424" y="7975785"/>
            <a:ext cx="1407857" cy="57859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10800184" y="7477163"/>
            <a:ext cx="2297185" cy="1077218"/>
          </a:xfrm>
          <a:prstGeom prst="rect">
            <a:avLst/>
          </a:prstGeom>
          <a:noFill/>
        </p:spPr>
        <p:txBody>
          <a:bodyPr wrap="square" rtlCol="0">
            <a:spAutoFit/>
          </a:bodyPr>
          <a:lstStyle/>
          <a:p>
            <a:pPr algn="ctr"/>
            <a:r>
              <a:rPr lang="pt-BR" sz="3200" b="1" dirty="0">
                <a:solidFill>
                  <a:srgbClr val="FF0000"/>
                </a:solidFill>
              </a:rPr>
              <a:t>Nova hipótese</a:t>
            </a:r>
          </a:p>
        </p:txBody>
      </p:sp>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566" y="456826"/>
            <a:ext cx="8534554" cy="96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tângulo 9"/>
          <p:cNvSpPr/>
          <p:nvPr/>
        </p:nvSpPr>
        <p:spPr>
          <a:xfrm rot="5400000">
            <a:off x="6568814" y="6600763"/>
            <a:ext cx="2683296" cy="390723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3A627822-7860-413E-9ACC-9C9CDC938C4E}"/>
              </a:ext>
            </a:extLst>
          </p:cNvPr>
          <p:cNvSpPr txBox="1"/>
          <p:nvPr/>
        </p:nvSpPr>
        <p:spPr>
          <a:xfrm rot="10800000" flipV="1">
            <a:off x="1234585" y="28734"/>
            <a:ext cx="10513168" cy="369332"/>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pt-BR" b="1" dirty="0">
                <a:solidFill>
                  <a:schemeClr val="tx1"/>
                </a:solidFill>
              </a:rPr>
              <a:t>Estudos </a:t>
            </a:r>
            <a:r>
              <a:rPr lang="pt-BR" b="1" dirty="0" err="1">
                <a:solidFill>
                  <a:schemeClr val="tx1"/>
                </a:solidFill>
              </a:rPr>
              <a:t>Brasinfra</a:t>
            </a:r>
            <a:r>
              <a:rPr lang="pt-BR" b="1" dirty="0">
                <a:solidFill>
                  <a:schemeClr val="tx1"/>
                </a:solidFill>
              </a:rPr>
              <a:t>. A Nova Lei de Licitações. Tomo 08: Contratações Diretas pela Administração. p.  9 e 10</a:t>
            </a:r>
          </a:p>
        </p:txBody>
      </p:sp>
    </p:spTree>
    <p:extLst>
      <p:ext uri="{BB962C8B-B14F-4D97-AF65-F5344CB8AC3E}">
        <p14:creationId xmlns:p14="http://schemas.microsoft.com/office/powerpoint/2010/main" val="1923903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9" name="Picture 6"/>
          <p:cNvPicPr>
            <a:picLocks noChangeAspect="1"/>
          </p:cNvPicPr>
          <p:nvPr/>
        </p:nvPicPr>
        <p:blipFill>
          <a:blip r:embed="rId3"/>
          <a:srcRect t="41041" b="30511"/>
          <a:stretch>
            <a:fillRect/>
          </a:stretch>
        </p:blipFill>
        <p:spPr>
          <a:xfrm>
            <a:off x="14766357" y="9238876"/>
            <a:ext cx="3064443" cy="876677"/>
          </a:xfrm>
          <a:prstGeom prst="rect">
            <a:avLst/>
          </a:prstGeom>
        </p:spPr>
      </p:pic>
      <p:sp>
        <p:nvSpPr>
          <p:cNvPr id="10" name="Retângulo 9"/>
          <p:cNvSpPr/>
          <p:nvPr/>
        </p:nvSpPr>
        <p:spPr>
          <a:xfrm rot="5400000">
            <a:off x="5245859" y="-1364415"/>
            <a:ext cx="2464481" cy="957706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extBox 2"/>
          <p:cNvSpPr txBox="1"/>
          <p:nvPr/>
        </p:nvSpPr>
        <p:spPr>
          <a:xfrm>
            <a:off x="12217738" y="3508658"/>
            <a:ext cx="5804548" cy="3231654"/>
          </a:xfrm>
          <a:prstGeom prst="rect">
            <a:avLst/>
          </a:prstGeom>
        </p:spPr>
        <p:txBody>
          <a:bodyPr wrap="square" lIns="0" tIns="0" rIns="0" bIns="0" rtlCol="0" anchor="t">
            <a:spAutoFit/>
          </a:bodyPr>
          <a:lstStyle/>
          <a:p>
            <a:pPr algn="ctr">
              <a:lnSpc>
                <a:spcPts val="8400"/>
              </a:lnSpc>
            </a:pPr>
            <a:r>
              <a:rPr lang="en-US" sz="6600" spc="280" dirty="0">
                <a:solidFill>
                  <a:srgbClr val="0464B4"/>
                </a:solidFill>
                <a:latin typeface="Oswald"/>
              </a:rPr>
              <a:t>INEXIGIBILIDADE DE</a:t>
            </a:r>
          </a:p>
          <a:p>
            <a:pPr algn="ctr">
              <a:lnSpc>
                <a:spcPts val="8400"/>
              </a:lnSpc>
            </a:pPr>
            <a:r>
              <a:rPr lang="en-US" sz="6600" spc="280" dirty="0">
                <a:solidFill>
                  <a:srgbClr val="0464B4"/>
                </a:solidFill>
                <a:latin typeface="Oswald"/>
              </a:rPr>
              <a:t> LICITAÇÃO</a:t>
            </a: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136" y="1536869"/>
            <a:ext cx="10513168" cy="5583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ixaDeTexto 10">
            <a:extLst>
              <a:ext uri="{FF2B5EF4-FFF2-40B4-BE49-F238E27FC236}">
                <a16:creationId xmlns:a16="http://schemas.microsoft.com/office/drawing/2014/main" id="{3A627822-7860-413E-9ACC-9C9CDC938C4E}"/>
              </a:ext>
            </a:extLst>
          </p:cNvPr>
          <p:cNvSpPr txBox="1"/>
          <p:nvPr/>
        </p:nvSpPr>
        <p:spPr>
          <a:xfrm rot="10800000" flipV="1">
            <a:off x="1396462" y="7151429"/>
            <a:ext cx="10513168" cy="369332"/>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pt-BR" b="1" dirty="0">
                <a:solidFill>
                  <a:schemeClr val="tx1"/>
                </a:solidFill>
              </a:rPr>
              <a:t>Estudos </a:t>
            </a:r>
            <a:r>
              <a:rPr lang="pt-BR" b="1" dirty="0" err="1">
                <a:solidFill>
                  <a:schemeClr val="tx1"/>
                </a:solidFill>
              </a:rPr>
              <a:t>Brasinfra</a:t>
            </a:r>
            <a:r>
              <a:rPr lang="pt-BR" b="1" dirty="0">
                <a:solidFill>
                  <a:schemeClr val="tx1"/>
                </a:solidFill>
              </a:rPr>
              <a:t>. A Nova Lei de Licitações. Tomo 08: Contratações Diretas pela Administração. p.  9 e 10</a:t>
            </a:r>
          </a:p>
        </p:txBody>
      </p:sp>
    </p:spTree>
    <p:extLst>
      <p:ext uri="{BB962C8B-B14F-4D97-AF65-F5344CB8AC3E}">
        <p14:creationId xmlns:p14="http://schemas.microsoft.com/office/powerpoint/2010/main" val="2940198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07296" y="895028"/>
            <a:ext cx="13465496" cy="4062651"/>
          </a:xfrm>
          <a:prstGeom prst="rect">
            <a:avLst/>
          </a:prstGeom>
        </p:spPr>
        <p:txBody>
          <a:bodyPr wrap="square" lIns="0" tIns="0" rIns="0" bIns="0" rtlCol="0" anchor="t">
            <a:spAutoFit/>
          </a:bodyPr>
          <a:lstStyle/>
          <a:p>
            <a:r>
              <a:rPr lang="pt-BR" sz="6600" spc="280" dirty="0">
                <a:solidFill>
                  <a:srgbClr val="0464B4"/>
                </a:solidFill>
                <a:latin typeface="Oswald"/>
              </a:rPr>
              <a:t>ORIENTAÇÃO NORMATIVA AGU Nº 69, DE 13 DE SETEMBRO DE 2021(*)</a:t>
            </a:r>
          </a:p>
          <a:p>
            <a:br>
              <a:rPr lang="pt-BR" sz="6600" spc="280" dirty="0">
                <a:solidFill>
                  <a:srgbClr val="0464B4"/>
                </a:solidFill>
                <a:latin typeface="Oswald"/>
              </a:rPr>
            </a:br>
            <a:endParaRPr lang="en-US" sz="6600" spc="280" dirty="0">
              <a:solidFill>
                <a:srgbClr val="0464B4"/>
              </a:solidFill>
              <a:latin typeface="Oswald"/>
            </a:endParaRPr>
          </a:p>
        </p:txBody>
      </p:sp>
      <p:sp>
        <p:nvSpPr>
          <p:cNvPr id="3" name="AutoShape 3"/>
          <p:cNvSpPr/>
          <p:nvPr/>
        </p:nvSpPr>
        <p:spPr>
          <a:xfrm>
            <a:off x="-187267" y="-226292"/>
            <a:ext cx="1398878" cy="10701554"/>
          </a:xfrm>
          <a:prstGeom prst="rect">
            <a:avLst/>
          </a:prstGeom>
          <a:solidFill>
            <a:srgbClr val="0464B4"/>
          </a:solidFill>
        </p:spPr>
      </p:sp>
      <p:sp>
        <p:nvSpPr>
          <p:cNvPr id="6" name="AutoShape 5"/>
          <p:cNvSpPr/>
          <p:nvPr/>
        </p:nvSpPr>
        <p:spPr>
          <a:xfrm>
            <a:off x="2087216" y="4063380"/>
            <a:ext cx="15208088" cy="4887464"/>
          </a:xfrm>
          <a:prstGeom prst="rect">
            <a:avLst/>
          </a:prstGeom>
          <a:solidFill>
            <a:srgbClr val="0464B4">
              <a:alpha val="6666"/>
            </a:srgbClr>
          </a:solidFill>
        </p:spPr>
        <p:txBody>
          <a:bodyPr anchor="ctr">
            <a:normAutofit fontScale="25000" lnSpcReduction="20000"/>
          </a:bodyPr>
          <a:lstStyle/>
          <a:p>
            <a:pPr marL="457200" indent="-457200" algn="just">
              <a:lnSpc>
                <a:spcPct val="120000"/>
              </a:lnSpc>
              <a:buFont typeface="Wingdings" panose="05000000000000000000" pitchFamily="2" charset="2"/>
              <a:buChar char="Ø"/>
            </a:pPr>
            <a:endParaRPr lang="pt-BR" sz="9600" dirty="0">
              <a:solidFill>
                <a:srgbClr val="0070C0"/>
              </a:solidFill>
              <a:cs typeface="Arial" panose="020B0604020202020204" pitchFamily="34" charset="0"/>
            </a:endParaRPr>
          </a:p>
          <a:p>
            <a:endParaRPr lang="pt-BR" sz="11200" b="1" dirty="0">
              <a:solidFill>
                <a:schemeClr val="accent1"/>
              </a:solidFill>
            </a:endParaRPr>
          </a:p>
          <a:p>
            <a:pPr marL="361950" algn="just"/>
            <a:r>
              <a:rPr lang="pt-BR" sz="14400" dirty="0">
                <a:solidFill>
                  <a:srgbClr val="0070C0"/>
                </a:solidFill>
              </a:rPr>
              <a:t>Não é obrigatória manifestação jurídica nas contratações diretas de pequeno valor com fundamento no art. 75, I OU II, E § 3º da Lei nº 14.133, de 1º de abril de 2021, salvo se houver celebração de contrato administrativo e este não for padronizado pelo órgão de assessoramento jurídico, ou nas hipóteses em que o administrador tenha suscitado dúvida a respeito da legalidade da dispensa de licitação. Aplica-se o mesmo entendimento às contratações diretas fundadas no art. 74, da Lei nº 14.133, de 2021, desde que seus valores não ultrapassem os limites previstos nos incisos I e II do art. 75, da Lei nº 14.133, de 2021.</a:t>
            </a:r>
          </a:p>
          <a:p>
            <a:endParaRPr lang="pt-BR" sz="11200" b="1" dirty="0">
              <a:solidFill>
                <a:srgbClr val="0070C0"/>
              </a:solidFill>
            </a:endParaRPr>
          </a:p>
          <a:p>
            <a:pPr marL="361950"/>
            <a:endParaRPr lang="pt-BR" sz="11200" b="1" dirty="0">
              <a:solidFill>
                <a:srgbClr val="0070C0"/>
              </a:solidFill>
            </a:endParaRPr>
          </a:p>
          <a:p>
            <a:pPr marL="1076325" indent="-571500" algn="just">
              <a:lnSpc>
                <a:spcPct val="120000"/>
              </a:lnSpc>
              <a:buFont typeface="Arial" panose="020B0604020202020204" pitchFamily="34" charset="0"/>
              <a:buChar char="•"/>
            </a:pPr>
            <a:endParaRPr lang="pt-BR" sz="11200" b="1" dirty="0">
              <a:solidFill>
                <a:srgbClr val="0070C0"/>
              </a:solidFill>
              <a:cs typeface="Arial" panose="020B0604020202020204" pitchFamily="34" charset="0"/>
            </a:endParaRPr>
          </a:p>
          <a:p>
            <a:pPr algn="just">
              <a:lnSpc>
                <a:spcPct val="120000"/>
              </a:lnSpc>
            </a:pPr>
            <a:endParaRPr lang="pt-BR" sz="6700" dirty="0">
              <a:solidFill>
                <a:srgbClr val="0070C0"/>
              </a:solidFill>
              <a:cs typeface="Arial" panose="020B0604020202020204" pitchFamily="34" charset="0"/>
            </a:endParaRPr>
          </a:p>
        </p:txBody>
      </p:sp>
    </p:spTree>
    <p:extLst>
      <p:ext uri="{BB962C8B-B14F-4D97-AF65-F5344CB8AC3E}">
        <p14:creationId xmlns:p14="http://schemas.microsoft.com/office/powerpoint/2010/main" val="543053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9" name="Picture 6"/>
          <p:cNvPicPr>
            <a:picLocks noChangeAspect="1"/>
          </p:cNvPicPr>
          <p:nvPr/>
        </p:nvPicPr>
        <p:blipFill>
          <a:blip r:embed="rId3"/>
          <a:srcRect t="41041" b="30511"/>
          <a:stretch>
            <a:fillRect/>
          </a:stretch>
        </p:blipFill>
        <p:spPr>
          <a:xfrm>
            <a:off x="2359996" y="1687116"/>
            <a:ext cx="13856040" cy="3963941"/>
          </a:xfrm>
          <a:prstGeom prst="rect">
            <a:avLst/>
          </a:prstGeom>
        </p:spPr>
      </p:pic>
      <p:sp>
        <p:nvSpPr>
          <p:cNvPr id="12" name="TextBox 2"/>
          <p:cNvSpPr txBox="1"/>
          <p:nvPr/>
        </p:nvSpPr>
        <p:spPr>
          <a:xfrm>
            <a:off x="1871192" y="6079604"/>
            <a:ext cx="5804548" cy="1005981"/>
          </a:xfrm>
          <a:prstGeom prst="rect">
            <a:avLst/>
          </a:prstGeom>
        </p:spPr>
        <p:txBody>
          <a:bodyPr wrap="square" lIns="0" tIns="0" rIns="0" bIns="0" rtlCol="0" anchor="t">
            <a:spAutoFit/>
          </a:bodyPr>
          <a:lstStyle/>
          <a:p>
            <a:pPr>
              <a:lnSpc>
                <a:spcPts val="8400"/>
              </a:lnSpc>
            </a:pPr>
            <a:r>
              <a:rPr lang="en-US" sz="6600" spc="280" dirty="0">
                <a:solidFill>
                  <a:srgbClr val="0464B4"/>
                </a:solidFill>
                <a:latin typeface="Oswald"/>
              </a:rPr>
              <a:t>Obrigado(a)</a:t>
            </a:r>
          </a:p>
        </p:txBody>
      </p:sp>
      <p:sp>
        <p:nvSpPr>
          <p:cNvPr id="8" name="Retângulo 7">
            <a:extLst>
              <a:ext uri="{FF2B5EF4-FFF2-40B4-BE49-F238E27FC236}">
                <a16:creationId xmlns:a16="http://schemas.microsoft.com/office/drawing/2014/main" id="{55ED842C-18AE-4644-B4B8-A8E3C54D1B3C}"/>
              </a:ext>
            </a:extLst>
          </p:cNvPr>
          <p:cNvSpPr/>
          <p:nvPr/>
        </p:nvSpPr>
        <p:spPr>
          <a:xfrm>
            <a:off x="1660014" y="7663780"/>
            <a:ext cx="7628002" cy="1477328"/>
          </a:xfrm>
          <a:prstGeom prst="rect">
            <a:avLst/>
          </a:prstGeom>
        </p:spPr>
        <p:txBody>
          <a:bodyPr wrap="square" lIns="0" tIns="0" rIns="0" bIns="0" rtlCol="0">
            <a:spAutoFit/>
          </a:bodyPr>
          <a:lstStyle/>
          <a:p>
            <a:pPr rtl="0"/>
            <a:r>
              <a:rPr lang="pt-BR" sz="2400" i="1" dirty="0">
                <a:solidFill>
                  <a:srgbClr val="002060"/>
                </a:solidFill>
                <a:latin typeface="+mj-lt"/>
                <a:cs typeface="Segoe UI" panose="020B0502040204020203" pitchFamily="34" charset="0"/>
              </a:rPr>
              <a:t>Henrique de Melo Secco</a:t>
            </a:r>
          </a:p>
          <a:p>
            <a:pPr rtl="0"/>
            <a:r>
              <a:rPr lang="pt-BR" sz="2400" i="1" dirty="0">
                <a:solidFill>
                  <a:srgbClr val="002060"/>
                </a:solidFill>
                <a:latin typeface="+mj-lt"/>
                <a:cs typeface="Segoe UI" panose="020B0502040204020203" pitchFamily="34" charset="0"/>
              </a:rPr>
              <a:t>Ludmila Meira Maia Dias</a:t>
            </a:r>
          </a:p>
          <a:p>
            <a:pPr rtl="0"/>
            <a:r>
              <a:rPr lang="pt-BR" sz="2400" i="1" dirty="0">
                <a:solidFill>
                  <a:srgbClr val="002060"/>
                </a:solidFill>
                <a:latin typeface="+mj-lt"/>
                <a:cs typeface="Segoe UI" panose="020B0502040204020203" pitchFamily="34" charset="0"/>
              </a:rPr>
              <a:t>Procuradoria Federal junto à UFMG</a:t>
            </a:r>
          </a:p>
          <a:p>
            <a:pPr rtl="0"/>
            <a:r>
              <a:rPr lang="pt-BR" sz="2400" i="1" dirty="0">
                <a:solidFill>
                  <a:srgbClr val="002060"/>
                </a:solidFill>
                <a:latin typeface="+mj-lt"/>
                <a:cs typeface="Segoe UI" panose="020B0502040204020203" pitchFamily="34" charset="0"/>
              </a:rPr>
              <a:t>info@pj.ufmg.br</a:t>
            </a:r>
          </a:p>
        </p:txBody>
      </p:sp>
    </p:spTree>
    <p:extLst>
      <p:ext uri="{BB962C8B-B14F-4D97-AF65-F5344CB8AC3E}">
        <p14:creationId xmlns:p14="http://schemas.microsoft.com/office/powerpoint/2010/main" val="115274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6" name="Picture 6"/>
          <p:cNvPicPr>
            <a:picLocks noChangeAspect="1"/>
          </p:cNvPicPr>
          <p:nvPr/>
        </p:nvPicPr>
        <p:blipFill>
          <a:blip r:embed="rId2"/>
          <a:srcRect t="41041" b="30511"/>
          <a:stretch>
            <a:fillRect/>
          </a:stretch>
        </p:blipFill>
        <p:spPr>
          <a:xfrm>
            <a:off x="15223557" y="9335817"/>
            <a:ext cx="3064443" cy="876677"/>
          </a:xfrm>
          <a:prstGeom prst="rect">
            <a:avLst/>
          </a:prstGeom>
        </p:spPr>
      </p:pic>
      <p:sp>
        <p:nvSpPr>
          <p:cNvPr id="10" name="TextBox 2"/>
          <p:cNvSpPr txBox="1"/>
          <p:nvPr/>
        </p:nvSpPr>
        <p:spPr>
          <a:xfrm>
            <a:off x="2015208" y="734519"/>
            <a:ext cx="15925801" cy="2031325"/>
          </a:xfrm>
          <a:prstGeom prst="rect">
            <a:avLst/>
          </a:prstGeom>
        </p:spPr>
        <p:txBody>
          <a:bodyPr wrap="square" lIns="0" tIns="0" rIns="0" bIns="0" rtlCol="0" anchor="t">
            <a:spAutoFit/>
          </a:bodyPr>
          <a:lstStyle/>
          <a:p>
            <a:pPr algn="ctr"/>
            <a:r>
              <a:rPr lang="pt-BR" sz="6600" spc="280" dirty="0">
                <a:solidFill>
                  <a:srgbClr val="002060"/>
                </a:solidFill>
                <a:latin typeface="Oswald" panose="020B0604020202020204" charset="0"/>
              </a:rPr>
              <a:t>A concretização do desenvolvimento institucional se dá por </a:t>
            </a:r>
            <a:r>
              <a:rPr lang="pt-BR" sz="6600" u="sng" spc="280" dirty="0">
                <a:solidFill>
                  <a:srgbClr val="002060"/>
                </a:solidFill>
                <a:latin typeface="Oswald" panose="020B0604020202020204" charset="0"/>
              </a:rPr>
              <a:t>PROJETO</a:t>
            </a:r>
          </a:p>
        </p:txBody>
      </p:sp>
      <p:sp>
        <p:nvSpPr>
          <p:cNvPr id="11" name="Seta: para a Direita 10">
            <a:extLst>
              <a:ext uri="{FF2B5EF4-FFF2-40B4-BE49-F238E27FC236}">
                <a16:creationId xmlns:a16="http://schemas.microsoft.com/office/drawing/2014/main" id="{9BF5D78B-8819-92D4-C78E-FF59F51043FC}"/>
              </a:ext>
            </a:extLst>
          </p:cNvPr>
          <p:cNvSpPr/>
          <p:nvPr/>
        </p:nvSpPr>
        <p:spPr>
          <a:xfrm>
            <a:off x="2591272" y="3608680"/>
            <a:ext cx="978408" cy="5036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4A380FBD-62D9-D476-7E23-24E4C593E84A}"/>
              </a:ext>
            </a:extLst>
          </p:cNvPr>
          <p:cNvSpPr txBox="1"/>
          <p:nvPr/>
        </p:nvSpPr>
        <p:spPr>
          <a:xfrm>
            <a:off x="4125198" y="3520935"/>
            <a:ext cx="12416261" cy="3477875"/>
          </a:xfrm>
          <a:prstGeom prst="rect">
            <a:avLst/>
          </a:prstGeom>
          <a:noFill/>
        </p:spPr>
        <p:txBody>
          <a:bodyPr wrap="square">
            <a:spAutoFit/>
          </a:bodyPr>
          <a:lstStyle/>
          <a:p>
            <a:pPr lvl="0" algn="just"/>
            <a:r>
              <a:rPr lang="pt-BR" sz="2800" b="1" dirty="0"/>
              <a:t>Lei nº 8.958/1994, art. 1º, §1º. </a:t>
            </a:r>
            <a:r>
              <a:rPr lang="pt-BR" sz="2800" dirty="0"/>
              <a:t>(Para os fins do que dispõe esta Lei, entendem-se por desenvolvimento institucional os </a:t>
            </a:r>
            <a:r>
              <a:rPr lang="pt-BR" sz="2800" b="1" dirty="0"/>
              <a:t>programas, projetos, atividades e operações especiais</a:t>
            </a:r>
            <a:r>
              <a:rPr lang="pt-BR" sz="2800" dirty="0"/>
              <a:t>, inclusive de natureza </a:t>
            </a:r>
            <a:r>
              <a:rPr lang="pt-BR" sz="2800" dirty="0" err="1"/>
              <a:t>infraestrutural</a:t>
            </a:r>
            <a:r>
              <a:rPr lang="pt-BR" sz="2800" dirty="0"/>
              <a:t>, material e laboratorial, que levem à melhoria mensurável das condições das IFES e demais </a:t>
            </a:r>
            <a:r>
              <a:rPr lang="pt-BR" sz="2800" dirty="0" err="1"/>
              <a:t>ICTs</a:t>
            </a:r>
            <a:r>
              <a:rPr lang="pt-BR" sz="2800" dirty="0"/>
              <a:t>, para cumprimento eficiente e eficaz de sua missão, conforme descrita no plano de desenvolvimento institucional, </a:t>
            </a:r>
            <a:r>
              <a:rPr lang="pt-BR" sz="2800" b="1" dirty="0"/>
              <a:t>vedada, em qualquer caso, a contratação de objetos genéricos, desvinculados de projetos específicos.</a:t>
            </a:r>
            <a:r>
              <a:rPr lang="pt-BR" sz="2800" dirty="0"/>
              <a:t> </a:t>
            </a:r>
            <a:r>
              <a:rPr lang="pt-BR" sz="2800" dirty="0">
                <a:hlinkClick r:id="rId3"/>
              </a:rPr>
              <a:t>(Incluído pela Lei nº 12.349, de 2010)</a:t>
            </a:r>
            <a:r>
              <a:rPr lang="pt-BR" sz="2800" dirty="0"/>
              <a:t>)</a:t>
            </a:r>
          </a:p>
          <a:p>
            <a:pPr lvl="0" algn="ctr"/>
            <a:endParaRPr lang="pt-BR" sz="2400" dirty="0"/>
          </a:p>
        </p:txBody>
      </p:sp>
      <p:sp>
        <p:nvSpPr>
          <p:cNvPr id="15" name="Seta: para a Direita 14">
            <a:extLst>
              <a:ext uri="{FF2B5EF4-FFF2-40B4-BE49-F238E27FC236}">
                <a16:creationId xmlns:a16="http://schemas.microsoft.com/office/drawing/2014/main" id="{03CC0CB9-E7D1-89F4-B4C8-A3D821591F6E}"/>
              </a:ext>
            </a:extLst>
          </p:cNvPr>
          <p:cNvSpPr/>
          <p:nvPr/>
        </p:nvSpPr>
        <p:spPr>
          <a:xfrm>
            <a:off x="2591272" y="758489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a16="http://schemas.microsoft.com/office/drawing/2014/main" id="{2EDF51FC-1806-2F42-ADBD-5F2A73481D46}"/>
              </a:ext>
            </a:extLst>
          </p:cNvPr>
          <p:cNvSpPr txBox="1"/>
          <p:nvPr/>
        </p:nvSpPr>
        <p:spPr>
          <a:xfrm>
            <a:off x="4125199" y="7434388"/>
            <a:ext cx="12416261" cy="1384995"/>
          </a:xfrm>
          <a:prstGeom prst="rect">
            <a:avLst/>
          </a:prstGeom>
          <a:noFill/>
        </p:spPr>
        <p:txBody>
          <a:bodyPr wrap="square">
            <a:spAutoFit/>
          </a:bodyPr>
          <a:lstStyle/>
          <a:p>
            <a:pPr lvl="0" algn="just"/>
            <a:r>
              <a:rPr lang="pt-BR" sz="2800" b="1" dirty="0"/>
              <a:t>Decreto nº 7.423/10, art. 6º  </a:t>
            </a:r>
            <a:r>
              <a:rPr lang="pt-BR" sz="2800" dirty="0"/>
              <a:t>(O relacionamento entre a instituição apoiada e a fundação de apoio, especialmente no que diz respeito aos </a:t>
            </a:r>
            <a:r>
              <a:rPr lang="pt-BR" sz="2800" b="1" dirty="0"/>
              <a:t>projetos específicos </a:t>
            </a:r>
            <a:r>
              <a:rPr lang="pt-BR" sz="2800" dirty="0"/>
              <a:t>deve estar disciplinado em norma própria, aprovada pelo órgão colegiado superior.) </a:t>
            </a:r>
          </a:p>
        </p:txBody>
      </p:sp>
    </p:spTree>
    <p:extLst>
      <p:ext uri="{BB962C8B-B14F-4D97-AF65-F5344CB8AC3E}">
        <p14:creationId xmlns:p14="http://schemas.microsoft.com/office/powerpoint/2010/main" val="382355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6" name="Picture 6"/>
          <p:cNvPicPr>
            <a:picLocks noChangeAspect="1"/>
          </p:cNvPicPr>
          <p:nvPr/>
        </p:nvPicPr>
        <p:blipFill>
          <a:blip r:embed="rId2"/>
          <a:srcRect t="41041" b="30511"/>
          <a:stretch>
            <a:fillRect/>
          </a:stretch>
        </p:blipFill>
        <p:spPr>
          <a:xfrm>
            <a:off x="15223557" y="9335817"/>
            <a:ext cx="3064443" cy="876677"/>
          </a:xfrm>
          <a:prstGeom prst="rect">
            <a:avLst/>
          </a:prstGeom>
        </p:spPr>
      </p:pic>
      <p:graphicFrame>
        <p:nvGraphicFramePr>
          <p:cNvPr id="8" name="Diagrama 7">
            <a:extLst>
              <a:ext uri="{FF2B5EF4-FFF2-40B4-BE49-F238E27FC236}">
                <a16:creationId xmlns:a16="http://schemas.microsoft.com/office/drawing/2014/main" id="{1F0DEC1F-CCA6-48F8-AF55-F739B5662FEF}"/>
              </a:ext>
            </a:extLst>
          </p:cNvPr>
          <p:cNvGraphicFramePr/>
          <p:nvPr>
            <p:extLst>
              <p:ext uri="{D42A27DB-BD31-4B8C-83A1-F6EECF244321}">
                <p14:modId xmlns:p14="http://schemas.microsoft.com/office/powerpoint/2010/main" val="2326368961"/>
              </p:ext>
            </p:extLst>
          </p:nvPr>
        </p:nvGraphicFramePr>
        <p:xfrm>
          <a:off x="2087216" y="2042073"/>
          <a:ext cx="14422072" cy="6833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2"/>
          <p:cNvSpPr txBox="1"/>
          <p:nvPr/>
        </p:nvSpPr>
        <p:spPr>
          <a:xfrm>
            <a:off x="1211611" y="606996"/>
            <a:ext cx="15925801" cy="615553"/>
          </a:xfrm>
          <a:prstGeom prst="rect">
            <a:avLst/>
          </a:prstGeom>
        </p:spPr>
        <p:txBody>
          <a:bodyPr wrap="square" lIns="0" tIns="0" rIns="0" bIns="0" rtlCol="0" anchor="t">
            <a:spAutoFit/>
          </a:bodyPr>
          <a:lstStyle/>
          <a:p>
            <a:pPr algn="ctr"/>
            <a:r>
              <a:rPr lang="pt-BR" sz="4000" spc="280" dirty="0">
                <a:solidFill>
                  <a:srgbClr val="002060"/>
                </a:solidFill>
                <a:latin typeface="Oswald" panose="020B0604020202020204" charset="0"/>
              </a:rPr>
              <a:t>Projeto: a definição dada pelo Tribunal de Contas da União</a:t>
            </a:r>
            <a:endParaRPr lang="pt-BR" sz="4000" b="1" u="sng" spc="280" dirty="0">
              <a:solidFill>
                <a:srgbClr val="002060"/>
              </a:solidFill>
              <a:latin typeface="Oswald" panose="020B0604020202020204" charset="0"/>
            </a:endParaRPr>
          </a:p>
        </p:txBody>
      </p:sp>
    </p:spTree>
    <p:extLst>
      <p:ext uri="{BB962C8B-B14F-4D97-AF65-F5344CB8AC3E}">
        <p14:creationId xmlns:p14="http://schemas.microsoft.com/office/powerpoint/2010/main" val="29273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pic>
        <p:nvPicPr>
          <p:cNvPr id="6" name="Picture 6"/>
          <p:cNvPicPr>
            <a:picLocks noChangeAspect="1"/>
          </p:cNvPicPr>
          <p:nvPr/>
        </p:nvPicPr>
        <p:blipFill>
          <a:blip r:embed="rId3"/>
          <a:srcRect t="41041" b="30511"/>
          <a:stretch>
            <a:fillRect/>
          </a:stretch>
        </p:blipFill>
        <p:spPr>
          <a:xfrm>
            <a:off x="15223557" y="9335817"/>
            <a:ext cx="3064443" cy="876677"/>
          </a:xfrm>
          <a:prstGeom prst="rect">
            <a:avLst/>
          </a:prstGeom>
        </p:spPr>
      </p:pic>
      <p:sp>
        <p:nvSpPr>
          <p:cNvPr id="2" name="Retângulo: Cantos Arredondados 1">
            <a:extLst>
              <a:ext uri="{FF2B5EF4-FFF2-40B4-BE49-F238E27FC236}">
                <a16:creationId xmlns:a16="http://schemas.microsoft.com/office/drawing/2014/main" id="{B91182F7-F8FC-321E-5DDC-03253F2EADD4}"/>
              </a:ext>
            </a:extLst>
          </p:cNvPr>
          <p:cNvSpPr>
            <a:spLocks noGrp="1" noRot="1" noMove="1" noResize="1" noEditPoints="1" noAdjustHandles="1" noChangeArrowheads="1" noChangeShapeType="1"/>
          </p:cNvSpPr>
          <p:nvPr/>
        </p:nvSpPr>
        <p:spPr>
          <a:xfrm>
            <a:off x="3095328" y="1111052"/>
            <a:ext cx="1087320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dirty="0"/>
              <a:t>Características do Projeto</a:t>
            </a:r>
          </a:p>
        </p:txBody>
      </p:sp>
      <p:sp>
        <p:nvSpPr>
          <p:cNvPr id="4" name="Seta: para a Direita 3">
            <a:extLst>
              <a:ext uri="{FF2B5EF4-FFF2-40B4-BE49-F238E27FC236}">
                <a16:creationId xmlns:a16="http://schemas.microsoft.com/office/drawing/2014/main" id="{EC10C247-E0E5-9BB1-7356-66E8BBC74BFD}"/>
              </a:ext>
            </a:extLst>
          </p:cNvPr>
          <p:cNvSpPr/>
          <p:nvPr/>
        </p:nvSpPr>
        <p:spPr>
          <a:xfrm>
            <a:off x="2448768" y="28822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a:extLst>
              <a:ext uri="{FF2B5EF4-FFF2-40B4-BE49-F238E27FC236}">
                <a16:creationId xmlns:a16="http://schemas.microsoft.com/office/drawing/2014/main" id="{5263FF78-F645-8DF1-230B-ECE19A4653EE}"/>
              </a:ext>
            </a:extLst>
          </p:cNvPr>
          <p:cNvSpPr/>
          <p:nvPr/>
        </p:nvSpPr>
        <p:spPr>
          <a:xfrm>
            <a:off x="2305951" y="82398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EEC7035B-A5BA-DF02-17B4-1F0C87BB00AA}"/>
              </a:ext>
            </a:extLst>
          </p:cNvPr>
          <p:cNvPicPr>
            <a:picLocks noChangeAspect="1"/>
          </p:cNvPicPr>
          <p:nvPr/>
        </p:nvPicPr>
        <p:blipFill>
          <a:blip r:embed="rId4"/>
          <a:stretch>
            <a:fillRect/>
          </a:stretch>
        </p:blipFill>
        <p:spPr>
          <a:xfrm>
            <a:off x="2421249" y="5192865"/>
            <a:ext cx="1005927" cy="548688"/>
          </a:xfrm>
          <a:prstGeom prst="rect">
            <a:avLst/>
          </a:prstGeom>
        </p:spPr>
      </p:pic>
      <p:sp>
        <p:nvSpPr>
          <p:cNvPr id="17" name="Retângulo 16">
            <a:extLst>
              <a:ext uri="{FF2B5EF4-FFF2-40B4-BE49-F238E27FC236}">
                <a16:creationId xmlns:a16="http://schemas.microsoft.com/office/drawing/2014/main" id="{763C7868-73C7-FD01-6913-97B0F204CC5E}"/>
              </a:ext>
            </a:extLst>
          </p:cNvPr>
          <p:cNvSpPr/>
          <p:nvPr/>
        </p:nvSpPr>
        <p:spPr>
          <a:xfrm>
            <a:off x="3753088" y="2758444"/>
            <a:ext cx="4464496" cy="6480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pt-BR" sz="2400" b="1" dirty="0"/>
              <a:t>Especificidade e planejamento</a:t>
            </a:r>
          </a:p>
        </p:txBody>
      </p:sp>
      <p:sp>
        <p:nvSpPr>
          <p:cNvPr id="18" name="Retângulo 17">
            <a:extLst>
              <a:ext uri="{FF2B5EF4-FFF2-40B4-BE49-F238E27FC236}">
                <a16:creationId xmlns:a16="http://schemas.microsoft.com/office/drawing/2014/main" id="{E8A544C9-2EFD-D69B-80E2-6532EB45FC5A}"/>
              </a:ext>
            </a:extLst>
          </p:cNvPr>
          <p:cNvSpPr/>
          <p:nvPr/>
        </p:nvSpPr>
        <p:spPr>
          <a:xfrm>
            <a:off x="3672137" y="4868829"/>
            <a:ext cx="4032448" cy="6480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pt-BR" sz="2400" b="1" dirty="0"/>
              <a:t>Temporalidade</a:t>
            </a:r>
          </a:p>
        </p:txBody>
      </p:sp>
      <p:sp>
        <p:nvSpPr>
          <p:cNvPr id="19" name="Retângulo 18">
            <a:extLst>
              <a:ext uri="{FF2B5EF4-FFF2-40B4-BE49-F238E27FC236}">
                <a16:creationId xmlns:a16="http://schemas.microsoft.com/office/drawing/2014/main" id="{6E0B79EC-346D-F00C-439F-9AC278DC4551}"/>
              </a:ext>
            </a:extLst>
          </p:cNvPr>
          <p:cNvSpPr/>
          <p:nvPr/>
        </p:nvSpPr>
        <p:spPr>
          <a:xfrm>
            <a:off x="3695777" y="8158124"/>
            <a:ext cx="3526072" cy="6480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pt-BR" sz="2400" b="1" dirty="0"/>
              <a:t>Recursos específicos</a:t>
            </a:r>
          </a:p>
        </p:txBody>
      </p:sp>
      <p:sp>
        <p:nvSpPr>
          <p:cNvPr id="20" name="Retângulo 19">
            <a:extLst>
              <a:ext uri="{FF2B5EF4-FFF2-40B4-BE49-F238E27FC236}">
                <a16:creationId xmlns:a16="http://schemas.microsoft.com/office/drawing/2014/main" id="{11953E41-E0B0-72C0-A1BE-139D03C80570}"/>
              </a:ext>
            </a:extLst>
          </p:cNvPr>
          <p:cNvSpPr/>
          <p:nvPr/>
        </p:nvSpPr>
        <p:spPr>
          <a:xfrm>
            <a:off x="3637077" y="5498235"/>
            <a:ext cx="2589968" cy="6480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pt-BR" sz="2400" b="1" dirty="0"/>
              <a:t>Caráter inovador</a:t>
            </a:r>
          </a:p>
        </p:txBody>
      </p:sp>
      <p:sp>
        <p:nvSpPr>
          <p:cNvPr id="22" name="Retângulo: Cantos Arredondados 21">
            <a:extLst>
              <a:ext uri="{FF2B5EF4-FFF2-40B4-BE49-F238E27FC236}">
                <a16:creationId xmlns:a16="http://schemas.microsoft.com/office/drawing/2014/main" id="{7C86AC1E-7151-4635-C0A3-1AC93607BA13}"/>
              </a:ext>
            </a:extLst>
          </p:cNvPr>
          <p:cNvSpPr/>
          <p:nvPr/>
        </p:nvSpPr>
        <p:spPr>
          <a:xfrm>
            <a:off x="8958861" y="2777731"/>
            <a:ext cx="626469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i="0" dirty="0">
                <a:solidFill>
                  <a:schemeClr val="bg1"/>
                </a:solidFill>
                <a:effectLst/>
                <a:latin typeface="Arial" panose="020B0604020202020204" pitchFamily="34" charset="0"/>
              </a:rPr>
              <a:t>“vedada, em qualquer caso, a contratação de objetos genéricos, desvinculados de projetos específicos”</a:t>
            </a:r>
            <a:endParaRPr lang="pt-BR" b="1" dirty="0">
              <a:solidFill>
                <a:schemeClr val="bg1"/>
              </a:solidFill>
            </a:endParaRPr>
          </a:p>
        </p:txBody>
      </p:sp>
      <p:sp>
        <p:nvSpPr>
          <p:cNvPr id="23" name="Retângulo: Cantos Arredondados 22">
            <a:extLst>
              <a:ext uri="{FF2B5EF4-FFF2-40B4-BE49-F238E27FC236}">
                <a16:creationId xmlns:a16="http://schemas.microsoft.com/office/drawing/2014/main" id="{9EDEC000-46BA-4A4F-EA2D-C228446F7FB4}"/>
              </a:ext>
            </a:extLst>
          </p:cNvPr>
          <p:cNvSpPr/>
          <p:nvPr/>
        </p:nvSpPr>
        <p:spPr>
          <a:xfrm>
            <a:off x="8949629" y="4139508"/>
            <a:ext cx="626469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i="0" dirty="0">
                <a:solidFill>
                  <a:schemeClr val="bg1"/>
                </a:solidFill>
                <a:effectLst/>
                <a:latin typeface="Arial" panose="020B0604020202020204" pitchFamily="34" charset="0"/>
              </a:rPr>
              <a:t>“poderão celebrar convênios e contratos, (...) por prazo determinado,”</a:t>
            </a:r>
            <a:endParaRPr lang="pt-BR" b="1" dirty="0">
              <a:solidFill>
                <a:schemeClr val="bg1"/>
              </a:solidFill>
            </a:endParaRPr>
          </a:p>
        </p:txBody>
      </p:sp>
      <p:sp>
        <p:nvSpPr>
          <p:cNvPr id="25" name="Retângulo: Cantos Arredondados 24">
            <a:extLst>
              <a:ext uri="{FF2B5EF4-FFF2-40B4-BE49-F238E27FC236}">
                <a16:creationId xmlns:a16="http://schemas.microsoft.com/office/drawing/2014/main" id="{20A5D5BB-B6E9-F682-01D7-CCBB93F17351}"/>
              </a:ext>
            </a:extLst>
          </p:cNvPr>
          <p:cNvSpPr/>
          <p:nvPr/>
        </p:nvSpPr>
        <p:spPr>
          <a:xfrm>
            <a:off x="8949629" y="5192865"/>
            <a:ext cx="6264696" cy="15200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i="0" dirty="0">
                <a:solidFill>
                  <a:schemeClr val="bg1"/>
                </a:solidFill>
                <a:effectLst/>
                <a:latin typeface="Arial" panose="020B0604020202020204" pitchFamily="34" charset="0"/>
              </a:rPr>
              <a:t> ”É vedada a realização de projetos baseados em prestação de serviço de duração indeterminada, bem como aqueles que, pela não fixação prazo de finalização ou pela reapresentação reiterada, assim se configurem.”</a:t>
            </a:r>
            <a:endParaRPr lang="pt-BR" b="1" dirty="0">
              <a:solidFill>
                <a:schemeClr val="bg1"/>
              </a:solidFill>
            </a:endParaRPr>
          </a:p>
        </p:txBody>
      </p:sp>
      <p:sp>
        <p:nvSpPr>
          <p:cNvPr id="21" name="Retângulo: Cantos Arredondados 23">
            <a:extLst>
              <a:ext uri="{FF2B5EF4-FFF2-40B4-BE49-F238E27FC236}">
                <a16:creationId xmlns:a16="http://schemas.microsoft.com/office/drawing/2014/main" id="{85017D83-66CD-D1F4-3762-DF659CBB3AD9}"/>
              </a:ext>
            </a:extLst>
          </p:cNvPr>
          <p:cNvSpPr/>
          <p:nvPr/>
        </p:nvSpPr>
        <p:spPr>
          <a:xfrm>
            <a:off x="8848532" y="7591772"/>
            <a:ext cx="6466891" cy="1982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1"/>
                </a:solidFill>
                <a:latin typeface="Arial" panose="020B0604020202020204" pitchFamily="34" charset="0"/>
              </a:rPr>
              <a:t>Os projetos desenvolvidos com a participação das fundações de apoio devem ser baseados em plano de trabalho, no qual sejam precisamente definidos: os recursos da instituição apoiada envolvidos, com os ressarcimentos pertinentes</a:t>
            </a:r>
          </a:p>
          <a:p>
            <a:pPr algn="ctr"/>
            <a:endParaRPr lang="pt-BR" b="1" dirty="0">
              <a:solidFill>
                <a:schemeClr val="bg1"/>
              </a:solidFill>
            </a:endParaRPr>
          </a:p>
        </p:txBody>
      </p:sp>
    </p:spTree>
    <p:extLst>
      <p:ext uri="{BB962C8B-B14F-4D97-AF65-F5344CB8AC3E}">
        <p14:creationId xmlns:p14="http://schemas.microsoft.com/office/powerpoint/2010/main" val="287895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04997" y="526712"/>
            <a:ext cx="15925801" cy="1477328"/>
          </a:xfrm>
          <a:prstGeom prst="rect">
            <a:avLst/>
          </a:prstGeom>
        </p:spPr>
        <p:txBody>
          <a:bodyPr wrap="square" lIns="0" tIns="0" rIns="0" bIns="0" rtlCol="0" anchor="t">
            <a:spAutoFit/>
          </a:bodyPr>
          <a:lstStyle/>
          <a:p>
            <a:pPr algn="ctr"/>
            <a:r>
              <a:rPr lang="pt-BR" sz="4800" b="1" spc="280" dirty="0">
                <a:solidFill>
                  <a:srgbClr val="0464B4"/>
                </a:solidFill>
                <a:latin typeface="+mj-lt"/>
              </a:rPr>
              <a:t>PLANO DE TRABALHO NO PDI: INFORMAÇÕES OBRIGATÓRIAS</a:t>
            </a:r>
          </a:p>
        </p:txBody>
      </p:sp>
      <p:sp>
        <p:nvSpPr>
          <p:cNvPr id="3" name="AutoShape 3"/>
          <p:cNvSpPr/>
          <p:nvPr/>
        </p:nvSpPr>
        <p:spPr>
          <a:xfrm>
            <a:off x="-187267" y="-226292"/>
            <a:ext cx="1398878" cy="10701554"/>
          </a:xfrm>
          <a:prstGeom prst="rect">
            <a:avLst/>
          </a:prstGeom>
          <a:solidFill>
            <a:srgbClr val="0464B4"/>
          </a:solidFill>
        </p:spPr>
      </p:sp>
      <p:graphicFrame>
        <p:nvGraphicFramePr>
          <p:cNvPr id="7" name="Diagrama 6">
            <a:extLst>
              <a:ext uri="{FF2B5EF4-FFF2-40B4-BE49-F238E27FC236}">
                <a16:creationId xmlns:a16="http://schemas.microsoft.com/office/drawing/2014/main" id="{FE6F69EC-C29B-4BE9-916C-CAA2E84FADC2}"/>
              </a:ext>
            </a:extLst>
          </p:cNvPr>
          <p:cNvGraphicFramePr/>
          <p:nvPr>
            <p:extLst>
              <p:ext uri="{D42A27DB-BD31-4B8C-83A1-F6EECF244321}">
                <p14:modId xmlns:p14="http://schemas.microsoft.com/office/powerpoint/2010/main" val="831213200"/>
              </p:ext>
            </p:extLst>
          </p:nvPr>
        </p:nvGraphicFramePr>
        <p:xfrm>
          <a:off x="2415069" y="2004376"/>
          <a:ext cx="14905656" cy="7261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6"/>
          <p:cNvPicPr>
            <a:picLocks noChangeAspect="1"/>
          </p:cNvPicPr>
          <p:nvPr/>
        </p:nvPicPr>
        <p:blipFill>
          <a:blip r:embed="rId7"/>
          <a:srcRect t="41041" b="30511"/>
          <a:stretch>
            <a:fillRect/>
          </a:stretch>
        </p:blipFill>
        <p:spPr>
          <a:xfrm>
            <a:off x="15223557" y="9335817"/>
            <a:ext cx="3064443" cy="876677"/>
          </a:xfrm>
          <a:prstGeom prst="rect">
            <a:avLst/>
          </a:prstGeom>
        </p:spPr>
      </p:pic>
      <p:sp>
        <p:nvSpPr>
          <p:cNvPr id="8" name="CaixaDeTexto 7">
            <a:extLst>
              <a:ext uri="{FF2B5EF4-FFF2-40B4-BE49-F238E27FC236}">
                <a16:creationId xmlns:a16="http://schemas.microsoft.com/office/drawing/2014/main" id="{3A627822-7860-413E-9ACC-9C9CDC938C4E}"/>
              </a:ext>
            </a:extLst>
          </p:cNvPr>
          <p:cNvSpPr txBox="1"/>
          <p:nvPr/>
        </p:nvSpPr>
        <p:spPr>
          <a:xfrm>
            <a:off x="7296660" y="9047842"/>
            <a:ext cx="5142474"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pt-BR" sz="2400" b="1" dirty="0"/>
              <a:t>Decreto nº 7.423/2010, Art. 6º, §1º</a:t>
            </a:r>
            <a:endParaRPr lang="pt-BR" sz="2400" dirty="0"/>
          </a:p>
        </p:txBody>
      </p:sp>
    </p:spTree>
    <p:extLst>
      <p:ext uri="{BB962C8B-B14F-4D97-AF65-F5344CB8AC3E}">
        <p14:creationId xmlns:p14="http://schemas.microsoft.com/office/powerpoint/2010/main" val="425785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87267" y="-226292"/>
            <a:ext cx="1398878" cy="10701554"/>
          </a:xfrm>
          <a:prstGeom prst="rect">
            <a:avLst/>
          </a:prstGeom>
          <a:solidFill>
            <a:srgbClr val="0464B4"/>
          </a:solidFill>
        </p:spPr>
      </p:sp>
      <p:graphicFrame>
        <p:nvGraphicFramePr>
          <p:cNvPr id="9" name="Diagrama 8"/>
          <p:cNvGraphicFramePr/>
          <p:nvPr>
            <p:extLst>
              <p:ext uri="{D42A27DB-BD31-4B8C-83A1-F6EECF244321}">
                <p14:modId xmlns:p14="http://schemas.microsoft.com/office/powerpoint/2010/main" val="3637459327"/>
              </p:ext>
            </p:extLst>
          </p:nvPr>
        </p:nvGraphicFramePr>
        <p:xfrm>
          <a:off x="0" y="390972"/>
          <a:ext cx="18072992" cy="9577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6"/>
          <p:cNvPicPr>
            <a:picLocks noChangeAspect="1"/>
          </p:cNvPicPr>
          <p:nvPr/>
        </p:nvPicPr>
        <p:blipFill>
          <a:blip r:embed="rId7"/>
          <a:srcRect t="41041" b="30511"/>
          <a:stretch>
            <a:fillRect/>
          </a:stretch>
        </p:blipFill>
        <p:spPr>
          <a:xfrm>
            <a:off x="1152344" y="9335816"/>
            <a:ext cx="3064443" cy="876677"/>
          </a:xfrm>
          <a:prstGeom prst="rect">
            <a:avLst/>
          </a:prstGeom>
        </p:spPr>
      </p:pic>
      <p:sp>
        <p:nvSpPr>
          <p:cNvPr id="10" name="CaixaDeTexto 9">
            <a:extLst>
              <a:ext uri="{FF2B5EF4-FFF2-40B4-BE49-F238E27FC236}">
                <a16:creationId xmlns:a16="http://schemas.microsoft.com/office/drawing/2014/main" id="{3A627822-7860-413E-9ACC-9C9CDC938C4E}"/>
              </a:ext>
            </a:extLst>
          </p:cNvPr>
          <p:cNvSpPr txBox="1"/>
          <p:nvPr/>
        </p:nvSpPr>
        <p:spPr>
          <a:xfrm>
            <a:off x="1665149" y="7787217"/>
            <a:ext cx="5142474"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2400" b="1" dirty="0">
                <a:solidFill>
                  <a:srgbClr val="0070C0"/>
                </a:solidFill>
              </a:rPr>
              <a:t>Lei nº 8.958/1994, art. 1º, §1º</a:t>
            </a:r>
          </a:p>
          <a:p>
            <a:pPr algn="ctr"/>
            <a:r>
              <a:rPr lang="pt-BR" sz="2400" b="1" dirty="0">
                <a:solidFill>
                  <a:srgbClr val="0070C0"/>
                </a:solidFill>
              </a:rPr>
              <a:t>Decreto nº 7.423/2010, art. 2º, caput</a:t>
            </a:r>
          </a:p>
        </p:txBody>
      </p:sp>
    </p:spTree>
    <p:extLst>
      <p:ext uri="{BB962C8B-B14F-4D97-AF65-F5344CB8AC3E}">
        <p14:creationId xmlns:p14="http://schemas.microsoft.com/office/powerpoint/2010/main" val="286697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00200" y="674685"/>
            <a:ext cx="15968735" cy="1846659"/>
          </a:xfrm>
          <a:prstGeom prst="rect">
            <a:avLst/>
          </a:prstGeom>
        </p:spPr>
        <p:txBody>
          <a:bodyPr wrap="square" lIns="0" tIns="0" rIns="0" bIns="0" rtlCol="0" anchor="t">
            <a:spAutoFit/>
          </a:bodyPr>
          <a:lstStyle/>
          <a:p>
            <a:pPr marL="457200" indent="-457200">
              <a:buFont typeface="Wingdings" panose="05000000000000000000" pitchFamily="2" charset="2"/>
              <a:buChar char="Ø"/>
            </a:pPr>
            <a:r>
              <a:rPr lang="pt-BR" sz="6600" dirty="0">
                <a:solidFill>
                  <a:srgbClr val="0070C0"/>
                </a:solidFill>
                <a:cs typeface="Arial" panose="020B0604020202020204" pitchFamily="34" charset="0"/>
              </a:rPr>
              <a:t> </a:t>
            </a:r>
            <a:r>
              <a:rPr lang="pt-BR" sz="5400" dirty="0">
                <a:solidFill>
                  <a:srgbClr val="0070C0"/>
                </a:solidFill>
                <a:cs typeface="Arial" panose="020B0604020202020204" pitchFamily="34" charset="0"/>
              </a:rPr>
              <a:t>O PDI deve visar a uma </a:t>
            </a:r>
            <a:r>
              <a:rPr lang="pt-BR" sz="5400" b="1" dirty="0">
                <a:solidFill>
                  <a:srgbClr val="0070C0"/>
                </a:solidFill>
                <a:cs typeface="Arial" panose="020B0604020202020204" pitchFamily="34" charset="0"/>
              </a:rPr>
              <a:t>MELHORIA MENSURÁVEL </a:t>
            </a:r>
            <a:r>
              <a:rPr lang="pt-BR" sz="5400" dirty="0">
                <a:solidFill>
                  <a:srgbClr val="0070C0"/>
                </a:solidFill>
                <a:cs typeface="Arial" panose="020B0604020202020204" pitchFamily="34" charset="0"/>
              </a:rPr>
              <a:t>das condições da IFE.</a:t>
            </a:r>
          </a:p>
        </p:txBody>
      </p:sp>
      <p:sp>
        <p:nvSpPr>
          <p:cNvPr id="3" name="AutoShape 3"/>
          <p:cNvSpPr/>
          <p:nvPr/>
        </p:nvSpPr>
        <p:spPr>
          <a:xfrm>
            <a:off x="-187267" y="-226292"/>
            <a:ext cx="1398878" cy="10701554"/>
          </a:xfrm>
          <a:prstGeom prst="rect">
            <a:avLst/>
          </a:prstGeom>
          <a:solidFill>
            <a:srgbClr val="0464B4"/>
          </a:solidFill>
        </p:spPr>
      </p:sp>
      <p:sp>
        <p:nvSpPr>
          <p:cNvPr id="5" name="AutoShape 5"/>
          <p:cNvSpPr/>
          <p:nvPr/>
        </p:nvSpPr>
        <p:spPr>
          <a:xfrm>
            <a:off x="1693721" y="6655668"/>
            <a:ext cx="16230600" cy="2680148"/>
          </a:xfrm>
          <a:prstGeom prst="rect">
            <a:avLst/>
          </a:prstGeom>
          <a:solidFill>
            <a:srgbClr val="0464B4">
              <a:alpha val="6666"/>
            </a:srgbClr>
          </a:solidFill>
        </p:spPr>
        <p:txBody>
          <a:bodyPr anchor="ctr">
            <a:normAutofit fontScale="25000" lnSpcReduction="20000"/>
          </a:bodyPr>
          <a:lstStyle/>
          <a:p>
            <a:pPr algn="just"/>
            <a:endParaRPr lang="pt-BR" sz="12800" dirty="0">
              <a:solidFill>
                <a:schemeClr val="accent1"/>
              </a:solidFill>
            </a:endParaRPr>
          </a:p>
          <a:p>
            <a:pPr algn="just"/>
            <a:endParaRPr lang="pt-BR" sz="12800" dirty="0">
              <a:solidFill>
                <a:schemeClr val="accent1"/>
              </a:solidFill>
            </a:endParaRPr>
          </a:p>
          <a:p>
            <a:pPr algn="just"/>
            <a:endParaRPr lang="pt-BR" sz="12800" dirty="0">
              <a:solidFill>
                <a:schemeClr val="accent1"/>
              </a:solidFill>
            </a:endParaRPr>
          </a:p>
          <a:p>
            <a:pPr algn="just"/>
            <a:endParaRPr lang="pt-BR" sz="12800" dirty="0">
              <a:solidFill>
                <a:schemeClr val="accent1"/>
              </a:solidFill>
            </a:endParaRPr>
          </a:p>
          <a:p>
            <a:pPr algn="just"/>
            <a:endParaRPr lang="pt-BR" sz="12800" dirty="0">
              <a:solidFill>
                <a:schemeClr val="accent1"/>
              </a:solidFill>
            </a:endParaRPr>
          </a:p>
          <a:p>
            <a:pPr algn="just"/>
            <a:endParaRPr lang="pt-BR" sz="12800" dirty="0">
              <a:solidFill>
                <a:schemeClr val="accent1"/>
              </a:solidFill>
            </a:endParaRPr>
          </a:p>
          <a:p>
            <a:pPr algn="just"/>
            <a:endParaRPr lang="pt-BR" sz="12800" dirty="0">
              <a:solidFill>
                <a:schemeClr val="accent1"/>
              </a:solidFill>
            </a:endParaRPr>
          </a:p>
          <a:p>
            <a:pPr algn="just"/>
            <a:endParaRPr lang="pt-BR" sz="12800" dirty="0">
              <a:solidFill>
                <a:schemeClr val="accent1"/>
              </a:solidFill>
            </a:endParaRPr>
          </a:p>
          <a:p>
            <a:endParaRPr lang="pt-BR" sz="12000" dirty="0">
              <a:solidFill>
                <a:schemeClr val="accent1"/>
              </a:solidFill>
            </a:endParaRPr>
          </a:p>
          <a:p>
            <a:pPr algn="just"/>
            <a:r>
              <a:rPr lang="pt-BR" sz="12000" dirty="0">
                <a:solidFill>
                  <a:schemeClr val="accent1"/>
                </a:solidFill>
              </a:rPr>
              <a:t>44. Assim, refuta-se a justificativa de objeto relacionado ao “desenvolvimento institucional”, visto que se </a:t>
            </a:r>
            <a:r>
              <a:rPr lang="pt-BR" sz="12000" b="1" dirty="0">
                <a:solidFill>
                  <a:schemeClr val="accent1"/>
                </a:solidFill>
              </a:rPr>
              <a:t>constatou a ausência de critérios de mensurabilidade do suposto desenvolvimento institucional a ser adquirido</a:t>
            </a:r>
            <a:r>
              <a:rPr lang="pt-BR" sz="12000" dirty="0">
                <a:solidFill>
                  <a:schemeClr val="accent1"/>
                </a:solidFill>
              </a:rPr>
              <a:t>. Tal ausência é </a:t>
            </a:r>
            <a:r>
              <a:rPr lang="pt-BR" sz="12000" b="1" dirty="0">
                <a:solidFill>
                  <a:schemeClr val="accent1"/>
                </a:solidFill>
              </a:rPr>
              <a:t>comprovada pela inexistência de referências, no Termo de Referência (TR) e no Contrato, do detalhamento do desenvolvimento institucional que deveria ser adquirido pelo ME ao longo da execução contratual. Sem qualquer detalhamento acerca do desenvolvimento a ser adquirido, impossível é mensurá-lo.  </a:t>
            </a:r>
            <a:r>
              <a:rPr lang="pt-BR" sz="11200" dirty="0">
                <a:solidFill>
                  <a:schemeClr val="accent1"/>
                </a:solidFill>
              </a:rPr>
              <a:t>(ACÓRDÃO Nº 651/2020, TCU, Plenário.)</a:t>
            </a:r>
          </a:p>
          <a:p>
            <a:pPr marL="265113"/>
            <a:endParaRPr lang="pt-BR" sz="12000" b="1" dirty="0">
              <a:solidFill>
                <a:schemeClr val="accent1"/>
              </a:solidFill>
            </a:endParaRPr>
          </a:p>
          <a:p>
            <a:pPr marL="265113"/>
            <a:endParaRPr lang="pt-BR" sz="12800" b="1" dirty="0">
              <a:solidFill>
                <a:schemeClr val="accent1"/>
              </a:solidFill>
            </a:endParaRPr>
          </a:p>
          <a:p>
            <a:pPr marL="265113"/>
            <a:endParaRPr lang="pt-BR" sz="14400" b="1" dirty="0">
              <a:solidFill>
                <a:schemeClr val="accent1"/>
              </a:solidFill>
            </a:endParaRPr>
          </a:p>
          <a:p>
            <a:pPr marL="265113"/>
            <a:endParaRPr lang="pt-BR" sz="14400" b="1" dirty="0">
              <a:solidFill>
                <a:schemeClr val="accent1"/>
              </a:solidFill>
            </a:endParaRPr>
          </a:p>
          <a:p>
            <a:pPr marL="265113"/>
            <a:endParaRPr lang="pt-BR" sz="14400" dirty="0">
              <a:solidFill>
                <a:schemeClr val="accent1"/>
              </a:solidFill>
            </a:endParaRPr>
          </a:p>
          <a:p>
            <a:pPr marL="457200" indent="-457200" algn="just">
              <a:buFont typeface="Wingdings" panose="05000000000000000000" pitchFamily="2" charset="2"/>
              <a:buChar char="Ø"/>
            </a:pPr>
            <a:endParaRPr lang="pt-BR" sz="3200" b="1" dirty="0">
              <a:solidFill>
                <a:srgbClr val="0070C0"/>
              </a:solidFill>
              <a:cs typeface="Arial" panose="020B0604020202020204" pitchFamily="34" charset="0"/>
            </a:endParaRPr>
          </a:p>
          <a:p>
            <a:pPr algn="just"/>
            <a:endParaRPr lang="pt-BR" sz="3200" b="1" dirty="0">
              <a:solidFill>
                <a:srgbClr val="0070C0"/>
              </a:solidFill>
              <a:cs typeface="Arial" panose="020B0604020202020204" pitchFamily="34" charset="0"/>
            </a:endParaRPr>
          </a:p>
          <a:p>
            <a:pPr marL="457200" indent="-457200" algn="just">
              <a:buFont typeface="Arial" panose="020B0604020202020204" pitchFamily="34" charset="0"/>
              <a:buChar char="•"/>
            </a:pPr>
            <a:endParaRPr lang="pt-BR" sz="3200" b="1" dirty="0">
              <a:solidFill>
                <a:srgbClr val="0070C0"/>
              </a:solidFill>
              <a:cs typeface="Arial" panose="020B0604020202020204" pitchFamily="34" charset="0"/>
            </a:endParaRPr>
          </a:p>
          <a:p>
            <a:pPr marL="457200" indent="-457200" algn="just">
              <a:buFont typeface="Arial" panose="020B0604020202020204" pitchFamily="34" charset="0"/>
              <a:buChar char="•"/>
            </a:pPr>
            <a:endParaRPr lang="pt-BR" sz="3200" b="1" dirty="0">
              <a:solidFill>
                <a:srgbClr val="0070C0"/>
              </a:solidFill>
              <a:cs typeface="Arial" panose="020B0604020202020204" pitchFamily="34" charset="0"/>
            </a:endParaRPr>
          </a:p>
          <a:p>
            <a:pPr marL="457200" indent="-457200" algn="just">
              <a:buFont typeface="Arial" panose="020B0604020202020204" pitchFamily="34" charset="0"/>
              <a:buChar char="•"/>
            </a:pPr>
            <a:endParaRPr lang="pt-BR" sz="3200" b="1" dirty="0">
              <a:solidFill>
                <a:srgbClr val="0070C0"/>
              </a:solidFill>
              <a:cs typeface="Arial" panose="020B0604020202020204" pitchFamily="34" charset="0"/>
            </a:endParaRPr>
          </a:p>
          <a:p>
            <a:pPr marL="1349375" indent="-457200" algn="just">
              <a:buFont typeface="Arial" panose="020B0604020202020204" pitchFamily="34" charset="0"/>
              <a:buChar char="•"/>
            </a:pPr>
            <a:endParaRPr lang="pt-BR" sz="3200" b="1" dirty="0">
              <a:solidFill>
                <a:srgbClr val="0070C0"/>
              </a:solidFill>
            </a:endParaRPr>
          </a:p>
          <a:p>
            <a:pPr marL="357188" indent="-357188" algn="just">
              <a:buFont typeface="Wingdings" panose="05000000000000000000" pitchFamily="2" charset="2"/>
              <a:buChar char="Ø"/>
            </a:pPr>
            <a:endParaRPr lang="pt-BR" sz="3200" b="1" dirty="0">
              <a:solidFill>
                <a:srgbClr val="0070C0"/>
              </a:solidFill>
            </a:endParaRPr>
          </a:p>
          <a:p>
            <a:pPr marL="357188" indent="-357188" algn="just">
              <a:buFont typeface="Wingdings" panose="05000000000000000000" pitchFamily="2" charset="2"/>
              <a:buChar char="Ø"/>
            </a:pPr>
            <a:endParaRPr lang="pt-BR" sz="3200" b="1" dirty="0">
              <a:solidFill>
                <a:srgbClr val="0070C0"/>
              </a:solidFill>
            </a:endParaRPr>
          </a:p>
          <a:p>
            <a:pPr marL="357188" indent="-357188" algn="just">
              <a:buFont typeface="Wingdings" panose="05000000000000000000" pitchFamily="2" charset="2"/>
              <a:buChar char="Ø"/>
            </a:pPr>
            <a:endParaRPr lang="pt-BR" sz="3200" b="1" dirty="0">
              <a:solidFill>
                <a:srgbClr val="0070C0"/>
              </a:solidFill>
            </a:endParaRPr>
          </a:p>
          <a:p>
            <a:pPr marL="357188" indent="-357188" algn="just">
              <a:buFont typeface="Wingdings" panose="05000000000000000000" pitchFamily="2" charset="2"/>
              <a:buChar char="Ø"/>
            </a:pPr>
            <a:endParaRPr lang="pt-BR" sz="3200" b="1" dirty="0">
              <a:solidFill>
                <a:srgbClr val="0070C0"/>
              </a:solidFill>
            </a:endParaRPr>
          </a:p>
          <a:p>
            <a:pPr marL="357188" indent="-357188" algn="just">
              <a:buFont typeface="Wingdings" panose="05000000000000000000" pitchFamily="2" charset="2"/>
              <a:buChar char="Ø"/>
            </a:pPr>
            <a:endParaRPr lang="pt-BR" sz="3200" b="1" dirty="0">
              <a:solidFill>
                <a:srgbClr val="0070C0"/>
              </a:solidFill>
            </a:endParaRPr>
          </a:p>
          <a:p>
            <a:pPr marL="457200" indent="-457200" algn="just">
              <a:buFont typeface="Arial" panose="020B0604020202020204" pitchFamily="34" charset="0"/>
              <a:buChar char="•"/>
            </a:pPr>
            <a:endParaRPr lang="pt-BR" sz="3200" dirty="0">
              <a:solidFill>
                <a:srgbClr val="0070C0"/>
              </a:solidFill>
            </a:endParaRPr>
          </a:p>
          <a:p>
            <a:pPr marL="285750" indent="-285750">
              <a:buFont typeface="Arial" panose="020B0604020202020204" pitchFamily="34" charset="0"/>
              <a:buChar char="•"/>
            </a:pPr>
            <a:endParaRPr lang="pt-BR" dirty="0"/>
          </a:p>
        </p:txBody>
      </p:sp>
      <p:pic>
        <p:nvPicPr>
          <p:cNvPr id="10" name="Picture 6"/>
          <p:cNvPicPr>
            <a:picLocks noChangeAspect="1"/>
          </p:cNvPicPr>
          <p:nvPr/>
        </p:nvPicPr>
        <p:blipFill>
          <a:blip r:embed="rId2"/>
          <a:srcRect t="41041" b="30511"/>
          <a:stretch>
            <a:fillRect/>
          </a:stretch>
        </p:blipFill>
        <p:spPr>
          <a:xfrm>
            <a:off x="15223557" y="9335817"/>
            <a:ext cx="3064443" cy="876677"/>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887" y="2873176"/>
            <a:ext cx="15125889" cy="227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ixaDeTexto 10">
            <a:extLst>
              <a:ext uri="{FF2B5EF4-FFF2-40B4-BE49-F238E27FC236}">
                <a16:creationId xmlns:a16="http://schemas.microsoft.com/office/drawing/2014/main" id="{3A627822-7860-413E-9ACC-9C9CDC938C4E}"/>
              </a:ext>
            </a:extLst>
          </p:cNvPr>
          <p:cNvSpPr txBox="1"/>
          <p:nvPr/>
        </p:nvSpPr>
        <p:spPr>
          <a:xfrm>
            <a:off x="12960424" y="1737357"/>
            <a:ext cx="5142474"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2400" b="1" dirty="0">
                <a:solidFill>
                  <a:srgbClr val="0070C0"/>
                </a:solidFill>
              </a:rPr>
              <a:t>Lei nº 8.958/1994, art. 1º, §1º</a:t>
            </a:r>
          </a:p>
          <a:p>
            <a:pPr algn="ctr"/>
            <a:r>
              <a:rPr lang="pt-BR" sz="2400" b="1" dirty="0">
                <a:solidFill>
                  <a:srgbClr val="0070C0"/>
                </a:solidFill>
              </a:rPr>
              <a:t>Decreto nº 7.423/2010, art. 2º, caput</a:t>
            </a:r>
          </a:p>
        </p:txBody>
      </p:sp>
      <p:sp>
        <p:nvSpPr>
          <p:cNvPr id="13" name="CaixaDeTexto 12">
            <a:extLst>
              <a:ext uri="{FF2B5EF4-FFF2-40B4-BE49-F238E27FC236}">
                <a16:creationId xmlns:a16="http://schemas.microsoft.com/office/drawing/2014/main" id="{3A627822-7860-413E-9ACC-9C9CDC938C4E}"/>
              </a:ext>
            </a:extLst>
          </p:cNvPr>
          <p:cNvSpPr txBox="1"/>
          <p:nvPr/>
        </p:nvSpPr>
        <p:spPr>
          <a:xfrm>
            <a:off x="4860967" y="5528916"/>
            <a:ext cx="13063354" cy="70788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pt-BR" sz="2000" b="1" dirty="0">
                <a:solidFill>
                  <a:srgbClr val="0070C0"/>
                </a:solidFill>
              </a:rPr>
              <a:t>(Coletânea de Entendimentos: Gestão de Recursos das IFES e dos Institutos que compõem a Rede Federal de Educação Profissional, Científica e Tecnológica – Perguntas e respostas. CGU, 2013, P. 56)</a:t>
            </a:r>
          </a:p>
        </p:txBody>
      </p:sp>
    </p:spTree>
    <p:extLst>
      <p:ext uri="{BB962C8B-B14F-4D97-AF65-F5344CB8AC3E}">
        <p14:creationId xmlns:p14="http://schemas.microsoft.com/office/powerpoint/2010/main" val="18789960"/>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3611</TotalTime>
  <Words>3295</Words>
  <Application>Microsoft Office PowerPoint</Application>
  <PresentationFormat>Personalizar</PresentationFormat>
  <Paragraphs>216</Paragraphs>
  <Slides>36</Slides>
  <Notes>10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36</vt:i4>
      </vt:variant>
    </vt:vector>
  </HeadingPairs>
  <TitlesOfParts>
    <vt:vector size="44" baseType="lpstr">
      <vt:lpstr>Lato Bold</vt:lpstr>
      <vt:lpstr>Wingdings</vt:lpstr>
      <vt:lpstr>Lato</vt:lpstr>
      <vt:lpstr>Oswald</vt:lpstr>
      <vt:lpstr>Calibri</vt:lpstr>
      <vt:lpstr>Segoe UI</vt:lpstr>
      <vt:lpstr>Arial</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Izabela Passos</dc:creator>
  <cp:lastModifiedBy>Macilene Goncalves de Lima</cp:lastModifiedBy>
  <cp:revision>87</cp:revision>
  <dcterms:created xsi:type="dcterms:W3CDTF">2022-05-20T10:14:12Z</dcterms:created>
  <dcterms:modified xsi:type="dcterms:W3CDTF">2022-05-30T20:52:21Z</dcterms:modified>
  <dc:identifier>DAEPr5ZDYlw</dc:identifier>
</cp:coreProperties>
</file>