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sldIdLst>
    <p:sldId id="256" r:id="rId2"/>
    <p:sldId id="273" r:id="rId3"/>
    <p:sldId id="274" r:id="rId4"/>
    <p:sldId id="319" r:id="rId5"/>
    <p:sldId id="317" r:id="rId6"/>
    <p:sldId id="318" r:id="rId7"/>
    <p:sldId id="291" r:id="rId8"/>
    <p:sldId id="293" r:id="rId9"/>
    <p:sldId id="325" r:id="rId10"/>
    <p:sldId id="327" r:id="rId11"/>
    <p:sldId id="328" r:id="rId12"/>
    <p:sldId id="316" r:id="rId13"/>
    <p:sldId id="324" r:id="rId14"/>
    <p:sldId id="307" r:id="rId15"/>
    <p:sldId id="321" r:id="rId16"/>
    <p:sldId id="326" r:id="rId17"/>
    <p:sldId id="301" r:id="rId18"/>
    <p:sldId id="313" r:id="rId19"/>
    <p:sldId id="314" r:id="rId20"/>
    <p:sldId id="320" r:id="rId21"/>
    <p:sldId id="281" r:id="rId22"/>
    <p:sldId id="283" r:id="rId23"/>
    <p:sldId id="304" r:id="rId24"/>
    <p:sldId id="305" r:id="rId25"/>
    <p:sldId id="311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6" autoAdjust="0"/>
    <p:restoredTop sz="94660"/>
  </p:normalViewPr>
  <p:slideViewPr>
    <p:cSldViewPr>
      <p:cViewPr>
        <p:scale>
          <a:sx n="118" d="100"/>
          <a:sy n="118" d="100"/>
        </p:scale>
        <p:origin x="-143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8675C5-9633-47A9-89C8-7CFC7319D8A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57BC651-9BCA-40C4-B0A5-F1F35F0425A8}">
      <dgm:prSet phldrT="[Texto]" custT="1"/>
      <dgm:spPr>
        <a:ln>
          <a:solidFill>
            <a:srgbClr val="FFFF00"/>
          </a:solidFill>
        </a:ln>
      </dgm:spPr>
      <dgm:t>
        <a:bodyPr/>
        <a:lstStyle/>
        <a:p>
          <a:r>
            <a:rPr lang="pt-BR" sz="1600" dirty="0" smtClean="0"/>
            <a:t>Mapeamento de Dados</a:t>
          </a:r>
          <a:endParaRPr lang="pt-BR" sz="1600" dirty="0"/>
        </a:p>
      </dgm:t>
    </dgm:pt>
    <dgm:pt modelId="{E70BAFE5-7094-484F-AE3C-16B9672AEA6B}" type="parTrans" cxnId="{D3151E4E-6A04-487D-A6D4-9F3553B20C44}">
      <dgm:prSet/>
      <dgm:spPr/>
      <dgm:t>
        <a:bodyPr/>
        <a:lstStyle/>
        <a:p>
          <a:endParaRPr lang="pt-BR"/>
        </a:p>
      </dgm:t>
    </dgm:pt>
    <dgm:pt modelId="{678C7ED0-A548-4C05-80CB-8980BB815C53}" type="sibTrans" cxnId="{D3151E4E-6A04-487D-A6D4-9F3553B20C44}">
      <dgm:prSet/>
      <dgm:spPr/>
      <dgm:t>
        <a:bodyPr/>
        <a:lstStyle/>
        <a:p>
          <a:endParaRPr lang="pt-BR"/>
        </a:p>
      </dgm:t>
    </dgm:pt>
    <dgm:pt modelId="{02833516-2DF4-4D14-BAB9-6518800C9A0E}">
      <dgm:prSet phldrT="[Texto]"/>
      <dgm:spPr>
        <a:ln>
          <a:solidFill>
            <a:srgbClr val="FFFF00"/>
          </a:solidFill>
        </a:ln>
      </dgm:spPr>
      <dgm:t>
        <a:bodyPr/>
        <a:lstStyle/>
        <a:p>
          <a:r>
            <a:rPr lang="pt-BR" dirty="0" smtClean="0"/>
            <a:t>Importação de Dados SISGRU</a:t>
          </a:r>
          <a:endParaRPr lang="pt-BR" dirty="0"/>
        </a:p>
      </dgm:t>
    </dgm:pt>
    <dgm:pt modelId="{F0807C00-C6AE-405C-B649-62A5534726E2}" type="parTrans" cxnId="{13E58470-F176-46EF-8484-B54CBAF19163}">
      <dgm:prSet/>
      <dgm:spPr/>
      <dgm:t>
        <a:bodyPr/>
        <a:lstStyle/>
        <a:p>
          <a:endParaRPr lang="pt-BR"/>
        </a:p>
      </dgm:t>
    </dgm:pt>
    <dgm:pt modelId="{E1BD14C2-AF1F-42AE-848C-E74CCD93CDCC}" type="sibTrans" cxnId="{13E58470-F176-46EF-8484-B54CBAF19163}">
      <dgm:prSet/>
      <dgm:spPr/>
      <dgm:t>
        <a:bodyPr/>
        <a:lstStyle/>
        <a:p>
          <a:endParaRPr lang="pt-BR"/>
        </a:p>
      </dgm:t>
    </dgm:pt>
    <dgm:pt modelId="{7526B279-CF60-4D70-AFCC-9311AC34C360}">
      <dgm:prSet phldrT="[Texto]"/>
      <dgm:spPr>
        <a:solidFill>
          <a:srgbClr val="FFC000">
            <a:alpha val="68000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pt-BR" dirty="0" smtClean="0">
              <a:hlinkClick xmlns:r="http://schemas.openxmlformats.org/officeDocument/2006/relationships" r:id="rId1" action="ppaction://hlinksldjump"/>
            </a:rPr>
            <a:t>Sistema de Segurança</a:t>
          </a:r>
          <a:endParaRPr lang="pt-BR" dirty="0"/>
        </a:p>
      </dgm:t>
    </dgm:pt>
    <dgm:pt modelId="{BF8B8259-DB38-4826-85EB-F68F81EDDD42}" type="parTrans" cxnId="{77944556-B335-4C72-BC79-20B354B39E2F}">
      <dgm:prSet/>
      <dgm:spPr/>
      <dgm:t>
        <a:bodyPr/>
        <a:lstStyle/>
        <a:p>
          <a:endParaRPr lang="pt-BR"/>
        </a:p>
      </dgm:t>
    </dgm:pt>
    <dgm:pt modelId="{B19DF29B-106D-47F6-A666-0D31440C5E09}" type="sibTrans" cxnId="{77944556-B335-4C72-BC79-20B354B39E2F}">
      <dgm:prSet/>
      <dgm:spPr/>
      <dgm:t>
        <a:bodyPr/>
        <a:lstStyle/>
        <a:p>
          <a:endParaRPr lang="pt-BR"/>
        </a:p>
      </dgm:t>
    </dgm:pt>
    <dgm:pt modelId="{569B74C9-60A5-4BC6-BC03-04403081C05A}">
      <dgm:prSet phldrT="[Texto]"/>
      <dgm:spPr>
        <a:ln>
          <a:solidFill>
            <a:srgbClr val="FFFF00"/>
          </a:solidFill>
        </a:ln>
      </dgm:spPr>
      <dgm:t>
        <a:bodyPr/>
        <a:lstStyle/>
        <a:p>
          <a:r>
            <a:rPr lang="pt-BR" dirty="0" smtClean="0"/>
            <a:t>Apuração da Arrecadação de Receitas</a:t>
          </a:r>
          <a:endParaRPr lang="pt-BR" dirty="0"/>
        </a:p>
      </dgm:t>
    </dgm:pt>
    <dgm:pt modelId="{306703CD-0E39-49AB-9BA2-55997870522B}" type="sibTrans" cxnId="{74B068EF-9966-4B71-89A2-B7BC49A7A9CA}">
      <dgm:prSet/>
      <dgm:spPr/>
      <dgm:t>
        <a:bodyPr/>
        <a:lstStyle/>
        <a:p>
          <a:endParaRPr lang="pt-BR"/>
        </a:p>
      </dgm:t>
    </dgm:pt>
    <dgm:pt modelId="{EB61D156-891A-4975-8CF8-0F5911B5B9A5}" type="parTrans" cxnId="{74B068EF-9966-4B71-89A2-B7BC49A7A9CA}">
      <dgm:prSet/>
      <dgm:spPr/>
      <dgm:t>
        <a:bodyPr/>
        <a:lstStyle/>
        <a:p>
          <a:endParaRPr lang="pt-BR"/>
        </a:p>
      </dgm:t>
    </dgm:pt>
    <dgm:pt modelId="{DE658989-0473-47C9-BBE3-E71B3547FB6C}">
      <dgm:prSet phldrT="[Texto]"/>
      <dgm:spPr>
        <a:solidFill>
          <a:schemeClr val="accent1"/>
        </a:solidFill>
        <a:ln>
          <a:solidFill>
            <a:srgbClr val="00B050"/>
          </a:solidFill>
        </a:ln>
      </dgm:spPr>
      <dgm:t>
        <a:bodyPr/>
        <a:lstStyle/>
        <a:p>
          <a:r>
            <a:rPr lang="pt-BR" dirty="0" smtClean="0"/>
            <a:t>Emissão de GRU/UFMG</a:t>
          </a:r>
          <a:endParaRPr lang="pt-BR" dirty="0"/>
        </a:p>
      </dgm:t>
    </dgm:pt>
    <dgm:pt modelId="{35E3BBB3-86EC-4C9D-9209-6745CF6273C0}" type="parTrans" cxnId="{B0F8EB8D-65CD-4FC9-AA33-A0A42B2ABE06}">
      <dgm:prSet/>
      <dgm:spPr/>
      <dgm:t>
        <a:bodyPr/>
        <a:lstStyle/>
        <a:p>
          <a:endParaRPr lang="pt-BR"/>
        </a:p>
      </dgm:t>
    </dgm:pt>
    <dgm:pt modelId="{15EA49E0-45B9-455A-BE4D-F2A81A6A1902}" type="sibTrans" cxnId="{B0F8EB8D-65CD-4FC9-AA33-A0A42B2ABE06}">
      <dgm:prSet/>
      <dgm:spPr/>
      <dgm:t>
        <a:bodyPr/>
        <a:lstStyle/>
        <a:p>
          <a:endParaRPr lang="pt-BR"/>
        </a:p>
      </dgm:t>
    </dgm:pt>
    <dgm:pt modelId="{3252C8D2-2383-4EF4-925F-057EC74335CE}">
      <dgm:prSet phldrT="[Texto]"/>
      <dgm:spPr>
        <a:ln>
          <a:solidFill>
            <a:srgbClr val="FFFF00"/>
          </a:solidFill>
        </a:ln>
      </dgm:spPr>
      <dgm:t>
        <a:bodyPr/>
        <a:lstStyle/>
        <a:p>
          <a:r>
            <a:rPr lang="pt-BR" dirty="0" smtClean="0"/>
            <a:t>Relatórios / Consultas</a:t>
          </a:r>
          <a:endParaRPr lang="pt-BR" dirty="0"/>
        </a:p>
      </dgm:t>
    </dgm:pt>
    <dgm:pt modelId="{5FF3E559-307E-4C21-A90D-D501890F12E0}" type="parTrans" cxnId="{82D4DE96-908D-47DA-81F7-A0144093C23F}">
      <dgm:prSet/>
      <dgm:spPr/>
      <dgm:t>
        <a:bodyPr/>
        <a:lstStyle/>
        <a:p>
          <a:endParaRPr lang="pt-BR"/>
        </a:p>
      </dgm:t>
    </dgm:pt>
    <dgm:pt modelId="{82BD1534-7106-475E-B363-54E59B272B02}" type="sibTrans" cxnId="{82D4DE96-908D-47DA-81F7-A0144093C23F}">
      <dgm:prSet/>
      <dgm:spPr/>
      <dgm:t>
        <a:bodyPr/>
        <a:lstStyle/>
        <a:p>
          <a:endParaRPr lang="pt-BR"/>
        </a:p>
      </dgm:t>
    </dgm:pt>
    <dgm:pt modelId="{7E2A667D-2C48-4696-8AF3-5EF861D92731}" type="pres">
      <dgm:prSet presAssocID="{B78675C5-9633-47A9-89C8-7CFC7319D8AF}" presName="CompostProcess" presStyleCnt="0">
        <dgm:presLayoutVars>
          <dgm:dir/>
          <dgm:resizeHandles val="exact"/>
        </dgm:presLayoutVars>
      </dgm:prSet>
      <dgm:spPr/>
    </dgm:pt>
    <dgm:pt modelId="{DAA964E2-163F-4690-BD0B-2713897F4923}" type="pres">
      <dgm:prSet presAssocID="{B78675C5-9633-47A9-89C8-7CFC7319D8AF}" presName="arrow" presStyleLbl="bgShp" presStyleIdx="0" presStyleCnt="1"/>
      <dgm:spPr/>
      <dgm:t>
        <a:bodyPr/>
        <a:lstStyle/>
        <a:p>
          <a:endParaRPr lang="pt-BR"/>
        </a:p>
      </dgm:t>
    </dgm:pt>
    <dgm:pt modelId="{8BB21E7F-DB0F-4756-90E4-33FAFD2EA7F7}" type="pres">
      <dgm:prSet presAssocID="{B78675C5-9633-47A9-89C8-7CFC7319D8AF}" presName="linearProcess" presStyleCnt="0"/>
      <dgm:spPr/>
    </dgm:pt>
    <dgm:pt modelId="{DAB7710D-D2DB-4378-A4C1-E63E1567F3A1}" type="pres">
      <dgm:prSet presAssocID="{F57BC651-9BCA-40C4-B0A5-F1F35F0425A8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0FF0745-8A63-4606-9294-B346005A3629}" type="pres">
      <dgm:prSet presAssocID="{678C7ED0-A548-4C05-80CB-8980BB815C53}" presName="sibTrans" presStyleCnt="0"/>
      <dgm:spPr/>
    </dgm:pt>
    <dgm:pt modelId="{4C0F2588-C435-4656-83CE-E7F7ACAE5636}" type="pres">
      <dgm:prSet presAssocID="{DE658989-0473-47C9-BBE3-E71B3547FB6C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8BA2DAF-6B0B-45FC-A1D9-A8BA9DA05C0D}" type="pres">
      <dgm:prSet presAssocID="{15EA49E0-45B9-455A-BE4D-F2A81A6A1902}" presName="sibTrans" presStyleCnt="0"/>
      <dgm:spPr/>
    </dgm:pt>
    <dgm:pt modelId="{D8D3606E-7C57-491B-951B-D97799FA092F}" type="pres">
      <dgm:prSet presAssocID="{02833516-2DF4-4D14-BAB9-6518800C9A0E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E36D9B-D48E-424D-B985-1C78E59207F4}" type="pres">
      <dgm:prSet presAssocID="{E1BD14C2-AF1F-42AE-848C-E74CCD93CDCC}" presName="sibTrans" presStyleCnt="0"/>
      <dgm:spPr/>
    </dgm:pt>
    <dgm:pt modelId="{0928A233-AD54-4DBB-8ED3-C3FE227CA0EF}" type="pres">
      <dgm:prSet presAssocID="{569B74C9-60A5-4BC6-BC03-04403081C05A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C1A25E8-33BE-4C50-986E-AE08A7D80422}" type="pres">
      <dgm:prSet presAssocID="{306703CD-0E39-49AB-9BA2-55997870522B}" presName="sibTrans" presStyleCnt="0"/>
      <dgm:spPr/>
    </dgm:pt>
    <dgm:pt modelId="{9EB59154-86A6-4F29-BDB7-2B027F5F1398}" type="pres">
      <dgm:prSet presAssocID="{3252C8D2-2383-4EF4-925F-057EC74335CE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A680908-DDD3-40CC-8D12-06B521F432FA}" type="pres">
      <dgm:prSet presAssocID="{82BD1534-7106-475E-B363-54E59B272B02}" presName="sibTrans" presStyleCnt="0"/>
      <dgm:spPr/>
    </dgm:pt>
    <dgm:pt modelId="{08828AEF-E633-47CC-867B-A1F81015BA8C}" type="pres">
      <dgm:prSet presAssocID="{7526B279-CF60-4D70-AFCC-9311AC34C360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230B15C-252A-4972-9C50-049E049C4017}" type="presOf" srcId="{02833516-2DF4-4D14-BAB9-6518800C9A0E}" destId="{D8D3606E-7C57-491B-951B-D97799FA092F}" srcOrd="0" destOrd="0" presId="urn:microsoft.com/office/officeart/2005/8/layout/hProcess9"/>
    <dgm:cxn modelId="{D3151E4E-6A04-487D-A6D4-9F3553B20C44}" srcId="{B78675C5-9633-47A9-89C8-7CFC7319D8AF}" destId="{F57BC651-9BCA-40C4-B0A5-F1F35F0425A8}" srcOrd="0" destOrd="0" parTransId="{E70BAFE5-7094-484F-AE3C-16B9672AEA6B}" sibTransId="{678C7ED0-A548-4C05-80CB-8980BB815C53}"/>
    <dgm:cxn modelId="{D57CF345-A5CD-4253-B406-B153EECF72CD}" type="presOf" srcId="{3252C8D2-2383-4EF4-925F-057EC74335CE}" destId="{9EB59154-86A6-4F29-BDB7-2B027F5F1398}" srcOrd="0" destOrd="0" presId="urn:microsoft.com/office/officeart/2005/8/layout/hProcess9"/>
    <dgm:cxn modelId="{13E58470-F176-46EF-8484-B54CBAF19163}" srcId="{B78675C5-9633-47A9-89C8-7CFC7319D8AF}" destId="{02833516-2DF4-4D14-BAB9-6518800C9A0E}" srcOrd="2" destOrd="0" parTransId="{F0807C00-C6AE-405C-B649-62A5534726E2}" sibTransId="{E1BD14C2-AF1F-42AE-848C-E74CCD93CDCC}"/>
    <dgm:cxn modelId="{2D023781-2AA9-4FF7-943D-43BEC8E4BE11}" type="presOf" srcId="{569B74C9-60A5-4BC6-BC03-04403081C05A}" destId="{0928A233-AD54-4DBB-8ED3-C3FE227CA0EF}" srcOrd="0" destOrd="0" presId="urn:microsoft.com/office/officeart/2005/8/layout/hProcess9"/>
    <dgm:cxn modelId="{77E1D697-C3FC-4558-969F-A9AAE04791E1}" type="presOf" srcId="{DE658989-0473-47C9-BBE3-E71B3547FB6C}" destId="{4C0F2588-C435-4656-83CE-E7F7ACAE5636}" srcOrd="0" destOrd="0" presId="urn:microsoft.com/office/officeart/2005/8/layout/hProcess9"/>
    <dgm:cxn modelId="{77944556-B335-4C72-BC79-20B354B39E2F}" srcId="{B78675C5-9633-47A9-89C8-7CFC7319D8AF}" destId="{7526B279-CF60-4D70-AFCC-9311AC34C360}" srcOrd="5" destOrd="0" parTransId="{BF8B8259-DB38-4826-85EB-F68F81EDDD42}" sibTransId="{B19DF29B-106D-47F6-A666-0D31440C5E09}"/>
    <dgm:cxn modelId="{13994B8A-42AA-4893-B56A-3BF49AEDADB6}" type="presOf" srcId="{B78675C5-9633-47A9-89C8-7CFC7319D8AF}" destId="{7E2A667D-2C48-4696-8AF3-5EF861D92731}" srcOrd="0" destOrd="0" presId="urn:microsoft.com/office/officeart/2005/8/layout/hProcess9"/>
    <dgm:cxn modelId="{74B068EF-9966-4B71-89A2-B7BC49A7A9CA}" srcId="{B78675C5-9633-47A9-89C8-7CFC7319D8AF}" destId="{569B74C9-60A5-4BC6-BC03-04403081C05A}" srcOrd="3" destOrd="0" parTransId="{EB61D156-891A-4975-8CF8-0F5911B5B9A5}" sibTransId="{306703CD-0E39-49AB-9BA2-55997870522B}"/>
    <dgm:cxn modelId="{8F930099-5891-4397-8997-4122FF157906}" type="presOf" srcId="{F57BC651-9BCA-40C4-B0A5-F1F35F0425A8}" destId="{DAB7710D-D2DB-4378-A4C1-E63E1567F3A1}" srcOrd="0" destOrd="0" presId="urn:microsoft.com/office/officeart/2005/8/layout/hProcess9"/>
    <dgm:cxn modelId="{B0F8EB8D-65CD-4FC9-AA33-A0A42B2ABE06}" srcId="{B78675C5-9633-47A9-89C8-7CFC7319D8AF}" destId="{DE658989-0473-47C9-BBE3-E71B3547FB6C}" srcOrd="1" destOrd="0" parTransId="{35E3BBB3-86EC-4C9D-9209-6745CF6273C0}" sibTransId="{15EA49E0-45B9-455A-BE4D-F2A81A6A1902}"/>
    <dgm:cxn modelId="{82D4DE96-908D-47DA-81F7-A0144093C23F}" srcId="{B78675C5-9633-47A9-89C8-7CFC7319D8AF}" destId="{3252C8D2-2383-4EF4-925F-057EC74335CE}" srcOrd="4" destOrd="0" parTransId="{5FF3E559-307E-4C21-A90D-D501890F12E0}" sibTransId="{82BD1534-7106-475E-B363-54E59B272B02}"/>
    <dgm:cxn modelId="{85CFD230-5158-4AED-9E81-3E61A3A9FEBE}" type="presOf" srcId="{7526B279-CF60-4D70-AFCC-9311AC34C360}" destId="{08828AEF-E633-47CC-867B-A1F81015BA8C}" srcOrd="0" destOrd="0" presId="urn:microsoft.com/office/officeart/2005/8/layout/hProcess9"/>
    <dgm:cxn modelId="{2D92B981-1F7B-4BBE-938B-97EAFCE4054B}" type="presParOf" srcId="{7E2A667D-2C48-4696-8AF3-5EF861D92731}" destId="{DAA964E2-163F-4690-BD0B-2713897F4923}" srcOrd="0" destOrd="0" presId="urn:microsoft.com/office/officeart/2005/8/layout/hProcess9"/>
    <dgm:cxn modelId="{64EF5207-0F28-4EBC-9FCF-BE5F04EDA330}" type="presParOf" srcId="{7E2A667D-2C48-4696-8AF3-5EF861D92731}" destId="{8BB21E7F-DB0F-4756-90E4-33FAFD2EA7F7}" srcOrd="1" destOrd="0" presId="urn:microsoft.com/office/officeart/2005/8/layout/hProcess9"/>
    <dgm:cxn modelId="{D263DD66-139D-4DD2-BA75-3662EA76797D}" type="presParOf" srcId="{8BB21E7F-DB0F-4756-90E4-33FAFD2EA7F7}" destId="{DAB7710D-D2DB-4378-A4C1-E63E1567F3A1}" srcOrd="0" destOrd="0" presId="urn:microsoft.com/office/officeart/2005/8/layout/hProcess9"/>
    <dgm:cxn modelId="{EC444D36-B43E-4FBA-856F-F847F8AE4ECD}" type="presParOf" srcId="{8BB21E7F-DB0F-4756-90E4-33FAFD2EA7F7}" destId="{10FF0745-8A63-4606-9294-B346005A3629}" srcOrd="1" destOrd="0" presId="urn:microsoft.com/office/officeart/2005/8/layout/hProcess9"/>
    <dgm:cxn modelId="{4363D075-AE4F-4928-93B4-A70B4DEFBC29}" type="presParOf" srcId="{8BB21E7F-DB0F-4756-90E4-33FAFD2EA7F7}" destId="{4C0F2588-C435-4656-83CE-E7F7ACAE5636}" srcOrd="2" destOrd="0" presId="urn:microsoft.com/office/officeart/2005/8/layout/hProcess9"/>
    <dgm:cxn modelId="{9F9809DD-3E6A-449C-B133-5C2C57D647DA}" type="presParOf" srcId="{8BB21E7F-DB0F-4756-90E4-33FAFD2EA7F7}" destId="{88BA2DAF-6B0B-45FC-A1D9-A8BA9DA05C0D}" srcOrd="3" destOrd="0" presId="urn:microsoft.com/office/officeart/2005/8/layout/hProcess9"/>
    <dgm:cxn modelId="{7401CDD4-9F6C-4833-942F-DEFB972DAE45}" type="presParOf" srcId="{8BB21E7F-DB0F-4756-90E4-33FAFD2EA7F7}" destId="{D8D3606E-7C57-491B-951B-D97799FA092F}" srcOrd="4" destOrd="0" presId="urn:microsoft.com/office/officeart/2005/8/layout/hProcess9"/>
    <dgm:cxn modelId="{F63F5157-9CED-4C88-81EB-5733AACAD155}" type="presParOf" srcId="{8BB21E7F-DB0F-4756-90E4-33FAFD2EA7F7}" destId="{54E36D9B-D48E-424D-B985-1C78E59207F4}" srcOrd="5" destOrd="0" presId="urn:microsoft.com/office/officeart/2005/8/layout/hProcess9"/>
    <dgm:cxn modelId="{27CCEB81-4A12-482F-B8A7-C94E724B813B}" type="presParOf" srcId="{8BB21E7F-DB0F-4756-90E4-33FAFD2EA7F7}" destId="{0928A233-AD54-4DBB-8ED3-C3FE227CA0EF}" srcOrd="6" destOrd="0" presId="urn:microsoft.com/office/officeart/2005/8/layout/hProcess9"/>
    <dgm:cxn modelId="{5859F838-2B65-4195-929B-2464EE646B98}" type="presParOf" srcId="{8BB21E7F-DB0F-4756-90E4-33FAFD2EA7F7}" destId="{0C1A25E8-33BE-4C50-986E-AE08A7D80422}" srcOrd="7" destOrd="0" presId="urn:microsoft.com/office/officeart/2005/8/layout/hProcess9"/>
    <dgm:cxn modelId="{07A6C124-51FC-4FC9-9023-799464483F3E}" type="presParOf" srcId="{8BB21E7F-DB0F-4756-90E4-33FAFD2EA7F7}" destId="{9EB59154-86A6-4F29-BDB7-2B027F5F1398}" srcOrd="8" destOrd="0" presId="urn:microsoft.com/office/officeart/2005/8/layout/hProcess9"/>
    <dgm:cxn modelId="{1BDC3CA5-AEB0-461A-A5C9-611F6A3DC2C4}" type="presParOf" srcId="{8BB21E7F-DB0F-4756-90E4-33FAFD2EA7F7}" destId="{DA680908-DDD3-40CC-8D12-06B521F432FA}" srcOrd="9" destOrd="0" presId="urn:microsoft.com/office/officeart/2005/8/layout/hProcess9"/>
    <dgm:cxn modelId="{018DE1EB-7265-4D94-90B4-AD7F4EBD4E0C}" type="presParOf" srcId="{8BB21E7F-DB0F-4756-90E4-33FAFD2EA7F7}" destId="{08828AEF-E633-47CC-867B-A1F81015BA8C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964E2-163F-4690-BD0B-2713897F4923}">
      <dsp:nvSpPr>
        <dsp:cNvPr id="0" name=""/>
        <dsp:cNvSpPr/>
      </dsp:nvSpPr>
      <dsp:spPr>
        <a:xfrm>
          <a:off x="648299" y="0"/>
          <a:ext cx="7347398" cy="378621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7710D-D2DB-4378-A4C1-E63E1567F3A1}">
      <dsp:nvSpPr>
        <dsp:cNvPr id="0" name=""/>
        <dsp:cNvSpPr/>
      </dsp:nvSpPr>
      <dsp:spPr>
        <a:xfrm>
          <a:off x="2374" y="1135864"/>
          <a:ext cx="1382279" cy="15144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Mapeamento de Dados</a:t>
          </a:r>
          <a:endParaRPr lang="pt-BR" sz="1600" kern="1200" dirty="0"/>
        </a:p>
      </dsp:txBody>
      <dsp:txXfrm>
        <a:off x="69851" y="1203341"/>
        <a:ext cx="1247325" cy="1379531"/>
      </dsp:txXfrm>
    </dsp:sp>
    <dsp:sp modelId="{4C0F2588-C435-4656-83CE-E7F7ACAE5636}">
      <dsp:nvSpPr>
        <dsp:cNvPr id="0" name=""/>
        <dsp:cNvSpPr/>
      </dsp:nvSpPr>
      <dsp:spPr>
        <a:xfrm>
          <a:off x="1453768" y="1135864"/>
          <a:ext cx="1382279" cy="1514485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Emissão de GRU/UFMG</a:t>
          </a:r>
          <a:endParaRPr lang="pt-BR" sz="1700" kern="1200" dirty="0"/>
        </a:p>
      </dsp:txBody>
      <dsp:txXfrm>
        <a:off x="1521245" y="1203341"/>
        <a:ext cx="1247325" cy="1379531"/>
      </dsp:txXfrm>
    </dsp:sp>
    <dsp:sp modelId="{D8D3606E-7C57-491B-951B-D97799FA092F}">
      <dsp:nvSpPr>
        <dsp:cNvPr id="0" name=""/>
        <dsp:cNvSpPr/>
      </dsp:nvSpPr>
      <dsp:spPr>
        <a:xfrm>
          <a:off x="2905162" y="1135864"/>
          <a:ext cx="1382279" cy="15144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Importação de Dados SISGRU</a:t>
          </a:r>
          <a:endParaRPr lang="pt-BR" sz="1700" kern="1200" dirty="0"/>
        </a:p>
      </dsp:txBody>
      <dsp:txXfrm>
        <a:off x="2972639" y="1203341"/>
        <a:ext cx="1247325" cy="1379531"/>
      </dsp:txXfrm>
    </dsp:sp>
    <dsp:sp modelId="{0928A233-AD54-4DBB-8ED3-C3FE227CA0EF}">
      <dsp:nvSpPr>
        <dsp:cNvPr id="0" name=""/>
        <dsp:cNvSpPr/>
      </dsp:nvSpPr>
      <dsp:spPr>
        <a:xfrm>
          <a:off x="4356555" y="1135864"/>
          <a:ext cx="1382279" cy="15144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Apuração da Arrecadação de Receitas</a:t>
          </a:r>
          <a:endParaRPr lang="pt-BR" sz="1700" kern="1200" dirty="0"/>
        </a:p>
      </dsp:txBody>
      <dsp:txXfrm>
        <a:off x="4424032" y="1203341"/>
        <a:ext cx="1247325" cy="1379531"/>
      </dsp:txXfrm>
    </dsp:sp>
    <dsp:sp modelId="{9EB59154-86A6-4F29-BDB7-2B027F5F1398}">
      <dsp:nvSpPr>
        <dsp:cNvPr id="0" name=""/>
        <dsp:cNvSpPr/>
      </dsp:nvSpPr>
      <dsp:spPr>
        <a:xfrm>
          <a:off x="5807949" y="1135864"/>
          <a:ext cx="1382279" cy="15144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Relatórios / Consultas</a:t>
          </a:r>
          <a:endParaRPr lang="pt-BR" sz="1700" kern="1200" dirty="0"/>
        </a:p>
      </dsp:txBody>
      <dsp:txXfrm>
        <a:off x="5875426" y="1203341"/>
        <a:ext cx="1247325" cy="1379531"/>
      </dsp:txXfrm>
    </dsp:sp>
    <dsp:sp modelId="{08828AEF-E633-47CC-867B-A1F81015BA8C}">
      <dsp:nvSpPr>
        <dsp:cNvPr id="0" name=""/>
        <dsp:cNvSpPr/>
      </dsp:nvSpPr>
      <dsp:spPr>
        <a:xfrm>
          <a:off x="7259343" y="1135864"/>
          <a:ext cx="1382279" cy="1514485"/>
        </a:xfrm>
        <a:prstGeom prst="roundRect">
          <a:avLst/>
        </a:prstGeom>
        <a:solidFill>
          <a:srgbClr val="FFC000">
            <a:alpha val="68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>
              <a:hlinkClick xmlns:r="http://schemas.openxmlformats.org/officeDocument/2006/relationships" r:id="" action="ppaction://hlinksldjump"/>
            </a:rPr>
            <a:t>Sistema de Segurança</a:t>
          </a:r>
          <a:endParaRPr lang="pt-BR" sz="1700" kern="1200" dirty="0"/>
        </a:p>
      </dsp:txBody>
      <dsp:txXfrm>
        <a:off x="7326820" y="1203341"/>
        <a:ext cx="1247325" cy="1379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6B680-4A4C-4739-BA98-5AE1DAACFA38}" type="datetimeFigureOut">
              <a:rPr lang="pt-BR" smtClean="0"/>
              <a:pPr/>
              <a:t>25/02/2019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AA226-B0C0-40A6-80D0-B9D45700C88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408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AA226-B0C0-40A6-80D0-B9D45700C88B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E633E-04E8-4B56-A0BD-DA130B8E541E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2955" y="71414"/>
            <a:ext cx="1109639" cy="11096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Imagem 8" descr="logomarca-grand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31" y="-24"/>
            <a:ext cx="1214446" cy="1158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2D3D-01C5-4BAB-AF10-9DF5CF14AE83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43D8-42B1-48A7-98A5-C233D5FA7A79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786610" cy="1143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BFA62-D67A-4D55-92F3-0A33D7FA64C9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8" name="Imagem 7" descr="logomarca-gran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1" y="-24"/>
            <a:ext cx="1214446" cy="1158394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2955" y="71414"/>
            <a:ext cx="1109639" cy="11096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CaixaDeTexto 9"/>
          <p:cNvSpPr txBox="1"/>
          <p:nvPr userDrawn="1"/>
        </p:nvSpPr>
        <p:spPr>
          <a:xfrm>
            <a:off x="-32" y="6519470"/>
            <a:ext cx="2428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Walison</a:t>
            </a:r>
            <a:endParaRPr lang="pt-B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C4705-3386-439A-9F57-F11B13E1C4A6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4482-A367-4095-81F7-061B37B88729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E854-8432-4A94-98D1-8DF12CCA18A9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11430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DB71E-657E-4B4F-816C-712E64733BF4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Imagem 6" descr="logomarca-gran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1" y="-24"/>
            <a:ext cx="1214446" cy="1158394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2955" y="71414"/>
            <a:ext cx="1109639" cy="11096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CaixaDeTexto 9"/>
          <p:cNvSpPr txBox="1"/>
          <p:nvPr userDrawn="1"/>
        </p:nvSpPr>
        <p:spPr>
          <a:xfrm>
            <a:off x="0" y="6534835"/>
            <a:ext cx="82375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500" b="1" dirty="0" smtClean="0"/>
              <a:t>Walison</a:t>
            </a:r>
            <a:endParaRPr lang="pt-BR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6115-3657-46D1-9386-1B4A624EF171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6" name="Imagem 5" descr="logomarca-grand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1" y="-24"/>
            <a:ext cx="1214446" cy="1158394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2955" y="71414"/>
            <a:ext cx="1109639" cy="11096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CC54-BDD0-442C-859E-31591301495A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E7351-5784-4613-8A0D-1067427C7127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BEE61-2755-4579-AE9A-9FA60BC1ED0C}" type="datetime1">
              <a:rPr lang="pt-BR" smtClean="0"/>
              <a:pPr/>
              <a:t>25/02/2019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BEA02-F0B8-428F-84ED-6D111CF83FC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istemas.ufmg.br/sisarc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istemas.ufmg.br/sisarc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sistemas.ufmg.br/sisarc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walisondias@ufmg.br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cumniotales.ddp.cecom.ufmg.br/" TargetMode="External"/><Relationship Id="rId2" Type="http://schemas.openxmlformats.org/officeDocument/2006/relationships/hyperlink" Target="https://sistemas.ufmg.br/sisarc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logo-cec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06" y="6072206"/>
            <a:ext cx="2071702" cy="770150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3071802" y="5143511"/>
            <a:ext cx="60007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b="1" dirty="0" smtClean="0"/>
              <a:t>Patrocinadora do Projeto: </a:t>
            </a:r>
            <a:r>
              <a:rPr lang="pt-BR" sz="2500" dirty="0" smtClean="0"/>
              <a:t>Mônica Gonçalves</a:t>
            </a:r>
          </a:p>
          <a:p>
            <a:r>
              <a:rPr lang="pt-BR" sz="2500" b="1" dirty="0" smtClean="0"/>
              <a:t>Dona do Produto: </a:t>
            </a:r>
            <a:r>
              <a:rPr lang="pt-BR" sz="2500" dirty="0" smtClean="0"/>
              <a:t>Gabriella Cristina </a:t>
            </a:r>
            <a:r>
              <a:rPr lang="pt-BR" sz="2500" b="1" dirty="0" smtClean="0"/>
              <a:t/>
            </a:r>
            <a:br>
              <a:rPr lang="pt-BR" sz="2500" b="1" dirty="0" smtClean="0"/>
            </a:br>
            <a:r>
              <a:rPr lang="pt-BR" sz="2500" b="1" dirty="0" smtClean="0"/>
              <a:t>Gerente de Projeto: </a:t>
            </a:r>
            <a:r>
              <a:rPr lang="pt-BR" sz="2500" dirty="0" smtClean="0"/>
              <a:t>Thiago Moreira</a:t>
            </a:r>
            <a:br>
              <a:rPr lang="pt-BR" sz="2500" dirty="0" smtClean="0"/>
            </a:br>
            <a:r>
              <a:rPr lang="pt-BR" sz="2500" b="1" dirty="0" smtClean="0"/>
              <a:t>Analista: </a:t>
            </a:r>
            <a:r>
              <a:rPr lang="pt-BR" sz="2500" dirty="0" smtClean="0"/>
              <a:t>Walison Dias</a:t>
            </a:r>
            <a:endParaRPr lang="pt-BR" sz="2500" dirty="0"/>
          </a:p>
        </p:txBody>
      </p:sp>
      <p:pic>
        <p:nvPicPr>
          <p:cNvPr id="5" name="Imagem 4" descr="logo-sistema-grande-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0623" y="2000240"/>
            <a:ext cx="7761905" cy="23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Vantagens da utilização do Sistema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14353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Clientes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100" b="1" dirty="0" smtClean="0"/>
              <a:t>Emissão do boleto de GRU </a:t>
            </a:r>
            <a:r>
              <a:rPr lang="pt-BR" sz="3100" dirty="0" smtClean="0"/>
              <a:t>com informações (Unidade, </a:t>
            </a:r>
            <a:r>
              <a:rPr lang="pt-BR" sz="3100" dirty="0" err="1" smtClean="0"/>
              <a:t>C.R.</a:t>
            </a:r>
            <a:r>
              <a:rPr lang="pt-BR" sz="3100" dirty="0" smtClean="0"/>
              <a:t>, Núm.Referência..) pré-configuradas, </a:t>
            </a:r>
            <a:r>
              <a:rPr lang="pt-BR" sz="3100" b="1" dirty="0" smtClean="0"/>
              <a:t>facilitando a emissão da GRU</a:t>
            </a:r>
            <a:r>
              <a:rPr lang="pt-BR" sz="3100" dirty="0" smtClean="0"/>
              <a:t>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UFMG/Unidades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b="1" dirty="0" smtClean="0"/>
              <a:t>Agilizar e automatizar </a:t>
            </a:r>
            <a:r>
              <a:rPr lang="pt-BR" sz="2800" dirty="0" smtClean="0"/>
              <a:t>o processo de verificação da </a:t>
            </a:r>
            <a:r>
              <a:rPr lang="pt-BR" sz="2800" b="1" dirty="0" smtClean="0"/>
              <a:t>arrecadação das Unidades </a:t>
            </a:r>
            <a:r>
              <a:rPr lang="pt-BR" sz="2800" dirty="0" smtClean="0"/>
              <a:t>pela </a:t>
            </a:r>
            <a:r>
              <a:rPr lang="pt-BR" sz="2800" b="1" dirty="0" smtClean="0"/>
              <a:t>PROPLAN</a:t>
            </a:r>
            <a:r>
              <a:rPr lang="pt-BR" sz="2800" dirty="0" smtClean="0"/>
              <a:t>.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b="1" dirty="0" smtClean="0"/>
              <a:t>Consulta dados da GRU</a:t>
            </a:r>
            <a:r>
              <a:rPr lang="pt-BR" sz="2800" dirty="0" smtClean="0"/>
              <a:t>: com informações dos dados do Cliente, do pagamento e dados gerais da GRU.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Vantagens da utilização do Sistema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285860"/>
            <a:ext cx="8507288" cy="528641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UFMG/Unidades: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A </a:t>
            </a:r>
            <a:r>
              <a:rPr lang="pt-BR" sz="3200" b="1" dirty="0" smtClean="0"/>
              <a:t>Unidade</a:t>
            </a:r>
            <a:r>
              <a:rPr lang="pt-BR" sz="3200" dirty="0" smtClean="0"/>
              <a:t> usufrui de </a:t>
            </a:r>
            <a:r>
              <a:rPr lang="pt-BR" sz="3200" b="1" dirty="0" smtClean="0"/>
              <a:t>acesso aos dados da arrecadação</a:t>
            </a:r>
            <a:r>
              <a:rPr lang="pt-BR" sz="3200" dirty="0" smtClean="0"/>
              <a:t> da sua Unidade. 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b="1" dirty="0" smtClean="0"/>
              <a:t>Acesso sem </a:t>
            </a:r>
            <a:r>
              <a:rPr lang="pt-BR" sz="3200" dirty="0" smtClean="0"/>
              <a:t>a necessidade de </a:t>
            </a:r>
            <a:r>
              <a:rPr lang="pt-BR" sz="3200" b="1" dirty="0" smtClean="0"/>
              <a:t>possuir usuário SIAFI</a:t>
            </a:r>
            <a:r>
              <a:rPr lang="pt-BR" sz="3200" dirty="0" smtClean="0"/>
              <a:t>.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A Unidade conta com seu </a:t>
            </a:r>
            <a:r>
              <a:rPr lang="pt-BR" sz="3200" b="1" dirty="0" smtClean="0"/>
              <a:t>somatório da </a:t>
            </a:r>
            <a:r>
              <a:rPr lang="pt-BR" sz="3200" b="1" dirty="0" smtClean="0">
                <a:solidFill>
                  <a:srgbClr val="00B0F0"/>
                </a:solidFill>
                <a:hlinkClick r:id="rId2" action="ppaction://hlinksldjump"/>
              </a:rPr>
              <a:t>arrecadação categorizada</a:t>
            </a:r>
            <a:r>
              <a:rPr lang="pt-BR" sz="3200" dirty="0" smtClean="0"/>
              <a:t> pelo Código de Recolhimento e </a:t>
            </a:r>
            <a:r>
              <a:rPr lang="pt-BR" sz="3200" b="1" dirty="0" smtClean="0">
                <a:solidFill>
                  <a:srgbClr val="00B0F0"/>
                </a:solidFill>
                <a:hlinkClick r:id="rId2" action="ppaction://hlinksldjump"/>
              </a:rPr>
              <a:t>Código de Recolhimento da Unidade</a:t>
            </a:r>
            <a:r>
              <a:rPr lang="pt-BR" sz="3200" dirty="0" smtClean="0"/>
              <a:t>.</a:t>
            </a:r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Processo: Liberação de </a:t>
            </a:r>
            <a:br>
              <a:rPr lang="pt-BR" dirty="0" smtClean="0"/>
            </a:br>
            <a:r>
              <a:rPr lang="pt-BR" dirty="0" smtClean="0"/>
              <a:t>Web-link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12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492922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Como a unidade procederá na utilização do sistema com a finalidade de conhecer os seus links de GRU?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3200" dirty="0" smtClean="0"/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b="1" dirty="0" smtClean="0"/>
              <a:t>Unidade: </a:t>
            </a:r>
            <a:r>
              <a:rPr lang="pt-BR" sz="3200" dirty="0" smtClean="0"/>
              <a:t>divulga o(s) novo(s) acesso(s)/Link(s) de geração da GRU da mesma forma ou processo já utilizado atualmente (site, documento, e-mail...).</a:t>
            </a:r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448291" y="3500438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SISARC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71472" y="3333984"/>
            <a:ext cx="110414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PROPLAN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5214942" y="3143248"/>
            <a:ext cx="990977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Unidade</a:t>
            </a:r>
            <a:endParaRPr lang="pt-BR" b="1" dirty="0"/>
          </a:p>
        </p:txBody>
      </p:sp>
      <p:cxnSp>
        <p:nvCxnSpPr>
          <p:cNvPr id="8" name="Conector angulado 20"/>
          <p:cNvCxnSpPr>
            <a:stCxn id="6" idx="2"/>
          </p:cNvCxnSpPr>
          <p:nvPr/>
        </p:nvCxnSpPr>
        <p:spPr>
          <a:xfrm rot="16200000" flipH="1">
            <a:off x="1682758" y="3144103"/>
            <a:ext cx="154312" cy="1272737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angulado 27"/>
          <p:cNvCxnSpPr>
            <a:stCxn id="7" idx="2"/>
            <a:endCxn id="5" idx="3"/>
          </p:cNvCxnSpPr>
          <p:nvPr/>
        </p:nvCxnSpPr>
        <p:spPr>
          <a:xfrm rot="5400000">
            <a:off x="5067705" y="3179182"/>
            <a:ext cx="309329" cy="976124"/>
          </a:xfrm>
          <a:prstGeom prst="bentConnector2">
            <a:avLst/>
          </a:prstGeom>
          <a:ln w="28575">
            <a:prstDash val="sysDash"/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m 10" descr="img-documento-folh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2571744"/>
            <a:ext cx="1285852" cy="1649527"/>
          </a:xfrm>
          <a:prstGeom prst="rect">
            <a:avLst/>
          </a:prstGeom>
        </p:spPr>
      </p:pic>
      <p:cxnSp>
        <p:nvCxnSpPr>
          <p:cNvPr id="19" name="Conector angulado 27"/>
          <p:cNvCxnSpPr>
            <a:stCxn id="7" idx="3"/>
            <a:endCxn id="11" idx="1"/>
          </p:cNvCxnSpPr>
          <p:nvPr/>
        </p:nvCxnSpPr>
        <p:spPr>
          <a:xfrm>
            <a:off x="6205919" y="3327914"/>
            <a:ext cx="1223601" cy="68594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upo 24"/>
          <p:cNvGrpSpPr/>
          <p:nvPr/>
        </p:nvGrpSpPr>
        <p:grpSpPr>
          <a:xfrm>
            <a:off x="1123545" y="2600262"/>
            <a:ext cx="4586885" cy="733723"/>
            <a:chOff x="1123545" y="2600262"/>
            <a:chExt cx="4586885" cy="733723"/>
          </a:xfrm>
        </p:grpSpPr>
        <p:cxnSp>
          <p:nvCxnSpPr>
            <p:cNvPr id="21" name="Conector angulado 27"/>
            <p:cNvCxnSpPr>
              <a:stCxn id="6" idx="0"/>
              <a:endCxn id="7" idx="0"/>
            </p:cNvCxnSpPr>
            <p:nvPr/>
          </p:nvCxnSpPr>
          <p:spPr>
            <a:xfrm rot="5400000" flipH="1" flipV="1">
              <a:off x="3321620" y="945174"/>
              <a:ext cx="190736" cy="4586885"/>
            </a:xfrm>
            <a:prstGeom prst="bentConnector3">
              <a:avLst>
                <a:gd name="adj1" fmla="val 219852"/>
              </a:avLst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ixaDeTexto 23"/>
            <p:cNvSpPr txBox="1"/>
            <p:nvPr/>
          </p:nvSpPr>
          <p:spPr>
            <a:xfrm>
              <a:off x="3357554" y="2600262"/>
              <a:ext cx="21146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err="1" smtClean="0"/>
                <a:t>Link-Emissão-GRU</a:t>
              </a:r>
              <a:endParaRPr lang="pt-BR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Acessando o Sistema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13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00066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hlinkClick r:id="rId2"/>
              </a:rPr>
              <a:t>https://sistemas.ufmg.br/sisarc</a:t>
            </a:r>
            <a:endParaRPr lang="pt-BR" sz="32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solidFill>
                  <a:srgbClr val="FF0000"/>
                </a:solidFill>
              </a:rPr>
              <a:t>Premissa: possuir </a:t>
            </a:r>
            <a:r>
              <a:rPr lang="pt-BR" sz="3200" dirty="0" err="1" smtClean="0">
                <a:solidFill>
                  <a:srgbClr val="FF0000"/>
                </a:solidFill>
              </a:rPr>
              <a:t>login</a:t>
            </a:r>
            <a:r>
              <a:rPr lang="pt-BR" sz="3200" dirty="0" smtClean="0">
                <a:solidFill>
                  <a:srgbClr val="FF0000"/>
                </a:solidFill>
              </a:rPr>
              <a:t> no </a:t>
            </a:r>
            <a:r>
              <a:rPr lang="pt-BR" sz="3200" dirty="0" err="1" smtClean="0">
                <a:solidFill>
                  <a:srgbClr val="FF0000"/>
                </a:solidFill>
              </a:rPr>
              <a:t>minhaUfmg</a:t>
            </a:r>
            <a:r>
              <a:rPr lang="pt-BR" sz="3200" dirty="0" smtClean="0">
                <a:solidFill>
                  <a:srgbClr val="FF0000"/>
                </a:solidFill>
              </a:rPr>
              <a:t> e o Cadastro no Sistema de Segurança.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Unidade visualizando seus </a:t>
            </a:r>
            <a:r>
              <a:rPr lang="pt-BR" sz="3200" b="1" dirty="0" smtClean="0"/>
              <a:t>links no sistema </a:t>
            </a:r>
            <a:r>
              <a:rPr lang="pt-BR" sz="3200" dirty="0" smtClean="0"/>
              <a:t>e </a:t>
            </a:r>
            <a:r>
              <a:rPr lang="pt-BR" sz="3200" b="1" dirty="0" smtClean="0"/>
              <a:t>consulta de apuração da unidade</a:t>
            </a:r>
            <a:r>
              <a:rPr lang="pt-BR" sz="3200" dirty="0" smtClean="0"/>
              <a:t>.</a:t>
            </a:r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Conector angulado 20"/>
          <p:cNvCxnSpPr/>
          <p:nvPr/>
        </p:nvCxnSpPr>
        <p:spPr>
          <a:xfrm rot="5400000">
            <a:off x="-428660" y="4071941"/>
            <a:ext cx="2286017" cy="158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angulado 20"/>
          <p:cNvCxnSpPr/>
          <p:nvPr/>
        </p:nvCxnSpPr>
        <p:spPr>
          <a:xfrm rot="10800000">
            <a:off x="1142976" y="2428868"/>
            <a:ext cx="3357586" cy="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angulado 20"/>
          <p:cNvCxnSpPr>
            <a:endCxn id="9" idx="0"/>
          </p:cNvCxnSpPr>
          <p:nvPr/>
        </p:nvCxnSpPr>
        <p:spPr>
          <a:xfrm>
            <a:off x="3071802" y="2643182"/>
            <a:ext cx="3714776" cy="785818"/>
          </a:xfrm>
          <a:prstGeom prst="bentConnector2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Arcabouço do Processo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14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285720" y="3857628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SIAFI</a:t>
            </a:r>
          </a:p>
        </p:txBody>
      </p:sp>
      <p:sp>
        <p:nvSpPr>
          <p:cNvPr id="8" name="Retângulo 7"/>
          <p:cNvSpPr/>
          <p:nvPr/>
        </p:nvSpPr>
        <p:spPr>
          <a:xfrm>
            <a:off x="285720" y="5214950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SISGRU</a:t>
            </a:r>
          </a:p>
        </p:txBody>
      </p:sp>
      <p:sp>
        <p:nvSpPr>
          <p:cNvPr id="9" name="Retângulo 8"/>
          <p:cNvSpPr/>
          <p:nvPr/>
        </p:nvSpPr>
        <p:spPr>
          <a:xfrm>
            <a:off x="5643570" y="3429000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SISARC</a:t>
            </a:r>
          </a:p>
        </p:txBody>
      </p:sp>
      <p:sp>
        <p:nvSpPr>
          <p:cNvPr id="10" name="Retângulo 9"/>
          <p:cNvSpPr/>
          <p:nvPr/>
        </p:nvSpPr>
        <p:spPr>
          <a:xfrm>
            <a:off x="3571868" y="1428736"/>
            <a:ext cx="5357850" cy="492922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715008" y="1500174"/>
            <a:ext cx="157927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Cenário UF</a:t>
            </a:r>
            <a:r>
              <a:rPr lang="pt-BR" b="1" dirty="0" smtClean="0">
                <a:solidFill>
                  <a:srgbClr val="FF0000"/>
                </a:solidFill>
              </a:rPr>
              <a:t>M</a:t>
            </a:r>
            <a:r>
              <a:rPr lang="pt-BR" b="1" dirty="0" smtClean="0"/>
              <a:t>G</a:t>
            </a:r>
            <a:endParaRPr lang="pt-BR" b="1" dirty="0"/>
          </a:p>
        </p:txBody>
      </p:sp>
      <p:pic>
        <p:nvPicPr>
          <p:cNvPr id="12" name="Imagem 11" descr="avat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1569449"/>
            <a:ext cx="900000" cy="1260001"/>
          </a:xfrm>
          <a:prstGeom prst="rect">
            <a:avLst/>
          </a:prstGeom>
        </p:spPr>
      </p:pic>
      <p:pic>
        <p:nvPicPr>
          <p:cNvPr id="14" name="Imagem 13" descr="avatar-ufm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571612"/>
            <a:ext cx="900000" cy="1259999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7715272" y="1988098"/>
            <a:ext cx="110414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PROPLAN</a:t>
            </a:r>
            <a:endParaRPr lang="pt-BR" b="1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4071934" y="4357694"/>
            <a:ext cx="108234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Unidades</a:t>
            </a:r>
            <a:endParaRPr lang="pt-BR" b="1" dirty="0"/>
          </a:p>
        </p:txBody>
      </p:sp>
      <p:pic>
        <p:nvPicPr>
          <p:cNvPr id="19" name="Imagem 18" descr="logo-b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1953603"/>
            <a:ext cx="899840" cy="903893"/>
          </a:xfrm>
          <a:prstGeom prst="rect">
            <a:avLst/>
          </a:prstGeom>
        </p:spPr>
      </p:pic>
      <p:cxnSp>
        <p:nvCxnSpPr>
          <p:cNvPr id="21" name="Conector angulado 20"/>
          <p:cNvCxnSpPr>
            <a:stCxn id="15" idx="2"/>
            <a:endCxn id="9" idx="3"/>
          </p:cNvCxnSpPr>
          <p:nvPr/>
        </p:nvCxnSpPr>
        <p:spPr>
          <a:xfrm rot="5400000">
            <a:off x="7401946" y="2885070"/>
            <a:ext cx="1393041" cy="33776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angulado 27"/>
          <p:cNvCxnSpPr>
            <a:stCxn id="15" idx="3"/>
            <a:endCxn id="16" idx="3"/>
          </p:cNvCxnSpPr>
          <p:nvPr/>
        </p:nvCxnSpPr>
        <p:spPr>
          <a:xfrm flipH="1">
            <a:off x="5154282" y="2172764"/>
            <a:ext cx="3665138" cy="2369596"/>
          </a:xfrm>
          <a:prstGeom prst="bentConnector3">
            <a:avLst>
              <a:gd name="adj1" fmla="val -367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angulado 32"/>
          <p:cNvCxnSpPr>
            <a:stCxn id="16" idx="1"/>
            <a:endCxn id="14" idx="1"/>
          </p:cNvCxnSpPr>
          <p:nvPr/>
        </p:nvCxnSpPr>
        <p:spPr>
          <a:xfrm rot="10800000" flipH="1">
            <a:off x="4071934" y="2201612"/>
            <a:ext cx="428628" cy="2340748"/>
          </a:xfrm>
          <a:prstGeom prst="bentConnector3">
            <a:avLst>
              <a:gd name="adj1" fmla="val -53333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angulado 38"/>
          <p:cNvCxnSpPr>
            <a:stCxn id="16" idx="1"/>
            <a:endCxn id="12" idx="3"/>
          </p:cNvCxnSpPr>
          <p:nvPr/>
        </p:nvCxnSpPr>
        <p:spPr>
          <a:xfrm rot="10800000">
            <a:off x="3114546" y="2199450"/>
            <a:ext cx="957388" cy="2342910"/>
          </a:xfrm>
          <a:prstGeom prst="bentConnector3">
            <a:avLst>
              <a:gd name="adj1" fmla="val 24718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angulado 20"/>
          <p:cNvCxnSpPr>
            <a:stCxn id="8" idx="3"/>
            <a:endCxn id="9" idx="2"/>
          </p:cNvCxnSpPr>
          <p:nvPr/>
        </p:nvCxnSpPr>
        <p:spPr>
          <a:xfrm flipV="1">
            <a:off x="2571736" y="4071942"/>
            <a:ext cx="4214842" cy="1464479"/>
          </a:xfrm>
          <a:prstGeom prst="bentConnector2">
            <a:avLst/>
          </a:prstGeom>
          <a:ln w="285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/>
          <p:cNvSpPr txBox="1"/>
          <p:nvPr/>
        </p:nvSpPr>
        <p:spPr>
          <a:xfrm>
            <a:off x="5643570" y="2357430"/>
            <a:ext cx="1649811" cy="353943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pt-BR" sz="1700" b="1" dirty="0" smtClean="0"/>
              <a:t>Emissão de GRU</a:t>
            </a:r>
            <a:endParaRPr lang="pt-BR" sz="1700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714348" y="4643446"/>
            <a:ext cx="542136" cy="353943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pt-BR" sz="1700" b="1" dirty="0" smtClean="0"/>
              <a:t>D+3</a:t>
            </a:r>
            <a:endParaRPr lang="pt-BR" sz="1700" b="1" dirty="0"/>
          </a:p>
        </p:txBody>
      </p:sp>
      <p:cxnSp>
        <p:nvCxnSpPr>
          <p:cNvPr id="25" name="Conector angulado 20"/>
          <p:cNvCxnSpPr>
            <a:stCxn id="16" idx="0"/>
            <a:endCxn id="9" idx="1"/>
          </p:cNvCxnSpPr>
          <p:nvPr/>
        </p:nvCxnSpPr>
        <p:spPr>
          <a:xfrm rot="5400000" flipH="1" flipV="1">
            <a:off x="4824728" y="3538852"/>
            <a:ext cx="607223" cy="1030462"/>
          </a:xfrm>
          <a:prstGeom prst="bentConnector2">
            <a:avLst/>
          </a:prstGeom>
          <a:ln w="28575">
            <a:prstDash val="sysDash"/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Cenários do Processo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>
          <a:xfrm>
            <a:off x="418563" y="1285860"/>
            <a:ext cx="8507288" cy="535785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000" dirty="0" smtClean="0"/>
              <a:t>Cenário 1: Um </a:t>
            </a:r>
            <a:r>
              <a:rPr lang="pt-BR" sz="3000" b="1" dirty="0" smtClean="0"/>
              <a:t>Cliente</a:t>
            </a:r>
            <a:r>
              <a:rPr lang="pt-BR" sz="3000" dirty="0" smtClean="0"/>
              <a:t> necessita pagar uma determinada GRU para uma </a:t>
            </a:r>
            <a:r>
              <a:rPr lang="pt-BR" sz="3000" b="1" dirty="0" smtClean="0"/>
              <a:t>Unidade</a:t>
            </a:r>
            <a:r>
              <a:rPr lang="pt-BR" sz="3000" dirty="0" smtClean="0"/>
              <a:t>. Como a Unidade e o Cliente deverão proceder?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A </a:t>
            </a:r>
            <a:r>
              <a:rPr lang="pt-BR" sz="2800" b="1" dirty="0" smtClean="0"/>
              <a:t>Unidade</a:t>
            </a:r>
            <a:r>
              <a:rPr lang="pt-BR" sz="2800" dirty="0" smtClean="0"/>
              <a:t>: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700" b="1" dirty="0" smtClean="0"/>
              <a:t>encaminhará o web-link </a:t>
            </a:r>
            <a:r>
              <a:rPr lang="pt-BR" sz="2700" dirty="0" smtClean="0"/>
              <a:t>do SISARC (que já está pré-configurado) para o Cliente.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700" b="1" dirty="0" smtClean="0"/>
              <a:t>repassará</a:t>
            </a:r>
            <a:r>
              <a:rPr lang="pt-BR" sz="2700" dirty="0" smtClean="0"/>
              <a:t> ao Cliente as </a:t>
            </a:r>
            <a:r>
              <a:rPr lang="pt-BR" sz="2700" b="1" dirty="0" smtClean="0"/>
              <a:t>informações</a:t>
            </a:r>
            <a:r>
              <a:rPr lang="pt-BR" sz="2700" dirty="0" smtClean="0"/>
              <a:t> padrões de </a:t>
            </a:r>
            <a:r>
              <a:rPr lang="pt-BR" sz="2700" b="1" dirty="0" smtClean="0"/>
              <a:t>preenchimento</a:t>
            </a:r>
            <a:r>
              <a:rPr lang="pt-BR" sz="2700" dirty="0" smtClean="0"/>
              <a:t>: competência, valor, multa, data de vencimento e se necessário o </a:t>
            </a:r>
            <a:r>
              <a:rPr lang="pt-BR" sz="2700" dirty="0" err="1" smtClean="0"/>
              <a:t>C.R.</a:t>
            </a:r>
            <a:r>
              <a:rPr lang="pt-BR" sz="2700" dirty="0" smtClean="0"/>
              <a:t>Unidade.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O </a:t>
            </a:r>
            <a:r>
              <a:rPr lang="pt-BR" sz="2800" b="1" dirty="0" smtClean="0"/>
              <a:t>Cliente</a:t>
            </a:r>
            <a:r>
              <a:rPr lang="pt-BR" sz="2800" dirty="0" smtClean="0"/>
              <a:t>: preenche os dados, emite o boleto e efetua o pagamento no Banco do Brasil como de costume.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3200" dirty="0" smtClean="0"/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B050"/>
                </a:solidFill>
              </a:rPr>
              <a:t>Cliente </a:t>
            </a:r>
            <a:r>
              <a:rPr lang="pt-BR" dirty="0" smtClean="0"/>
              <a:t>Acessando o Sistema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00066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hlinkClick r:id="rId2"/>
              </a:rPr>
              <a:t>https://sistemas.ufmg.br/sisarc/emissaogru/...</a:t>
            </a:r>
            <a:endParaRPr lang="pt-BR" sz="32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solidFill>
                  <a:srgbClr val="FF0000"/>
                </a:solidFill>
              </a:rPr>
              <a:t>Premissa: não necessita de </a:t>
            </a:r>
            <a:r>
              <a:rPr lang="pt-BR" sz="3200" dirty="0" err="1" smtClean="0">
                <a:solidFill>
                  <a:srgbClr val="FF0000"/>
                </a:solidFill>
              </a:rPr>
              <a:t>login</a:t>
            </a:r>
            <a:r>
              <a:rPr lang="pt-BR" sz="3200" dirty="0" smtClean="0">
                <a:solidFill>
                  <a:srgbClr val="FF0000"/>
                </a:solidFill>
              </a:rPr>
              <a:t> no </a:t>
            </a:r>
            <a:r>
              <a:rPr lang="pt-BR" sz="3200" dirty="0" err="1" smtClean="0">
                <a:solidFill>
                  <a:srgbClr val="FF0000"/>
                </a:solidFill>
              </a:rPr>
              <a:t>minhaUfmg</a:t>
            </a:r>
            <a:endParaRPr lang="pt-BR" sz="3200" dirty="0" smtClean="0">
              <a:solidFill>
                <a:srgbClr val="FF0000"/>
              </a:solidFill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Dados de preenchimento: competência, valor, data de pagamento..</a:t>
            </a:r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Cenários do Processo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21497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Cenário 2: Unidade iniciando a participação no Sistema. Que informação a Unidade necessita obter do SISARC?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214414" y="3286124"/>
          <a:ext cx="7134548" cy="2423619"/>
        </p:xfrm>
        <a:graphic>
          <a:graphicData uri="http://schemas.openxmlformats.org/drawingml/2006/table">
            <a:tbl>
              <a:tblPr/>
              <a:tblGrid>
                <a:gridCol w="1117343"/>
                <a:gridCol w="2129205"/>
                <a:gridCol w="3888000"/>
              </a:tblGrid>
              <a:tr h="222148"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UG</a:t>
                      </a:r>
                    </a:p>
                  </a:txBody>
                  <a:tcPr marL="6534" marR="6534" marT="65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Código de </a:t>
                      </a: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Recolhimento </a:t>
                      </a:r>
                      <a:b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</a:t>
                      </a:r>
                      <a:r>
                        <a:rPr lang="pt-BR" sz="25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</a:p>
                  </a:txBody>
                  <a:tcPr marL="6534" marR="6534" marT="65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5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Web-Link </a:t>
                      </a:r>
                      <a:br>
                        <a:rPr lang="pt-BR" sz="25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</a:br>
                      <a:r>
                        <a:rPr lang="pt-BR" sz="2500" b="1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Emissão de GRU</a:t>
                      </a:r>
                      <a:r>
                        <a:rPr lang="pt-BR" sz="2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/>
                      </a:r>
                      <a:br>
                        <a:rPr lang="pt-BR" sz="25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</a:br>
                      <a:endParaRPr lang="pt-BR" sz="2500" b="0" i="0" u="none" strike="noStrike" kern="1200" dirty="0" smtClean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534" marR="6534" marT="653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695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>
                          <a:solidFill>
                            <a:srgbClr val="00B0F0"/>
                          </a:solidFill>
                          <a:latin typeface="Arial"/>
                        </a:rPr>
                        <a:t>Web-Link-SISARC</a:t>
                      </a:r>
                      <a:r>
                        <a:rPr lang="pt-BR" sz="2500" b="0" i="0" u="none" strike="noStrike" dirty="0">
                          <a:solidFill>
                            <a:srgbClr val="00B0F0"/>
                          </a:solidFill>
                          <a:latin typeface="Arial"/>
                        </a:rPr>
                        <a:t>/id=a9a1</a:t>
                      </a:r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695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28836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>
                          <a:solidFill>
                            <a:srgbClr val="00B050"/>
                          </a:solidFill>
                          <a:latin typeface="Arial"/>
                        </a:rPr>
                        <a:t>Web-Link-SISARC</a:t>
                      </a:r>
                      <a:r>
                        <a:rPr lang="pt-BR" sz="25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/id=3kt0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695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68801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/>
                        </a:rPr>
                        <a:t>Web-Link-SISARC</a:t>
                      </a:r>
                      <a:r>
                        <a:rPr lang="pt-BR" sz="2500" b="0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/>
                        </a:rPr>
                        <a:t>/id=a1pk</a:t>
                      </a:r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6534" marR="6534" marT="6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857248"/>
          </a:xfrm>
        </p:spPr>
        <p:txBody>
          <a:bodyPr>
            <a:normAutofit/>
          </a:bodyPr>
          <a:lstStyle/>
          <a:p>
            <a:r>
              <a:rPr lang="pt-BR" dirty="0" smtClean="0"/>
              <a:t>Cenários do Processo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FE4BEA02-F0B8-428F-84ED-6D111CF83FC5}" type="slidenum">
              <a:rPr lang="pt-BR" smtClean="0"/>
              <a:pPr/>
              <a:t>18</a:t>
            </a:fld>
            <a:endParaRPr lang="pt-BR"/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>
          <a:xfrm>
            <a:off x="285720" y="1142984"/>
            <a:ext cx="8640131" cy="257176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Cenário 3: Formação de Links: Número de Links por Associação de </a:t>
            </a:r>
            <a:r>
              <a:rPr lang="pt-BR" sz="3200" b="1" dirty="0" smtClean="0"/>
              <a:t>UG-C.R</a:t>
            </a:r>
            <a:r>
              <a:rPr lang="pt-BR" sz="3200" dirty="0" smtClean="0"/>
              <a:t> e </a:t>
            </a:r>
            <a:r>
              <a:rPr lang="pt-BR" sz="3200" b="1" dirty="0" err="1" smtClean="0"/>
              <a:t>C.R.U</a:t>
            </a:r>
            <a:r>
              <a:rPr lang="pt-BR" sz="3200" dirty="0" err="1" smtClean="0"/>
              <a:t>.</a:t>
            </a:r>
            <a:r>
              <a:rPr lang="pt-BR" sz="3200" dirty="0" smtClean="0"/>
              <a:t> </a:t>
            </a:r>
          </a:p>
          <a:p>
            <a:pPr marL="1257300" lvl="2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900" dirty="0" smtClean="0"/>
              <a:t>Por padrão é criado </a:t>
            </a:r>
            <a:r>
              <a:rPr lang="pt-BR" sz="2900" b="1" dirty="0" smtClean="0"/>
              <a:t>um</a:t>
            </a:r>
            <a:r>
              <a:rPr lang="pt-BR" sz="2900" dirty="0" smtClean="0"/>
              <a:t> </a:t>
            </a:r>
            <a:r>
              <a:rPr lang="pt-BR" sz="2900" dirty="0" err="1" smtClean="0"/>
              <a:t>Link-SISARC</a:t>
            </a:r>
            <a:r>
              <a:rPr lang="pt-BR" sz="2900" dirty="0" smtClean="0"/>
              <a:t> </a:t>
            </a:r>
            <a:r>
              <a:rPr lang="pt-BR" sz="2900" b="1" dirty="0" smtClean="0"/>
              <a:t>por</a:t>
            </a:r>
            <a:r>
              <a:rPr lang="pt-BR" sz="2900" dirty="0" smtClean="0"/>
              <a:t> </a:t>
            </a:r>
            <a:r>
              <a:rPr lang="pt-BR" sz="2900" b="1" dirty="0" smtClean="0"/>
              <a:t>associação</a:t>
            </a:r>
            <a:r>
              <a:rPr lang="pt-BR" sz="2900" dirty="0" smtClean="0"/>
              <a:t> de GRU (</a:t>
            </a:r>
            <a:r>
              <a:rPr lang="pt-BR" sz="2900" b="1" dirty="0" smtClean="0"/>
              <a:t>UG+C.R+CRU</a:t>
            </a:r>
            <a:r>
              <a:rPr lang="pt-BR" sz="2900" dirty="0" smtClean="0"/>
              <a:t>), onde o </a:t>
            </a:r>
            <a:r>
              <a:rPr lang="pt-BR" sz="2900" b="1" dirty="0" smtClean="0"/>
              <a:t>CRU</a:t>
            </a:r>
            <a:r>
              <a:rPr lang="pt-BR" sz="2900" dirty="0" smtClean="0"/>
              <a:t> </a:t>
            </a:r>
            <a:r>
              <a:rPr lang="pt-BR" sz="2900" b="1" dirty="0" smtClean="0"/>
              <a:t>encontra-se definido </a:t>
            </a:r>
            <a:r>
              <a:rPr lang="pt-BR" sz="2900" dirty="0" smtClean="0"/>
              <a:t>no </a:t>
            </a:r>
            <a:r>
              <a:rPr lang="pt-BR" sz="2900" dirty="0" err="1" smtClean="0"/>
              <a:t>Web-Link-SISARC</a:t>
            </a:r>
            <a:r>
              <a:rPr lang="pt-BR" sz="2900" dirty="0" smtClean="0"/>
              <a:t>.</a:t>
            </a:r>
            <a:endParaRPr kumimoji="0" lang="pt-BR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214282" y="3963052"/>
          <a:ext cx="8749124" cy="2394906"/>
        </p:xfrm>
        <a:graphic>
          <a:graphicData uri="http://schemas.openxmlformats.org/drawingml/2006/table">
            <a:tbl>
              <a:tblPr/>
              <a:tblGrid>
                <a:gridCol w="1091663"/>
                <a:gridCol w="925773"/>
                <a:gridCol w="2532857"/>
                <a:gridCol w="909331"/>
                <a:gridCol w="3289500"/>
              </a:tblGrid>
              <a:tr h="390411"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UG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  <a:endParaRPr lang="pt-BR" sz="2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Código </a:t>
                      </a: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Interno Unidade</a:t>
                      </a:r>
                      <a:endParaRPr lang="pt-BR" sz="2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4" marR="6694" marT="669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Web</a:t>
                      </a:r>
                      <a:r>
                        <a:rPr lang="pt-BR" sz="2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-Link-SISARC</a:t>
                      </a:r>
                      <a:r>
                        <a:rPr lang="pt-BR" sz="2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            </a:t>
                      </a:r>
                      <a:br>
                        <a:rPr lang="pt-BR" sz="2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pt-BR" sz="25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5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28836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controle010050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 smtClean="0">
                          <a:solidFill>
                            <a:srgbClr val="00B050"/>
                          </a:solidFill>
                          <a:latin typeface="Arial"/>
                        </a:rPr>
                        <a:t>Link-SISARC</a:t>
                      </a:r>
                      <a:r>
                        <a:rPr lang="pt-BR" sz="25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/id=3kt0</a:t>
                      </a:r>
                      <a:endParaRPr lang="pt-BR" sz="25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5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68801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 smtClean="0">
                          <a:solidFill>
                            <a:srgbClr val="00B0F0"/>
                          </a:solidFill>
                          <a:latin typeface="Arial"/>
                        </a:rPr>
                        <a:t>Link-SISARC</a:t>
                      </a:r>
                      <a:r>
                        <a:rPr lang="pt-BR" sz="2500" b="0" i="0" u="none" strike="noStrike" dirty="0" smtClean="0">
                          <a:solidFill>
                            <a:srgbClr val="00B0F0"/>
                          </a:solidFill>
                          <a:latin typeface="Arial"/>
                        </a:rPr>
                        <a:t>/id=a1pk</a:t>
                      </a: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pt-BR" sz="2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5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68801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controle110500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Link-SISARC</a:t>
                      </a:r>
                      <a:r>
                        <a:rPr lang="pt-BR" sz="25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/id=</a:t>
                      </a:r>
                      <a:r>
                        <a:rPr lang="pt-BR" sz="2500" b="0" i="0" u="none" strike="noStrike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ccqd</a:t>
                      </a: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pt-BR" sz="2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5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68801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controle140002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/>
                        </a:rPr>
                        <a:t>Link-SISARC</a:t>
                      </a:r>
                      <a:r>
                        <a:rPr lang="pt-BR" sz="2500" b="0" i="0" u="none" strike="noStrik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/>
                        </a:rPr>
                        <a:t>/id=</a:t>
                      </a:r>
                      <a:r>
                        <a:rPr lang="pt-BR" sz="2500" b="0" i="0" u="none" strike="noStrike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/>
                        </a:rPr>
                        <a:t>tpwk</a:t>
                      </a: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pt-BR" sz="2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6" name="Grupo 15"/>
          <p:cNvGrpSpPr/>
          <p:nvPr/>
        </p:nvGrpSpPr>
        <p:grpSpPr>
          <a:xfrm>
            <a:off x="505983" y="3929066"/>
            <a:ext cx="3899924" cy="2786082"/>
            <a:chOff x="505983" y="3429000"/>
            <a:chExt cx="3899924" cy="2786082"/>
          </a:xfrm>
        </p:grpSpPr>
        <p:sp>
          <p:nvSpPr>
            <p:cNvPr id="8" name="CaixaDeTexto 7"/>
            <p:cNvSpPr txBox="1"/>
            <p:nvPr/>
          </p:nvSpPr>
          <p:spPr>
            <a:xfrm>
              <a:off x="505983" y="4286256"/>
              <a:ext cx="994183" cy="8617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500" dirty="0" smtClean="0"/>
                <a:t>C.R:</a:t>
              </a:r>
              <a:br>
                <a:rPr lang="pt-BR" sz="2500" dirty="0" smtClean="0"/>
              </a:br>
              <a:r>
                <a:rPr lang="pt-BR" sz="2500" dirty="0" smtClean="0"/>
                <a:t>28830</a:t>
              </a:r>
              <a:endParaRPr lang="pt-BR" sz="2500" dirty="0"/>
            </a:p>
          </p:txBody>
        </p:sp>
        <p:sp>
          <p:nvSpPr>
            <p:cNvPr id="9" name="CaixaDeTexto 8"/>
            <p:cNvSpPr txBox="1"/>
            <p:nvPr/>
          </p:nvSpPr>
          <p:spPr>
            <a:xfrm>
              <a:off x="642910" y="3714752"/>
              <a:ext cx="598241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500" b="1" dirty="0" smtClean="0"/>
                <a:t>UG</a:t>
              </a:r>
              <a:endParaRPr lang="pt-BR" sz="2500" b="1" dirty="0"/>
            </a:p>
          </p:txBody>
        </p:sp>
        <p:sp>
          <p:nvSpPr>
            <p:cNvPr id="10" name="Chave esquerda 9"/>
            <p:cNvSpPr/>
            <p:nvPr/>
          </p:nvSpPr>
          <p:spPr>
            <a:xfrm>
              <a:off x="1714480" y="3429000"/>
              <a:ext cx="357190" cy="278608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2143108" y="3500438"/>
              <a:ext cx="2262799" cy="2585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err="1" smtClean="0"/>
                <a:t>Cod</a:t>
              </a:r>
              <a:r>
                <a:rPr lang="pt-BR" dirty="0" smtClean="0"/>
                <a:t>.Controle.Unid_01</a:t>
              </a:r>
              <a:br>
                <a:rPr lang="pt-BR" dirty="0" smtClean="0"/>
              </a:br>
              <a:r>
                <a:rPr lang="pt-BR" dirty="0" err="1" smtClean="0"/>
                <a:t>Cod</a:t>
              </a:r>
              <a:r>
                <a:rPr lang="pt-BR" dirty="0" smtClean="0"/>
                <a:t>.Controle.Unid_02</a:t>
              </a:r>
            </a:p>
            <a:p>
              <a:r>
                <a:rPr lang="pt-BR" dirty="0" err="1" smtClean="0"/>
                <a:t>Cod</a:t>
              </a:r>
              <a:r>
                <a:rPr lang="pt-BR" dirty="0" smtClean="0"/>
                <a:t>.Controle.Unid_03</a:t>
              </a:r>
            </a:p>
            <a:p>
              <a:r>
                <a:rPr lang="pt-BR" dirty="0" err="1" smtClean="0"/>
                <a:t>Cod</a:t>
              </a:r>
              <a:r>
                <a:rPr lang="pt-BR" dirty="0" smtClean="0"/>
                <a:t>.Controle.Unid_04</a:t>
              </a:r>
            </a:p>
            <a:p>
              <a:r>
                <a:rPr lang="pt-BR" dirty="0" err="1" smtClean="0"/>
                <a:t>Cod</a:t>
              </a:r>
              <a:r>
                <a:rPr lang="pt-BR" dirty="0" smtClean="0"/>
                <a:t>.Controle.Unid_05</a:t>
              </a:r>
            </a:p>
            <a:p>
              <a:r>
                <a:rPr lang="pt-BR" dirty="0" err="1" smtClean="0"/>
                <a:t>Cod</a:t>
              </a:r>
              <a:r>
                <a:rPr lang="pt-BR" dirty="0" smtClean="0"/>
                <a:t>.Controle.Unid_06</a:t>
              </a:r>
            </a:p>
            <a:p>
              <a:r>
                <a:rPr lang="pt-BR" dirty="0" err="1" smtClean="0"/>
                <a:t>Cod</a:t>
              </a:r>
              <a:r>
                <a:rPr lang="pt-BR" dirty="0" smtClean="0"/>
                <a:t>.Controle.Unid_07</a:t>
              </a:r>
            </a:p>
            <a:p>
              <a:r>
                <a:rPr lang="pt-BR" dirty="0" err="1" smtClean="0"/>
                <a:t>Cod</a:t>
              </a:r>
              <a:r>
                <a:rPr lang="pt-BR" dirty="0" smtClean="0"/>
                <a:t>.Controle.Unid_08</a:t>
              </a:r>
            </a:p>
            <a:p>
              <a:r>
                <a:rPr lang="pt-BR" dirty="0" err="1" smtClean="0"/>
                <a:t>Cod</a:t>
              </a:r>
              <a:r>
                <a:rPr lang="pt-BR" dirty="0" smtClean="0"/>
                <a:t>.Controle.Unid_09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4500562" y="3929066"/>
            <a:ext cx="4429156" cy="2786082"/>
            <a:chOff x="4500562" y="3429000"/>
            <a:chExt cx="4429156" cy="2786082"/>
          </a:xfrm>
        </p:grpSpPr>
        <p:sp>
          <p:nvSpPr>
            <p:cNvPr id="12" name="Chave esquerda 11"/>
            <p:cNvSpPr/>
            <p:nvPr/>
          </p:nvSpPr>
          <p:spPr>
            <a:xfrm>
              <a:off x="4500562" y="3429000"/>
              <a:ext cx="357190" cy="278608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4857752" y="3500438"/>
              <a:ext cx="2132956" cy="25853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Web-Link-SISARC_01</a:t>
              </a:r>
              <a:br>
                <a:rPr lang="pt-BR" dirty="0" smtClean="0"/>
              </a:br>
              <a:r>
                <a:rPr lang="pt-BR" dirty="0" smtClean="0"/>
                <a:t>Web-Link-SISARC_02</a:t>
              </a:r>
            </a:p>
            <a:p>
              <a:r>
                <a:rPr lang="pt-BR" dirty="0" smtClean="0"/>
                <a:t>Web-Link-SISARC_03</a:t>
              </a:r>
            </a:p>
            <a:p>
              <a:r>
                <a:rPr lang="pt-BR" dirty="0" smtClean="0"/>
                <a:t>Web-Link-SISARC_04</a:t>
              </a:r>
            </a:p>
            <a:p>
              <a:r>
                <a:rPr lang="pt-BR" dirty="0" smtClean="0"/>
                <a:t>Web-Link-SISARC_05</a:t>
              </a:r>
            </a:p>
            <a:p>
              <a:r>
                <a:rPr lang="pt-BR" dirty="0" smtClean="0"/>
                <a:t>Web-Link-SISARC_06</a:t>
              </a:r>
            </a:p>
            <a:p>
              <a:r>
                <a:rPr lang="pt-BR" dirty="0" smtClean="0"/>
                <a:t>Web-Link-SISARC_07</a:t>
              </a:r>
            </a:p>
            <a:p>
              <a:r>
                <a:rPr lang="pt-BR" dirty="0" smtClean="0"/>
                <a:t>Web-Link-SISARC_08</a:t>
              </a:r>
            </a:p>
            <a:p>
              <a:r>
                <a:rPr lang="pt-BR" dirty="0" smtClean="0"/>
                <a:t>Web-Link-SISARC_09</a:t>
              </a:r>
            </a:p>
          </p:txBody>
        </p:sp>
        <p:pic>
          <p:nvPicPr>
            <p:cNvPr id="15" name="Imagem 14" descr="smile-espantopreocupado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15206" y="3857628"/>
              <a:ext cx="1714512" cy="171451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857248"/>
          </a:xfrm>
        </p:spPr>
        <p:txBody>
          <a:bodyPr>
            <a:normAutofit/>
          </a:bodyPr>
          <a:lstStyle/>
          <a:p>
            <a:r>
              <a:rPr lang="pt-BR" dirty="0" smtClean="0"/>
              <a:t>Cenários do Processo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FE4BEA02-F0B8-428F-84ED-6D111CF83FC5}" type="slidenum">
              <a:rPr lang="pt-BR" smtClean="0"/>
              <a:pPr/>
              <a:t>19</a:t>
            </a:fld>
            <a:endParaRPr lang="pt-BR"/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>
          <a:xfrm>
            <a:off x="285720" y="1142984"/>
            <a:ext cx="8640131" cy="5715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000" dirty="0" smtClean="0"/>
              <a:t>Por padrão: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3857620" y="1857364"/>
            <a:ext cx="900000" cy="1260001"/>
            <a:chOff x="1857356" y="3571876"/>
            <a:chExt cx="900000" cy="1260001"/>
          </a:xfrm>
        </p:grpSpPr>
        <p:pic>
          <p:nvPicPr>
            <p:cNvPr id="18" name="Imagem 17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7356" y="3571876"/>
              <a:ext cx="900000" cy="1260001"/>
            </a:xfrm>
            <a:prstGeom prst="rect">
              <a:avLst/>
            </a:prstGeom>
          </p:spPr>
        </p:pic>
        <p:sp>
          <p:nvSpPr>
            <p:cNvPr id="19" name="CaixaDeTexto 18"/>
            <p:cNvSpPr txBox="1"/>
            <p:nvPr/>
          </p:nvSpPr>
          <p:spPr>
            <a:xfrm>
              <a:off x="2143108" y="4286256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rgbClr val="FF0000"/>
                  </a:solidFill>
                </a:rPr>
                <a:t>10</a:t>
              </a:r>
              <a:endParaRPr lang="pt-BR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6600958" y="1857364"/>
            <a:ext cx="900000" cy="1260001"/>
            <a:chOff x="1857356" y="3571876"/>
            <a:chExt cx="900000" cy="1260001"/>
          </a:xfrm>
        </p:grpSpPr>
        <p:pic>
          <p:nvPicPr>
            <p:cNvPr id="24" name="Imagem 23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7356" y="3571876"/>
              <a:ext cx="900000" cy="1260001"/>
            </a:xfrm>
            <a:prstGeom prst="rect">
              <a:avLst/>
            </a:prstGeom>
          </p:spPr>
        </p:pic>
        <p:sp>
          <p:nvSpPr>
            <p:cNvPr id="25" name="CaixaDeTexto 24"/>
            <p:cNvSpPr txBox="1"/>
            <p:nvPr/>
          </p:nvSpPr>
          <p:spPr>
            <a:xfrm>
              <a:off x="2143108" y="4286256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rgbClr val="FF0000"/>
                  </a:solidFill>
                </a:rPr>
                <a:t>12</a:t>
              </a:r>
              <a:endParaRPr lang="pt-BR" sz="2000" b="1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26" name="Tabela 25"/>
          <p:cNvGraphicFramePr>
            <a:graphicFrameLocks noGrp="1"/>
          </p:cNvGraphicFramePr>
          <p:nvPr/>
        </p:nvGraphicFramePr>
        <p:xfrm>
          <a:off x="214282" y="2000240"/>
          <a:ext cx="8749124" cy="1175247"/>
        </p:xfrm>
        <a:graphic>
          <a:graphicData uri="http://schemas.openxmlformats.org/drawingml/2006/table">
            <a:tbl>
              <a:tblPr/>
              <a:tblGrid>
                <a:gridCol w="1091663"/>
                <a:gridCol w="925773"/>
                <a:gridCol w="2532857"/>
                <a:gridCol w="909331"/>
                <a:gridCol w="3289500"/>
              </a:tblGrid>
              <a:tr h="406553"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UG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  <a:endParaRPr lang="pt-BR" sz="2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Código </a:t>
                      </a:r>
                      <a:r>
                        <a:rPr lang="pt-BR" sz="2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Interno Unidade</a:t>
                      </a:r>
                      <a:endParaRPr lang="pt-BR" sz="2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Web</a:t>
                      </a:r>
                      <a:r>
                        <a:rPr lang="pt-BR" sz="2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-Link-SISARC</a:t>
                      </a:r>
                      <a:r>
                        <a:rPr lang="pt-BR" sz="2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            </a:t>
                      </a:r>
                      <a:br>
                        <a:rPr lang="pt-BR" sz="2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pt-BR" sz="25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553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68801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 err="1" smtClean="0">
                          <a:solidFill>
                            <a:schemeClr val="tx1"/>
                          </a:solidFill>
                          <a:latin typeface="Arial"/>
                        </a:rPr>
                        <a:t>Link-SISARC</a:t>
                      </a:r>
                      <a:r>
                        <a:rPr lang="pt-BR" sz="25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/id=axR1 </a:t>
                      </a:r>
                      <a:endParaRPr lang="pt-BR" sz="25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1" name="Grupo 60"/>
          <p:cNvGrpSpPr/>
          <p:nvPr/>
        </p:nvGrpSpPr>
        <p:grpSpPr>
          <a:xfrm>
            <a:off x="2500298" y="4357694"/>
            <a:ext cx="1800000" cy="1440000"/>
            <a:chOff x="2357422" y="5000636"/>
            <a:chExt cx="1800000" cy="1440000"/>
          </a:xfrm>
        </p:grpSpPr>
        <p:pic>
          <p:nvPicPr>
            <p:cNvPr id="28" name="Imagem 27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57422" y="5099351"/>
              <a:ext cx="703192" cy="1028572"/>
            </a:xfrm>
            <a:prstGeom prst="rect">
              <a:avLst/>
            </a:prstGeom>
          </p:spPr>
        </p:pic>
        <p:pic>
          <p:nvPicPr>
            <p:cNvPr id="36" name="Imagem 35" descr="img-documento-folh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83033" y="5000636"/>
              <a:ext cx="1074389" cy="1440000"/>
            </a:xfrm>
            <a:prstGeom prst="rect">
              <a:avLst/>
            </a:prstGeom>
          </p:spPr>
        </p:pic>
        <p:sp>
          <p:nvSpPr>
            <p:cNvPr id="37" name="CaixaDeTexto 36"/>
            <p:cNvSpPr txBox="1"/>
            <p:nvPr/>
          </p:nvSpPr>
          <p:spPr>
            <a:xfrm>
              <a:off x="3306299" y="5215985"/>
              <a:ext cx="515014" cy="326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GRU</a:t>
              </a:r>
              <a:endParaRPr lang="pt-BR" sz="2000" b="1" dirty="0"/>
            </a:p>
          </p:txBody>
        </p:sp>
      </p:grpSp>
      <p:sp>
        <p:nvSpPr>
          <p:cNvPr id="38" name="CaixaDeTexto 37"/>
          <p:cNvSpPr txBox="1"/>
          <p:nvPr/>
        </p:nvSpPr>
        <p:spPr>
          <a:xfrm>
            <a:off x="3357554" y="3929066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00B050"/>
                </a:solidFill>
              </a:rPr>
              <a:t>CRU: 0</a:t>
            </a:r>
            <a:endParaRPr lang="pt-BR" sz="2000" b="1" dirty="0">
              <a:solidFill>
                <a:srgbClr val="00B050"/>
              </a:solidFill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5572132" y="3857628"/>
            <a:ext cx="833026" cy="326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00B050"/>
                </a:solidFill>
              </a:rPr>
              <a:t>CRU: 11</a:t>
            </a:r>
            <a:endParaRPr lang="pt-BR" sz="2000" b="1" dirty="0">
              <a:solidFill>
                <a:srgbClr val="00B050"/>
              </a:solidFill>
            </a:endParaRPr>
          </a:p>
        </p:txBody>
      </p:sp>
      <p:grpSp>
        <p:nvGrpSpPr>
          <p:cNvPr id="60" name="Grupo 59"/>
          <p:cNvGrpSpPr/>
          <p:nvPr/>
        </p:nvGrpSpPr>
        <p:grpSpPr>
          <a:xfrm>
            <a:off x="5000628" y="4346454"/>
            <a:ext cx="1800000" cy="1440000"/>
            <a:chOff x="4857752" y="4989396"/>
            <a:chExt cx="1800000" cy="1440000"/>
          </a:xfrm>
        </p:grpSpPr>
        <p:pic>
          <p:nvPicPr>
            <p:cNvPr id="31" name="Imagem 30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57752" y="5088111"/>
              <a:ext cx="735145" cy="1028572"/>
            </a:xfrm>
            <a:prstGeom prst="rect">
              <a:avLst/>
            </a:prstGeom>
          </p:spPr>
        </p:pic>
        <p:pic>
          <p:nvPicPr>
            <p:cNvPr id="39" name="Imagem 38" descr="img-documento-folh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34544" y="4989396"/>
              <a:ext cx="1123208" cy="1440000"/>
            </a:xfrm>
            <a:prstGeom prst="rect">
              <a:avLst/>
            </a:prstGeom>
          </p:spPr>
        </p:pic>
        <p:sp>
          <p:nvSpPr>
            <p:cNvPr id="45" name="CaixaDeTexto 44"/>
            <p:cNvSpPr txBox="1"/>
            <p:nvPr/>
          </p:nvSpPr>
          <p:spPr>
            <a:xfrm>
              <a:off x="5782464" y="5146428"/>
              <a:ext cx="538416" cy="326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GRU</a:t>
              </a:r>
              <a:endParaRPr lang="pt-BR" sz="2000" b="1" dirty="0"/>
            </a:p>
          </p:txBody>
        </p:sp>
      </p:grpSp>
      <p:sp>
        <p:nvSpPr>
          <p:cNvPr id="42" name="CaixaDeTexto 41"/>
          <p:cNvSpPr txBox="1"/>
          <p:nvPr/>
        </p:nvSpPr>
        <p:spPr>
          <a:xfrm>
            <a:off x="8001024" y="3857628"/>
            <a:ext cx="813218" cy="326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00B050"/>
                </a:solidFill>
              </a:rPr>
              <a:t>CRU: 14</a:t>
            </a:r>
            <a:endParaRPr lang="pt-BR" sz="2000" b="1" dirty="0">
              <a:solidFill>
                <a:srgbClr val="00B050"/>
              </a:solidFill>
            </a:endParaRPr>
          </a:p>
        </p:txBody>
      </p:sp>
      <p:grpSp>
        <p:nvGrpSpPr>
          <p:cNvPr id="59" name="Grupo 58"/>
          <p:cNvGrpSpPr/>
          <p:nvPr/>
        </p:nvGrpSpPr>
        <p:grpSpPr>
          <a:xfrm>
            <a:off x="7201156" y="4299703"/>
            <a:ext cx="1800000" cy="1440000"/>
            <a:chOff x="7058280" y="4942645"/>
            <a:chExt cx="1800000" cy="1440000"/>
          </a:xfrm>
        </p:grpSpPr>
        <p:pic>
          <p:nvPicPr>
            <p:cNvPr id="34" name="Imagem 33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58280" y="5062489"/>
              <a:ext cx="717665" cy="1028572"/>
            </a:xfrm>
            <a:prstGeom prst="rect">
              <a:avLst/>
            </a:prstGeom>
          </p:spPr>
        </p:pic>
        <p:pic>
          <p:nvPicPr>
            <p:cNvPr id="41" name="Imagem 40" descr="img-documento-folh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61779" y="4942645"/>
              <a:ext cx="1096501" cy="1440000"/>
            </a:xfrm>
            <a:prstGeom prst="rect">
              <a:avLst/>
            </a:prstGeom>
          </p:spPr>
        </p:pic>
        <p:sp>
          <p:nvSpPr>
            <p:cNvPr id="46" name="CaixaDeTexto 45"/>
            <p:cNvSpPr txBox="1"/>
            <p:nvPr/>
          </p:nvSpPr>
          <p:spPr>
            <a:xfrm>
              <a:off x="8003805" y="5099677"/>
              <a:ext cx="525614" cy="326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GRU</a:t>
              </a:r>
              <a:endParaRPr lang="pt-BR" sz="2000" b="1" dirty="0"/>
            </a:p>
          </p:txBody>
        </p:sp>
      </p:grpSp>
      <p:sp>
        <p:nvSpPr>
          <p:cNvPr id="50" name="Espaço Reservado para Conteúdo 3"/>
          <p:cNvSpPr txBox="1">
            <a:spLocks/>
          </p:cNvSpPr>
          <p:nvPr/>
        </p:nvSpPr>
        <p:spPr>
          <a:xfrm>
            <a:off x="285720" y="1142984"/>
            <a:ext cx="8640131" cy="57150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pt-B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Excepcionalmente: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5" name="Grupo 54"/>
          <p:cNvGrpSpPr/>
          <p:nvPr/>
        </p:nvGrpSpPr>
        <p:grpSpPr>
          <a:xfrm>
            <a:off x="428596" y="1857364"/>
            <a:ext cx="2742138" cy="1394877"/>
            <a:chOff x="428596" y="1857364"/>
            <a:chExt cx="2742138" cy="1394877"/>
          </a:xfrm>
        </p:grpSpPr>
        <p:sp>
          <p:nvSpPr>
            <p:cNvPr id="35" name="Chave esquerda 34"/>
            <p:cNvSpPr/>
            <p:nvPr/>
          </p:nvSpPr>
          <p:spPr>
            <a:xfrm>
              <a:off x="428596" y="1857364"/>
              <a:ext cx="357190" cy="128588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785786" y="1928802"/>
              <a:ext cx="238494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dirty="0" smtClean="0"/>
                <a:t>Web-Link-SISARC_10</a:t>
              </a:r>
              <a:br>
                <a:rPr lang="pt-BR" sz="2000" dirty="0" smtClean="0"/>
              </a:br>
              <a:r>
                <a:rPr lang="pt-BR" sz="2000" dirty="0" smtClean="0"/>
                <a:t>Web-Link-SISARC_11</a:t>
              </a:r>
            </a:p>
            <a:p>
              <a:r>
                <a:rPr lang="pt-BR" sz="2000" dirty="0" smtClean="0"/>
                <a:t>Web-Link-SISARC_12</a:t>
              </a:r>
            </a:p>
            <a:p>
              <a:r>
                <a:rPr lang="pt-BR" sz="2000" dirty="0" err="1" smtClean="0"/>
                <a:t>Web-Link-SISARC_N</a:t>
              </a:r>
              <a:r>
                <a:rPr lang="pt-BR" sz="2000" dirty="0" smtClean="0"/>
                <a:t>..</a:t>
              </a:r>
            </a:p>
          </p:txBody>
        </p:sp>
      </p:grpSp>
      <p:grpSp>
        <p:nvGrpSpPr>
          <p:cNvPr id="51" name="Grupo 50"/>
          <p:cNvGrpSpPr/>
          <p:nvPr/>
        </p:nvGrpSpPr>
        <p:grpSpPr>
          <a:xfrm>
            <a:off x="5286380" y="1857364"/>
            <a:ext cx="900000" cy="1260001"/>
            <a:chOff x="1857356" y="3571876"/>
            <a:chExt cx="900000" cy="1260001"/>
          </a:xfrm>
        </p:grpSpPr>
        <p:pic>
          <p:nvPicPr>
            <p:cNvPr id="52" name="Imagem 51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7356" y="3571876"/>
              <a:ext cx="900000" cy="1260001"/>
            </a:xfrm>
            <a:prstGeom prst="rect">
              <a:avLst/>
            </a:prstGeom>
          </p:spPr>
        </p:pic>
        <p:sp>
          <p:nvSpPr>
            <p:cNvPr id="53" name="CaixaDeTexto 52"/>
            <p:cNvSpPr txBox="1"/>
            <p:nvPr/>
          </p:nvSpPr>
          <p:spPr>
            <a:xfrm>
              <a:off x="2143108" y="4286256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rgbClr val="FF0000"/>
                  </a:solidFill>
                </a:rPr>
                <a:t>11</a:t>
              </a:r>
              <a:endParaRPr lang="pt-BR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4" name="CaixaDeTexto 53"/>
          <p:cNvSpPr txBox="1"/>
          <p:nvPr/>
        </p:nvSpPr>
        <p:spPr>
          <a:xfrm>
            <a:off x="1643042" y="3357562"/>
            <a:ext cx="58460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500" b="1" dirty="0" smtClean="0"/>
              <a:t>UG, CR e CRU:   </a:t>
            </a:r>
            <a:r>
              <a:rPr lang="pt-BR" sz="2500" dirty="0" smtClean="0"/>
              <a:t>encontram-se preenchidos.</a:t>
            </a:r>
            <a:endParaRPr lang="pt-BR" sz="2500" dirty="0"/>
          </a:p>
        </p:txBody>
      </p:sp>
      <p:grpSp>
        <p:nvGrpSpPr>
          <p:cNvPr id="56" name="Grupo 55"/>
          <p:cNvGrpSpPr/>
          <p:nvPr/>
        </p:nvGrpSpPr>
        <p:grpSpPr>
          <a:xfrm>
            <a:off x="214282" y="3429000"/>
            <a:ext cx="3086527" cy="642942"/>
            <a:chOff x="428596" y="1857364"/>
            <a:chExt cx="3086527" cy="1285884"/>
          </a:xfrm>
        </p:grpSpPr>
        <p:sp>
          <p:nvSpPr>
            <p:cNvPr id="57" name="Chave esquerda 56"/>
            <p:cNvSpPr/>
            <p:nvPr/>
          </p:nvSpPr>
          <p:spPr>
            <a:xfrm>
              <a:off x="428596" y="1857364"/>
              <a:ext cx="357190" cy="128588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8" name="CaixaDeTexto 57"/>
            <p:cNvSpPr txBox="1"/>
            <p:nvPr/>
          </p:nvSpPr>
          <p:spPr>
            <a:xfrm>
              <a:off x="785786" y="1928802"/>
              <a:ext cx="2729337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500" dirty="0" smtClean="0"/>
                <a:t>Web-Link-SISARC_0</a:t>
              </a:r>
            </a:p>
          </p:txBody>
        </p:sp>
      </p:grpSp>
      <p:sp>
        <p:nvSpPr>
          <p:cNvPr id="62" name="CaixaDeTexto 61"/>
          <p:cNvSpPr txBox="1"/>
          <p:nvPr/>
        </p:nvSpPr>
        <p:spPr>
          <a:xfrm>
            <a:off x="1142976" y="5857892"/>
            <a:ext cx="7316555" cy="861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b="1" dirty="0" smtClean="0"/>
              <a:t>UG e CR:   </a:t>
            </a:r>
            <a:r>
              <a:rPr lang="pt-BR" sz="2500" dirty="0" smtClean="0"/>
              <a:t>encontram-se preenchidos. </a:t>
            </a:r>
            <a:r>
              <a:rPr lang="pt-BR" sz="2500" b="1" dirty="0" smtClean="0">
                <a:solidFill>
                  <a:srgbClr val="00B050"/>
                </a:solidFill>
              </a:rPr>
              <a:t>CRU</a:t>
            </a:r>
            <a:r>
              <a:rPr lang="pt-BR" sz="2500" dirty="0" smtClean="0"/>
              <a:t>: preencher </a:t>
            </a:r>
            <a:br>
              <a:rPr lang="pt-BR" sz="2500" dirty="0" smtClean="0"/>
            </a:br>
            <a:r>
              <a:rPr lang="pt-BR" sz="2500" dirty="0" smtClean="0"/>
              <a:t>na geração da GRU por cada Cliente.</a:t>
            </a:r>
            <a:endParaRPr lang="pt-BR" sz="2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/>
      <p:bldP spid="40" grpId="0"/>
      <p:bldP spid="42" grpId="0"/>
      <p:bldP spid="50" grpId="0" animBg="1"/>
      <p:bldP spid="54" grpId="0"/>
      <p:bldP spid="54" grpId="1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Tópico Geral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469742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Objetivo do Sistema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Justificativa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Problemas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Composição do SISARC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Funcionalidades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Vantagens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Arcabouço do Processo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Cenários do Processo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Resultado de imagem para duvid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2732" y="3833049"/>
            <a:ext cx="2495548" cy="2239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857248"/>
          </a:xfrm>
        </p:spPr>
        <p:txBody>
          <a:bodyPr>
            <a:normAutofit/>
          </a:bodyPr>
          <a:lstStyle/>
          <a:p>
            <a:r>
              <a:rPr lang="pt-BR" dirty="0" smtClean="0"/>
              <a:t>Cenários do Processo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FE4BEA02-F0B8-428F-84ED-6D111CF83FC5}" type="slidenum">
              <a:rPr lang="pt-BR" smtClean="0"/>
              <a:pPr/>
              <a:t>20</a:t>
            </a:fld>
            <a:endParaRPr lang="pt-BR"/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>
          <a:xfrm>
            <a:off x="285721" y="1071546"/>
            <a:ext cx="8501122" cy="5000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500" dirty="0" smtClean="0"/>
              <a:t>Por padrão:</a:t>
            </a:r>
            <a:endParaRPr kumimoji="0" lang="pt-BR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Grupo 16"/>
          <p:cNvGrpSpPr/>
          <p:nvPr/>
        </p:nvGrpSpPr>
        <p:grpSpPr>
          <a:xfrm>
            <a:off x="3857620" y="1740371"/>
            <a:ext cx="900000" cy="1260001"/>
            <a:chOff x="1857356" y="3571877"/>
            <a:chExt cx="900000" cy="1260002"/>
          </a:xfrm>
        </p:grpSpPr>
        <p:pic>
          <p:nvPicPr>
            <p:cNvPr id="18" name="Imagem 17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7356" y="3571877"/>
              <a:ext cx="900000" cy="1260002"/>
            </a:xfrm>
            <a:prstGeom prst="rect">
              <a:avLst/>
            </a:prstGeom>
          </p:spPr>
        </p:pic>
        <p:sp>
          <p:nvSpPr>
            <p:cNvPr id="19" name="CaixaDeTexto 18"/>
            <p:cNvSpPr txBox="1"/>
            <p:nvPr/>
          </p:nvSpPr>
          <p:spPr>
            <a:xfrm>
              <a:off x="2143108" y="4286256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rgbClr val="FF0000"/>
                  </a:solidFill>
                </a:rPr>
                <a:t>10</a:t>
              </a:r>
              <a:endParaRPr lang="pt-BR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upo 22"/>
          <p:cNvGrpSpPr/>
          <p:nvPr/>
        </p:nvGrpSpPr>
        <p:grpSpPr>
          <a:xfrm>
            <a:off x="6600958" y="1740371"/>
            <a:ext cx="900000" cy="1260001"/>
            <a:chOff x="1857356" y="3571876"/>
            <a:chExt cx="900000" cy="1260001"/>
          </a:xfrm>
        </p:grpSpPr>
        <p:pic>
          <p:nvPicPr>
            <p:cNvPr id="24" name="Imagem 23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7356" y="3571876"/>
              <a:ext cx="900000" cy="1260001"/>
            </a:xfrm>
            <a:prstGeom prst="rect">
              <a:avLst/>
            </a:prstGeom>
          </p:spPr>
        </p:pic>
        <p:sp>
          <p:nvSpPr>
            <p:cNvPr id="25" name="CaixaDeTexto 24"/>
            <p:cNvSpPr txBox="1"/>
            <p:nvPr/>
          </p:nvSpPr>
          <p:spPr>
            <a:xfrm>
              <a:off x="2143108" y="4286256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rgbClr val="FF0000"/>
                  </a:solidFill>
                </a:rPr>
                <a:t>12</a:t>
              </a:r>
              <a:endParaRPr lang="pt-BR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upo 60"/>
          <p:cNvGrpSpPr/>
          <p:nvPr/>
        </p:nvGrpSpPr>
        <p:grpSpPr>
          <a:xfrm>
            <a:off x="2357422" y="4857760"/>
            <a:ext cx="1440000" cy="1080000"/>
            <a:chOff x="2357422" y="5000636"/>
            <a:chExt cx="1800000" cy="1440000"/>
          </a:xfrm>
        </p:grpSpPr>
        <p:pic>
          <p:nvPicPr>
            <p:cNvPr id="28" name="Imagem 27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57422" y="5099351"/>
              <a:ext cx="703192" cy="1028572"/>
            </a:xfrm>
            <a:prstGeom prst="rect">
              <a:avLst/>
            </a:prstGeom>
          </p:spPr>
        </p:pic>
        <p:pic>
          <p:nvPicPr>
            <p:cNvPr id="36" name="Imagem 35" descr="img-documento-folh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83033" y="5000636"/>
              <a:ext cx="1074389" cy="1440000"/>
            </a:xfrm>
            <a:prstGeom prst="rect">
              <a:avLst/>
            </a:prstGeom>
          </p:spPr>
        </p:pic>
        <p:sp>
          <p:nvSpPr>
            <p:cNvPr id="37" name="CaixaDeTexto 36"/>
            <p:cNvSpPr txBox="1"/>
            <p:nvPr/>
          </p:nvSpPr>
          <p:spPr>
            <a:xfrm>
              <a:off x="3161099" y="5055019"/>
              <a:ext cx="515014" cy="326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GRU</a:t>
              </a:r>
              <a:endParaRPr lang="pt-BR" sz="2000" b="1" dirty="0"/>
            </a:p>
          </p:txBody>
        </p:sp>
      </p:grpSp>
      <p:sp>
        <p:nvSpPr>
          <p:cNvPr id="38" name="CaixaDeTexto 37"/>
          <p:cNvSpPr txBox="1"/>
          <p:nvPr/>
        </p:nvSpPr>
        <p:spPr>
          <a:xfrm>
            <a:off x="2896195" y="450057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00B050"/>
                </a:solidFill>
              </a:rPr>
              <a:t>CRU: 0</a:t>
            </a:r>
            <a:endParaRPr lang="pt-BR" sz="2000" b="1" dirty="0">
              <a:solidFill>
                <a:srgbClr val="00B050"/>
              </a:solidFill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5357818" y="4500570"/>
            <a:ext cx="833026" cy="326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00B050"/>
                </a:solidFill>
              </a:rPr>
              <a:t>CRU: 11</a:t>
            </a:r>
            <a:endParaRPr lang="pt-BR" sz="2000" b="1" dirty="0">
              <a:solidFill>
                <a:srgbClr val="00B050"/>
              </a:solidFill>
            </a:endParaRPr>
          </a:p>
        </p:txBody>
      </p:sp>
      <p:grpSp>
        <p:nvGrpSpPr>
          <p:cNvPr id="8" name="Grupo 59"/>
          <p:cNvGrpSpPr/>
          <p:nvPr/>
        </p:nvGrpSpPr>
        <p:grpSpPr>
          <a:xfrm>
            <a:off x="4857752" y="4846520"/>
            <a:ext cx="1440000" cy="1080000"/>
            <a:chOff x="4857752" y="4989396"/>
            <a:chExt cx="1800000" cy="1440000"/>
          </a:xfrm>
        </p:grpSpPr>
        <p:pic>
          <p:nvPicPr>
            <p:cNvPr id="31" name="Imagem 30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57752" y="5088111"/>
              <a:ext cx="735145" cy="1028572"/>
            </a:xfrm>
            <a:prstGeom prst="rect">
              <a:avLst/>
            </a:prstGeom>
          </p:spPr>
        </p:pic>
        <p:pic>
          <p:nvPicPr>
            <p:cNvPr id="39" name="Imagem 38" descr="img-documento-folh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34544" y="4989396"/>
              <a:ext cx="1123208" cy="1440000"/>
            </a:xfrm>
            <a:prstGeom prst="rect">
              <a:avLst/>
            </a:prstGeom>
          </p:spPr>
        </p:pic>
        <p:sp>
          <p:nvSpPr>
            <p:cNvPr id="45" name="CaixaDeTexto 44"/>
            <p:cNvSpPr txBox="1"/>
            <p:nvPr/>
          </p:nvSpPr>
          <p:spPr>
            <a:xfrm>
              <a:off x="5661429" y="5004383"/>
              <a:ext cx="538416" cy="326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GRU</a:t>
              </a:r>
              <a:endParaRPr lang="pt-BR" sz="2000" b="1" dirty="0"/>
            </a:p>
          </p:txBody>
        </p:sp>
      </p:grpSp>
      <p:sp>
        <p:nvSpPr>
          <p:cNvPr id="42" name="CaixaDeTexto 41"/>
          <p:cNvSpPr txBox="1"/>
          <p:nvPr/>
        </p:nvSpPr>
        <p:spPr>
          <a:xfrm>
            <a:off x="7572396" y="4500570"/>
            <a:ext cx="813218" cy="326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>
                <a:solidFill>
                  <a:srgbClr val="00B050"/>
                </a:solidFill>
              </a:rPr>
              <a:t>CRU: 14</a:t>
            </a:r>
            <a:endParaRPr lang="pt-BR" sz="2000" b="1" dirty="0">
              <a:solidFill>
                <a:srgbClr val="00B050"/>
              </a:solidFill>
            </a:endParaRPr>
          </a:p>
        </p:txBody>
      </p:sp>
      <p:grpSp>
        <p:nvGrpSpPr>
          <p:cNvPr id="9" name="Grupo 58"/>
          <p:cNvGrpSpPr/>
          <p:nvPr/>
        </p:nvGrpSpPr>
        <p:grpSpPr>
          <a:xfrm>
            <a:off x="7058280" y="4846520"/>
            <a:ext cx="1440000" cy="1080000"/>
            <a:chOff x="7058280" y="4942645"/>
            <a:chExt cx="1800000" cy="1440000"/>
          </a:xfrm>
        </p:grpSpPr>
        <p:pic>
          <p:nvPicPr>
            <p:cNvPr id="34" name="Imagem 33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58280" y="5062489"/>
              <a:ext cx="717665" cy="1028572"/>
            </a:xfrm>
            <a:prstGeom prst="rect">
              <a:avLst/>
            </a:prstGeom>
          </p:spPr>
        </p:pic>
        <p:pic>
          <p:nvPicPr>
            <p:cNvPr id="41" name="Imagem 40" descr="img-documento-folh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61779" y="4942645"/>
              <a:ext cx="1096501" cy="1440000"/>
            </a:xfrm>
            <a:prstGeom prst="rect">
              <a:avLst/>
            </a:prstGeom>
          </p:spPr>
        </p:pic>
        <p:sp>
          <p:nvSpPr>
            <p:cNvPr id="46" name="CaixaDeTexto 45"/>
            <p:cNvSpPr txBox="1"/>
            <p:nvPr/>
          </p:nvSpPr>
          <p:spPr>
            <a:xfrm>
              <a:off x="7879520" y="4957632"/>
              <a:ext cx="525614" cy="326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/>
                <a:t>GRU</a:t>
              </a:r>
              <a:endParaRPr lang="pt-BR" sz="2000" b="1" dirty="0"/>
            </a:p>
          </p:txBody>
        </p:sp>
      </p:grpSp>
      <p:sp>
        <p:nvSpPr>
          <p:cNvPr id="50" name="Espaço Reservado para Conteúdo 3"/>
          <p:cNvSpPr txBox="1">
            <a:spLocks/>
          </p:cNvSpPr>
          <p:nvPr/>
        </p:nvSpPr>
        <p:spPr>
          <a:xfrm>
            <a:off x="214282" y="3500438"/>
            <a:ext cx="8497255" cy="50006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pt-BR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Excepcionalmente:</a:t>
            </a:r>
            <a:endParaRPr kumimoji="0" lang="pt-BR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upo 54"/>
          <p:cNvGrpSpPr/>
          <p:nvPr/>
        </p:nvGrpSpPr>
        <p:grpSpPr>
          <a:xfrm>
            <a:off x="428596" y="1625260"/>
            <a:ext cx="2961942" cy="1446550"/>
            <a:chOff x="428596" y="1877129"/>
            <a:chExt cx="2961942" cy="1446550"/>
          </a:xfrm>
        </p:grpSpPr>
        <p:sp>
          <p:nvSpPr>
            <p:cNvPr id="35" name="Chave esquerda 34"/>
            <p:cNvSpPr/>
            <p:nvPr/>
          </p:nvSpPr>
          <p:spPr>
            <a:xfrm>
              <a:off x="428596" y="1914684"/>
              <a:ext cx="357190" cy="128588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785786" y="1877129"/>
              <a:ext cx="260475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200" dirty="0" smtClean="0"/>
                <a:t>Web-Link-SISARC_10</a:t>
              </a:r>
              <a:br>
                <a:rPr lang="pt-BR" sz="2200" dirty="0" smtClean="0"/>
              </a:br>
              <a:r>
                <a:rPr lang="pt-BR" sz="2200" dirty="0" smtClean="0"/>
                <a:t>Web-Link-SISARC_11</a:t>
              </a:r>
            </a:p>
            <a:p>
              <a:r>
                <a:rPr lang="pt-BR" sz="2200" dirty="0" smtClean="0"/>
                <a:t>Web-Link-SISARC_12</a:t>
              </a:r>
            </a:p>
            <a:p>
              <a:r>
                <a:rPr lang="pt-BR" sz="2200" dirty="0" err="1" smtClean="0"/>
                <a:t>Web-Link-SISARC_N</a:t>
              </a:r>
              <a:r>
                <a:rPr lang="pt-BR" sz="2200" dirty="0" smtClean="0"/>
                <a:t>..</a:t>
              </a:r>
            </a:p>
          </p:txBody>
        </p:sp>
      </p:grpSp>
      <p:grpSp>
        <p:nvGrpSpPr>
          <p:cNvPr id="11" name="Grupo 50"/>
          <p:cNvGrpSpPr/>
          <p:nvPr/>
        </p:nvGrpSpPr>
        <p:grpSpPr>
          <a:xfrm>
            <a:off x="5286380" y="1740371"/>
            <a:ext cx="900000" cy="1260001"/>
            <a:chOff x="1857356" y="3571876"/>
            <a:chExt cx="900000" cy="1260001"/>
          </a:xfrm>
        </p:grpSpPr>
        <p:pic>
          <p:nvPicPr>
            <p:cNvPr id="52" name="Imagem 51" descr="avatar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7356" y="3571876"/>
              <a:ext cx="900000" cy="1260001"/>
            </a:xfrm>
            <a:prstGeom prst="rect">
              <a:avLst/>
            </a:prstGeom>
          </p:spPr>
        </p:pic>
        <p:sp>
          <p:nvSpPr>
            <p:cNvPr id="53" name="CaixaDeTexto 52"/>
            <p:cNvSpPr txBox="1"/>
            <p:nvPr/>
          </p:nvSpPr>
          <p:spPr>
            <a:xfrm>
              <a:off x="2143108" y="4286256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rgbClr val="FF0000"/>
                  </a:solidFill>
                </a:rPr>
                <a:t>11</a:t>
              </a:r>
              <a:endParaRPr lang="pt-BR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4" name="CaixaDeTexto 53"/>
          <p:cNvSpPr txBox="1"/>
          <p:nvPr/>
        </p:nvSpPr>
        <p:spPr>
          <a:xfrm>
            <a:off x="357158" y="3000372"/>
            <a:ext cx="8408392" cy="4770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sz="2500" b="1" dirty="0" smtClean="0"/>
              <a:t>UG, CR e CRU:   </a:t>
            </a:r>
            <a:r>
              <a:rPr lang="pt-BR" sz="2500" dirty="0" smtClean="0"/>
              <a:t>encontram-se preenchidos na emissão da GRU.</a:t>
            </a:r>
            <a:endParaRPr lang="pt-BR" sz="2500" dirty="0"/>
          </a:p>
        </p:txBody>
      </p:sp>
      <p:grpSp>
        <p:nvGrpSpPr>
          <p:cNvPr id="12" name="Grupo 55"/>
          <p:cNvGrpSpPr/>
          <p:nvPr/>
        </p:nvGrpSpPr>
        <p:grpSpPr>
          <a:xfrm>
            <a:off x="214282" y="4071942"/>
            <a:ext cx="3086527" cy="642942"/>
            <a:chOff x="428596" y="1857364"/>
            <a:chExt cx="3086527" cy="1285884"/>
          </a:xfrm>
        </p:grpSpPr>
        <p:sp>
          <p:nvSpPr>
            <p:cNvPr id="57" name="Chave esquerda 56"/>
            <p:cNvSpPr/>
            <p:nvPr/>
          </p:nvSpPr>
          <p:spPr>
            <a:xfrm>
              <a:off x="428596" y="1857364"/>
              <a:ext cx="357190" cy="128588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8" name="CaixaDeTexto 57"/>
            <p:cNvSpPr txBox="1"/>
            <p:nvPr/>
          </p:nvSpPr>
          <p:spPr>
            <a:xfrm>
              <a:off x="785786" y="2046264"/>
              <a:ext cx="2729337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500" dirty="0" smtClean="0"/>
                <a:t>Web-Link-SISARC_0</a:t>
              </a:r>
            </a:p>
          </p:txBody>
        </p:sp>
      </p:grpSp>
      <p:sp>
        <p:nvSpPr>
          <p:cNvPr id="62" name="CaixaDeTexto 61"/>
          <p:cNvSpPr txBox="1"/>
          <p:nvPr/>
        </p:nvSpPr>
        <p:spPr>
          <a:xfrm>
            <a:off x="214282" y="5853398"/>
            <a:ext cx="885828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2500" b="1" dirty="0" smtClean="0"/>
              <a:t>UG e CR:   </a:t>
            </a:r>
            <a:r>
              <a:rPr lang="pt-BR" sz="2500" dirty="0" smtClean="0"/>
              <a:t>encontram-se preenchidos. </a:t>
            </a:r>
            <a:r>
              <a:rPr lang="pt-BR" sz="2500" b="1" dirty="0" smtClean="0">
                <a:solidFill>
                  <a:srgbClr val="00B050"/>
                </a:solidFill>
              </a:rPr>
              <a:t>CRU</a:t>
            </a:r>
            <a:r>
              <a:rPr lang="pt-BR" sz="2500" dirty="0" smtClean="0"/>
              <a:t>: cada Cliente preenche o campo com o valor informado pela Unidade.</a:t>
            </a:r>
            <a:endParaRPr lang="pt-BR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Acessando o Sistema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21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00066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hlinkClick r:id="rId2"/>
              </a:rPr>
              <a:t>https://sistemas.ufmg.br/sisarc</a:t>
            </a:r>
            <a:endParaRPr lang="pt-BR" sz="32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solidFill>
                  <a:srgbClr val="FF0000"/>
                </a:solidFill>
              </a:rPr>
              <a:t>Premissa: possuir </a:t>
            </a:r>
            <a:r>
              <a:rPr lang="pt-BR" sz="3200" dirty="0" err="1" smtClean="0">
                <a:solidFill>
                  <a:srgbClr val="FF0000"/>
                </a:solidFill>
              </a:rPr>
              <a:t>login</a:t>
            </a:r>
            <a:r>
              <a:rPr lang="pt-BR" sz="3200" dirty="0" smtClean="0">
                <a:solidFill>
                  <a:srgbClr val="FF0000"/>
                </a:solidFill>
              </a:rPr>
              <a:t> no </a:t>
            </a:r>
            <a:r>
              <a:rPr lang="pt-BR" sz="3200" dirty="0" err="1" smtClean="0">
                <a:solidFill>
                  <a:srgbClr val="FF0000"/>
                </a:solidFill>
              </a:rPr>
              <a:t>minhaUfmg</a:t>
            </a:r>
            <a:r>
              <a:rPr lang="pt-BR" sz="3200" dirty="0" smtClean="0">
                <a:solidFill>
                  <a:srgbClr val="FF0000"/>
                </a:solidFill>
              </a:rPr>
              <a:t> e o Cadastro no Sistema de Segurança.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Navegação Geral...</a:t>
            </a:r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22</a:t>
            </a:fld>
            <a:endParaRPr lang="pt-BR"/>
          </a:p>
        </p:txBody>
      </p:sp>
      <p:pic>
        <p:nvPicPr>
          <p:cNvPr id="4" name="Picture 2" descr="Resultado de imagem para duvidas apresentaçã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357430"/>
            <a:ext cx="3643338" cy="27430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/>
          <p:cNvSpPr txBox="1"/>
          <p:nvPr/>
        </p:nvSpPr>
        <p:spPr>
          <a:xfrm>
            <a:off x="-32" y="5965472"/>
            <a:ext cx="38575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Contato:</a:t>
            </a:r>
          </a:p>
          <a:p>
            <a:r>
              <a:rPr lang="pt-BR" dirty="0" smtClean="0">
                <a:hlinkClick r:id="rId3"/>
              </a:rPr>
              <a:t>walisondias@ufmg.br</a:t>
            </a:r>
            <a:r>
              <a:rPr lang="pt-BR" sz="1600" dirty="0" smtClean="0"/>
              <a:t/>
            </a:r>
            <a:br>
              <a:rPr lang="pt-BR" sz="1600" dirty="0" smtClean="0"/>
            </a:br>
            <a:endParaRPr lang="pt-BR" sz="1600" dirty="0"/>
          </a:p>
        </p:txBody>
      </p:sp>
      <p:sp>
        <p:nvSpPr>
          <p:cNvPr id="7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45720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Informações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Questões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Dúvidas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15149" y="3143248"/>
            <a:ext cx="41434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3200" dirty="0" smtClean="0"/>
              <a:t>  Ou contato junto a PROPLAN:</a:t>
            </a:r>
            <a:br>
              <a:rPr lang="pt-BR" sz="3200" dirty="0" smtClean="0"/>
            </a:br>
            <a:r>
              <a:rPr lang="pt-BR" sz="2500" dirty="0" smtClean="0">
                <a:solidFill>
                  <a:srgbClr val="00B0F0"/>
                </a:solidFill>
              </a:rPr>
              <a:t>orcamento@proplan.ufmg.br</a:t>
            </a:r>
            <a:br>
              <a:rPr lang="pt-BR" sz="2500" dirty="0" smtClean="0">
                <a:solidFill>
                  <a:srgbClr val="00B0F0"/>
                </a:solidFill>
              </a:rPr>
            </a:br>
            <a:r>
              <a:rPr lang="pt-BR" sz="2500" dirty="0" smtClean="0">
                <a:solidFill>
                  <a:srgbClr val="00B0F0"/>
                </a:solidFill>
              </a:rPr>
              <a:t>Ramais: 4094/4095/4096</a:t>
            </a:r>
            <a:endParaRPr lang="pt-BR" sz="3200" dirty="0" smtClean="0">
              <a:solidFill>
                <a:srgbClr val="00B0F0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178594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O que é </a:t>
            </a:r>
            <a:r>
              <a:rPr lang="pt-BR" b="1" dirty="0" smtClean="0">
                <a:solidFill>
                  <a:srgbClr val="00B0F0"/>
                </a:solidFill>
              </a:rPr>
              <a:t>Código de Recolhimento da Unidade </a:t>
            </a:r>
            <a:r>
              <a:rPr lang="pt-BR" dirty="0" smtClean="0"/>
              <a:t>(CRU)? 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23</a:t>
            </a:fld>
            <a:endParaRPr lang="pt-BR" dirty="0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2071678"/>
            <a:ext cx="8507288" cy="157163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Campo exclusivamente disponível no SISARC para que as Unidades possam, se necessário, </a:t>
            </a:r>
            <a:r>
              <a:rPr lang="pt-BR" sz="3200" b="1" dirty="0" smtClean="0"/>
              <a:t>especializar seus Recolhimentos</a:t>
            </a:r>
            <a:r>
              <a:rPr lang="pt-BR" sz="3200" dirty="0" smtClean="0"/>
              <a:t>.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 descr="img-documento-folh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56" y="3652856"/>
            <a:ext cx="1885950" cy="241935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13574" y="3857628"/>
            <a:ext cx="233051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 smtClean="0"/>
              <a:t>Gestão: (15229) UFMG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2913574" y="4228265"/>
            <a:ext cx="2543966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 smtClean="0"/>
              <a:t>UG: (153280) Engenharia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2913574" y="4604410"/>
            <a:ext cx="4311565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 smtClean="0"/>
              <a:t>Código de Recolhimento: (28802) ALUGUÉIS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2913574" y="5105781"/>
            <a:ext cx="5770939" cy="369332"/>
          </a:xfrm>
          <a:prstGeom prst="rect">
            <a:avLst/>
          </a:prstGeom>
          <a:noFill/>
          <a:ln w="31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Código de Recolhimento PROPLAN:  (</a:t>
            </a:r>
            <a:r>
              <a:rPr lang="pt-BR" b="1" dirty="0" err="1" smtClean="0"/>
              <a:t>CRProplan</a:t>
            </a:r>
            <a:r>
              <a:rPr lang="pt-BR" b="1" dirty="0" smtClean="0"/>
              <a:t>)</a:t>
            </a:r>
            <a:r>
              <a:rPr lang="pt-BR" dirty="0" smtClean="0"/>
              <a:t>100-999    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2913574" y="5475113"/>
            <a:ext cx="4768741" cy="369332"/>
          </a:xfrm>
          <a:prstGeom prst="rect">
            <a:avLst/>
          </a:prstGeom>
          <a:noFill/>
          <a:ln w="31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Código de Recolhimento UNIDADE:  (CRU) </a:t>
            </a:r>
            <a:r>
              <a:rPr lang="pt-BR" dirty="0" smtClean="0"/>
              <a:t>10-99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2913574" y="6202940"/>
            <a:ext cx="5373202" cy="369332"/>
          </a:xfrm>
          <a:prstGeom prst="rect">
            <a:avLst/>
          </a:prstGeom>
          <a:noFill/>
          <a:ln w="31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Número de Referência: </a:t>
            </a:r>
            <a:r>
              <a:rPr lang="pt-BR" dirty="0" smtClean="0"/>
              <a:t>(CRP)+(CRU)+(</a:t>
            </a:r>
            <a:r>
              <a:rPr lang="pt-BR" dirty="0" err="1" smtClean="0"/>
              <a:t>NumCtrSISARC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1412515" y="4071942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GRU</a:t>
            </a:r>
            <a:endParaRPr lang="pt-BR" sz="2000" b="1" dirty="0"/>
          </a:p>
        </p:txBody>
      </p:sp>
      <p:cxnSp>
        <p:nvCxnSpPr>
          <p:cNvPr id="13" name="Forma 12"/>
          <p:cNvCxnSpPr>
            <a:stCxn id="11" idx="1"/>
            <a:endCxn id="5" idx="2"/>
          </p:cNvCxnSpPr>
          <p:nvPr/>
        </p:nvCxnSpPr>
        <p:spPr>
          <a:xfrm rot="10800000">
            <a:off x="1800232" y="6072206"/>
            <a:ext cx="1113343" cy="315400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1071562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rgbClr val="00B0F0"/>
                </a:solidFill>
              </a:rPr>
              <a:t>Especialização</a:t>
            </a:r>
            <a:r>
              <a:rPr lang="pt-BR" dirty="0" smtClean="0"/>
              <a:t> do Código de Recolhimento da Unidade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14" name="Espaço Reservado para Conteúdo 3"/>
          <p:cNvSpPr txBox="1">
            <a:spLocks/>
          </p:cNvSpPr>
          <p:nvPr/>
        </p:nvSpPr>
        <p:spPr>
          <a:xfrm>
            <a:off x="285720" y="5286388"/>
            <a:ext cx="8507288" cy="107157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b="1" dirty="0" err="1" smtClean="0"/>
              <a:t>C.R.</a:t>
            </a:r>
            <a:r>
              <a:rPr lang="pt-BR" sz="3200" b="1" dirty="0" smtClean="0"/>
              <a:t>U (10-99): </a:t>
            </a:r>
            <a:r>
              <a:rPr lang="pt-BR" sz="3200" dirty="0" smtClean="0"/>
              <a:t>beneficia a criação de </a:t>
            </a:r>
            <a:r>
              <a:rPr lang="pt-BR" sz="3200" b="1" dirty="0" smtClean="0"/>
              <a:t>90</a:t>
            </a:r>
            <a:r>
              <a:rPr lang="pt-BR" sz="3200" dirty="0" smtClean="0"/>
              <a:t> especializações </a:t>
            </a:r>
            <a:r>
              <a:rPr lang="pt-BR" sz="3200" b="1" dirty="0" smtClean="0"/>
              <a:t>por associação </a:t>
            </a:r>
            <a:r>
              <a:rPr lang="pt-BR" sz="3200" dirty="0" smtClean="0"/>
              <a:t>de UG + CR.</a:t>
            </a:r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Imagem 16" descr="img-documento-folh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1885950" cy="2419350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>
          <a:xfrm>
            <a:off x="2556352" y="1571612"/>
            <a:ext cx="233051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 smtClean="0"/>
              <a:t>Gestão: (15229) UFMG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2556352" y="1942249"/>
            <a:ext cx="2543966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 smtClean="0"/>
              <a:t>UG: (153280) Engenharia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2556352" y="2318394"/>
            <a:ext cx="440704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dirty="0" smtClean="0"/>
              <a:t>Código de Recolhimento: (28830) </a:t>
            </a:r>
            <a:r>
              <a:rPr lang="pt-BR" dirty="0" err="1" smtClean="0"/>
              <a:t>SERV.ADM.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5500694" y="3286124"/>
            <a:ext cx="2428892" cy="369332"/>
          </a:xfrm>
          <a:prstGeom prst="rect">
            <a:avLst/>
          </a:prstGeom>
          <a:noFill/>
          <a:ln w="31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/>
              <a:t>CRU= </a:t>
            </a:r>
            <a:r>
              <a:rPr lang="pt-BR" dirty="0" smtClean="0"/>
              <a:t>11 ( Xerox )</a:t>
            </a:r>
            <a:endParaRPr lang="pt-BR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1055293" y="1785926"/>
            <a:ext cx="65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GRU</a:t>
            </a:r>
            <a:endParaRPr lang="pt-BR" sz="2000" b="1" dirty="0"/>
          </a:p>
        </p:txBody>
      </p:sp>
      <p:pic>
        <p:nvPicPr>
          <p:cNvPr id="24" name="Imagem 23" descr="avat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03192" y="1928802"/>
            <a:ext cx="703192" cy="1028572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5500694" y="3774048"/>
            <a:ext cx="2428892" cy="369332"/>
          </a:xfrm>
          <a:prstGeom prst="rect">
            <a:avLst/>
          </a:prstGeom>
          <a:noFill/>
          <a:ln w="31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/>
              <a:t>CRU= </a:t>
            </a:r>
            <a:r>
              <a:rPr lang="pt-BR" dirty="0" smtClean="0"/>
              <a:t>14 ( Telefone )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5500694" y="4274114"/>
            <a:ext cx="2786082" cy="369332"/>
          </a:xfrm>
          <a:prstGeom prst="rect">
            <a:avLst/>
          </a:prstGeom>
          <a:noFill/>
          <a:ln w="31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pt-BR" b="1" dirty="0" smtClean="0"/>
              <a:t>CRU= </a:t>
            </a:r>
            <a:r>
              <a:rPr lang="pt-BR" dirty="0" smtClean="0"/>
              <a:t>18 ( Encadernação )</a:t>
            </a:r>
            <a:endParaRPr lang="pt-BR" dirty="0"/>
          </a:p>
        </p:txBody>
      </p:sp>
      <p:cxnSp>
        <p:nvCxnSpPr>
          <p:cNvPr id="28" name="Forma 27"/>
          <p:cNvCxnSpPr>
            <a:stCxn id="38" idx="2"/>
            <a:endCxn id="22" idx="1"/>
          </p:cNvCxnSpPr>
          <p:nvPr/>
        </p:nvCxnSpPr>
        <p:spPr>
          <a:xfrm rot="16200000" flipH="1">
            <a:off x="4701898" y="2671994"/>
            <a:ext cx="398980" cy="11986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Forma 28"/>
          <p:cNvCxnSpPr>
            <a:stCxn id="38" idx="2"/>
            <a:endCxn id="25" idx="1"/>
          </p:cNvCxnSpPr>
          <p:nvPr/>
        </p:nvCxnSpPr>
        <p:spPr>
          <a:xfrm rot="16200000" flipH="1">
            <a:off x="4457936" y="2915956"/>
            <a:ext cx="886904" cy="11986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Forma 29"/>
          <p:cNvCxnSpPr>
            <a:stCxn id="38" idx="2"/>
            <a:endCxn id="26" idx="1"/>
          </p:cNvCxnSpPr>
          <p:nvPr/>
        </p:nvCxnSpPr>
        <p:spPr>
          <a:xfrm rot="16200000" flipH="1">
            <a:off x="4207903" y="3165989"/>
            <a:ext cx="1386970" cy="1198612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ixaDeTexto 37"/>
          <p:cNvSpPr txBox="1"/>
          <p:nvPr/>
        </p:nvSpPr>
        <p:spPr>
          <a:xfrm>
            <a:off x="2571736" y="2702478"/>
            <a:ext cx="3460691" cy="369332"/>
          </a:xfrm>
          <a:prstGeom prst="rect">
            <a:avLst/>
          </a:prstGeom>
          <a:noFill/>
          <a:ln w="31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b="1" dirty="0" smtClean="0"/>
              <a:t>Código de Recolhimento UNIDADE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  <p:bldP spid="25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107156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Somatório</a:t>
            </a:r>
            <a:r>
              <a:rPr lang="pt-BR" b="1" dirty="0" smtClean="0">
                <a:solidFill>
                  <a:srgbClr val="00B0F0"/>
                </a:solidFill>
              </a:rPr>
              <a:t> Categorizado </a:t>
            </a:r>
            <a:r>
              <a:rPr lang="pt-BR" dirty="0" smtClean="0"/>
              <a:t>pelo</a:t>
            </a:r>
            <a:r>
              <a:rPr lang="pt-BR" b="1" dirty="0" smtClean="0">
                <a:solidFill>
                  <a:srgbClr val="00B0F0"/>
                </a:solidFill>
              </a:rPr>
              <a:t> </a:t>
            </a:r>
            <a:r>
              <a:rPr lang="pt-BR" dirty="0" err="1" smtClean="0"/>
              <a:t>C.R.</a:t>
            </a:r>
            <a:r>
              <a:rPr lang="pt-BR" dirty="0" smtClean="0"/>
              <a:t>U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25</a:t>
            </a:fld>
            <a:endParaRPr lang="pt-BR" dirty="0"/>
          </a:p>
        </p:txBody>
      </p:sp>
      <p:graphicFrame>
        <p:nvGraphicFramePr>
          <p:cNvPr id="13" name="Tabela 12"/>
          <p:cNvGraphicFramePr>
            <a:graphicFrameLocks noGrp="1"/>
          </p:cNvGraphicFramePr>
          <p:nvPr/>
        </p:nvGraphicFramePr>
        <p:xfrm>
          <a:off x="642910" y="1314684"/>
          <a:ext cx="7695205" cy="2757258"/>
        </p:xfrm>
        <a:graphic>
          <a:graphicData uri="http://schemas.openxmlformats.org/drawingml/2006/table">
            <a:tbl>
              <a:tblPr/>
              <a:tblGrid>
                <a:gridCol w="1391168"/>
                <a:gridCol w="1060192"/>
                <a:gridCol w="894967"/>
                <a:gridCol w="1416738"/>
                <a:gridCol w="1083689"/>
                <a:gridCol w="1848451"/>
              </a:tblGrid>
              <a:tr h="227596"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IDGRU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UG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Código Interno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15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t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Valor R$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(10-99)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2759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endParaRPr lang="pt-BR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694" marR="6694" marT="669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55192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1-012019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28830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       5,00 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192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2-012019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28836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110050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   300,00 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596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3-012019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110500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R$ 1.000,00 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596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4-012019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110500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R$ 1.500,00 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596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5-012019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140002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R$ 1.000,00 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596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6-012019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180003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R$ 3.000,00 </a:t>
                      </a:r>
                    </a:p>
                  </a:txBody>
                  <a:tcPr marL="6694" marR="6694" marT="66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643042" y="4286256"/>
          <a:ext cx="5655869" cy="2343150"/>
        </p:xfrm>
        <a:graphic>
          <a:graphicData uri="http://schemas.openxmlformats.org/drawingml/2006/table">
            <a:tbl>
              <a:tblPr/>
              <a:tblGrid>
                <a:gridCol w="1283603"/>
                <a:gridCol w="1083562"/>
                <a:gridCol w="971550"/>
                <a:gridCol w="2317154"/>
              </a:tblGrid>
              <a:tr h="323850"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C.R.</a:t>
                      </a:r>
                      <a:endParaRPr lang="pt-BR" sz="2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C.R.U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2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TOTAL </a:t>
                      </a:r>
                      <a:r>
                        <a:rPr lang="pt-BR" sz="2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R$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        5,00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    300,00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 2.500,00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R$  1.000,00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153280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R$  3.000,00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eta para a esquerda 5">
            <a:hlinkClick r:id="rId2" action="ppaction://hlinksldjump"/>
          </p:cNvPr>
          <p:cNvSpPr/>
          <p:nvPr/>
        </p:nvSpPr>
        <p:spPr>
          <a:xfrm>
            <a:off x="357158" y="6072206"/>
            <a:ext cx="785818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469742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lang="pt-BR" sz="2800" dirty="0" smtClean="0"/>
              <a:t>	</a:t>
            </a:r>
            <a:r>
              <a:rPr lang="pt-BR" sz="3200" dirty="0" smtClean="0"/>
              <a:t>	A implantação desse sistema teve como um de seus principais </a:t>
            </a:r>
            <a:r>
              <a:rPr lang="pt-BR" sz="3200" b="1" dirty="0" smtClean="0"/>
              <a:t>objetivos</a:t>
            </a:r>
            <a:r>
              <a:rPr lang="pt-BR" sz="3200" dirty="0" smtClean="0"/>
              <a:t> dotar a UFMG de um </a:t>
            </a:r>
            <a:r>
              <a:rPr lang="pt-BR" sz="3200" b="1" dirty="0" smtClean="0"/>
              <a:t>instrumento de gestão capaz de agilizar e simplificar a Apuração da Arrecadação de Recursos próprios do orçamento da Universidade</a:t>
            </a:r>
            <a:r>
              <a:rPr lang="pt-BR" sz="3200" dirty="0" smtClean="0"/>
              <a:t>.</a:t>
            </a:r>
            <a:endParaRPr lang="pt-BR" sz="3200" dirty="0" smtClean="0">
              <a:solidFill>
                <a:srgbClr val="FF0000"/>
              </a:solidFill>
            </a:endParaRPr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2976" y="142860"/>
            <a:ext cx="6786610" cy="85724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Justificativa e Contextualização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4</a:t>
            </a:fld>
            <a:endParaRPr lang="pt-BR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194" y="2786058"/>
            <a:ext cx="134058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 descr="https://tesourogerencial.tesouro.gov.br/plugins/SSO/style/images/marca-tesourogerenci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286124"/>
            <a:ext cx="4000500" cy="409575"/>
          </a:xfrm>
          <a:prstGeom prst="rect">
            <a:avLst/>
          </a:prstGeom>
          <a:noFill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857496"/>
            <a:ext cx="204631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7" name="Picture 7" descr="Resultado de imagem para microsoft exce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614390"/>
            <a:ext cx="2914631" cy="1957882"/>
          </a:xfrm>
          <a:prstGeom prst="rect">
            <a:avLst/>
          </a:prstGeom>
          <a:noFill/>
        </p:spPr>
      </p:pic>
      <p:grpSp>
        <p:nvGrpSpPr>
          <p:cNvPr id="4" name="Grupo 9"/>
          <p:cNvGrpSpPr/>
          <p:nvPr/>
        </p:nvGrpSpPr>
        <p:grpSpPr>
          <a:xfrm>
            <a:off x="1785918" y="1142982"/>
            <a:ext cx="5500726" cy="1557665"/>
            <a:chOff x="1714480" y="5214950"/>
            <a:chExt cx="5143536" cy="1425243"/>
          </a:xfrm>
        </p:grpSpPr>
        <p:pic>
          <p:nvPicPr>
            <p:cNvPr id="25609" name="Picture 9" descr="Resultado de imagem para informação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14480" y="5214950"/>
              <a:ext cx="2244629" cy="1285884"/>
            </a:xfrm>
            <a:prstGeom prst="rect">
              <a:avLst/>
            </a:prstGeom>
            <a:noFill/>
          </p:spPr>
        </p:pic>
        <p:sp>
          <p:nvSpPr>
            <p:cNvPr id="9" name="CaixaDeTexto 8"/>
            <p:cNvSpPr txBox="1"/>
            <p:nvPr/>
          </p:nvSpPr>
          <p:spPr>
            <a:xfrm>
              <a:off x="3571868" y="5429264"/>
              <a:ext cx="3286148" cy="1210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dirty="0" smtClean="0"/>
                <a:t>Totalização da </a:t>
              </a:r>
              <a:r>
                <a:rPr lang="pt-BR" sz="2000" b="1" dirty="0" smtClean="0"/>
                <a:t>Arrecadação de Recursos</a:t>
              </a:r>
              <a:r>
                <a:rPr lang="pt-BR" sz="2000" dirty="0" smtClean="0"/>
                <a:t> por </a:t>
              </a:r>
              <a:r>
                <a:rPr lang="pt-BR" sz="2000" b="1" dirty="0" smtClean="0"/>
                <a:t>tipo de Recolhimento</a:t>
              </a:r>
              <a:r>
                <a:rPr lang="pt-BR" sz="2000" dirty="0" smtClean="0"/>
                <a:t> das </a:t>
              </a:r>
              <a:r>
                <a:rPr lang="pt-BR" sz="2000" b="1" dirty="0" smtClean="0"/>
                <a:t>GRU’/Unidades UFMG</a:t>
              </a:r>
              <a:r>
                <a:rPr lang="pt-BR" sz="2000" dirty="0" smtClean="0"/>
                <a:t>.</a:t>
              </a:r>
              <a:endParaRPr lang="pt-BR" sz="2000" dirty="0"/>
            </a:p>
          </p:txBody>
        </p:sp>
      </p:grpSp>
      <p:pic>
        <p:nvPicPr>
          <p:cNvPr id="11" name="Imagem 10" descr="img-documento-folha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6314" y="4757266"/>
            <a:ext cx="1285852" cy="1649527"/>
          </a:xfrm>
          <a:prstGeom prst="rect">
            <a:avLst/>
          </a:prstGeom>
        </p:spPr>
      </p:pic>
      <p:pic>
        <p:nvPicPr>
          <p:cNvPr id="12" name="Imagem 11" descr="avatar-ufm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58082" y="4683787"/>
            <a:ext cx="1285714" cy="1800000"/>
          </a:xfrm>
          <a:prstGeom prst="rect">
            <a:avLst/>
          </a:prstGeom>
        </p:spPr>
      </p:pic>
      <p:cxnSp>
        <p:nvCxnSpPr>
          <p:cNvPr id="18" name="Conector angulado 17"/>
          <p:cNvCxnSpPr>
            <a:stCxn id="25607" idx="0"/>
            <a:endCxn id="11" idx="0"/>
          </p:cNvCxnSpPr>
          <p:nvPr/>
        </p:nvCxnSpPr>
        <p:spPr>
          <a:xfrm rot="16200000" flipH="1">
            <a:off x="3764733" y="3092759"/>
            <a:ext cx="142876" cy="3186138"/>
          </a:xfrm>
          <a:prstGeom prst="bentConnector3">
            <a:avLst>
              <a:gd name="adj1" fmla="val -159999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>
            <a:stCxn id="11" idx="3"/>
            <a:endCxn id="12" idx="1"/>
          </p:cNvCxnSpPr>
          <p:nvPr/>
        </p:nvCxnSpPr>
        <p:spPr>
          <a:xfrm>
            <a:off x="6072166" y="5582030"/>
            <a:ext cx="1285916" cy="175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Problemas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07209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PROPLAN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Apuração de Recursos (</a:t>
            </a:r>
            <a:r>
              <a:rPr lang="pt-BR" sz="2800" dirty="0" err="1" smtClean="0"/>
              <a:t>A.R.</a:t>
            </a:r>
            <a:r>
              <a:rPr lang="pt-BR" sz="2800" dirty="0" smtClean="0"/>
              <a:t>) realizada manualmente e com tempo extenso.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Realização da </a:t>
            </a:r>
            <a:r>
              <a:rPr lang="pt-BR" sz="2800" dirty="0" err="1" smtClean="0"/>
              <a:t>A.R.</a:t>
            </a:r>
            <a:r>
              <a:rPr lang="pt-BR" sz="2800" dirty="0" smtClean="0"/>
              <a:t> envolvia vários sistemas (Tesouro Gerencial, SIAFI, SISGRU) e planilhas.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Unidade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Conhecimento do seu Recurso somente após o trabalho da PROPLAN.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Sem acesso aos dados das </a:t>
            </a:r>
            <a:r>
              <a:rPr lang="pt-BR" sz="2800" dirty="0" err="1" smtClean="0"/>
              <a:t>GRU’s</a:t>
            </a:r>
            <a:r>
              <a:rPr lang="pt-BR" sz="2800" dirty="0" smtClean="0"/>
              <a:t> efetivamente pagas.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Problema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07209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Cliente (Aluno, Funcionário, Pessoa e Empresa terceirizada)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Preenchimento de vários dados além daqueles básicos (CPF/CNPJ, nome e valor).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2800" dirty="0" smtClean="0"/>
              <a:t>Sem padronização de local (site) para geração de GRU.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Composição do SISARC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7</a:t>
            </a:fld>
            <a:endParaRPr lang="pt-BR" dirty="0"/>
          </a:p>
        </p:txBody>
      </p:sp>
      <p:graphicFrame>
        <p:nvGraphicFramePr>
          <p:cNvPr id="4" name="Diagrama 3"/>
          <p:cNvGraphicFramePr/>
          <p:nvPr/>
        </p:nvGraphicFramePr>
        <p:xfrm>
          <a:off x="285720" y="1357298"/>
          <a:ext cx="8643998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214282" y="4714885"/>
            <a:ext cx="2786082" cy="162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pt-BR" sz="1600" b="1" dirty="0" smtClean="0"/>
              <a:t>Mapeamento de Dados: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Unidades de Gestão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Códigos de Recolhimento</a:t>
            </a:r>
          </a:p>
          <a:p>
            <a:pPr lvl="1"/>
            <a:r>
              <a:rPr lang="pt-BR" sz="1600" b="1" dirty="0" err="1" smtClean="0">
                <a:solidFill>
                  <a:srgbClr val="00B050"/>
                </a:solidFill>
              </a:rPr>
              <a:t>C.R.</a:t>
            </a:r>
            <a:r>
              <a:rPr lang="pt-BR" sz="1600" b="1" dirty="0" smtClean="0">
                <a:solidFill>
                  <a:srgbClr val="00B050"/>
                </a:solidFill>
              </a:rPr>
              <a:t> da </a:t>
            </a:r>
            <a:r>
              <a:rPr lang="pt-BR" sz="1600" b="1" dirty="0" err="1" smtClean="0">
                <a:solidFill>
                  <a:srgbClr val="00B050"/>
                </a:solidFill>
              </a:rPr>
              <a:t>Proplan</a:t>
            </a:r>
            <a:endParaRPr lang="pt-BR" sz="1600" b="1" dirty="0" smtClean="0">
              <a:solidFill>
                <a:srgbClr val="00B050"/>
              </a:solidFill>
            </a:endParaRP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Contas Corrente</a:t>
            </a:r>
          </a:p>
          <a:p>
            <a:pPr lvl="1"/>
            <a:endParaRPr lang="pt-BR" sz="1600" dirty="0" smtClean="0"/>
          </a:p>
          <a:p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6143668" y="4714884"/>
            <a:ext cx="2571736" cy="1077218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pt-BR" sz="1600" b="1" dirty="0" smtClean="0"/>
              <a:t>Sistema de Segurança: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Criação de Perfis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Definição de Acesso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Cadastro de Usuários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214678" y="4714885"/>
            <a:ext cx="2786082" cy="162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pt-BR" sz="1600" b="1" dirty="0" smtClean="0"/>
              <a:t>Relatórios e Consultas: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Relatório de Apuração PROPLAN.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Relatório de Apuração Unidade.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Consulta de GRU.</a:t>
            </a:r>
          </a:p>
          <a:p>
            <a:pPr lvl="1"/>
            <a:endParaRPr lang="pt-BR" sz="1600" dirty="0" smtClean="0"/>
          </a:p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1785918" y="1357299"/>
            <a:ext cx="3929090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pt-BR" sz="1600" b="1" dirty="0" smtClean="0"/>
              <a:t>Emissão de </a:t>
            </a:r>
            <a:r>
              <a:rPr lang="pt-BR" sz="1600" b="1" dirty="0" err="1" smtClean="0"/>
              <a:t>GRUs</a:t>
            </a:r>
            <a:r>
              <a:rPr lang="pt-BR" sz="1600" b="1" dirty="0" smtClean="0"/>
              <a:t>: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Emissão de Link GRU x Unidades</a:t>
            </a:r>
          </a:p>
          <a:p>
            <a:pPr lvl="1"/>
            <a:r>
              <a:rPr lang="pt-BR" sz="1600" b="1" dirty="0" smtClean="0">
                <a:solidFill>
                  <a:srgbClr val="00B050"/>
                </a:solidFill>
              </a:rPr>
              <a:t>Emissão da GRU (Link Público)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Funcionalidades do SISARC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492922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000100" y="1714488"/>
            <a:ext cx="364333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/>
              <a:t>SISARC (</a:t>
            </a:r>
            <a:r>
              <a:rPr lang="pt-BR" sz="2800" b="1" dirty="0" smtClean="0">
                <a:solidFill>
                  <a:schemeClr val="tx1"/>
                </a:solidFill>
              </a:rPr>
              <a:t>Perfil Unidade</a:t>
            </a:r>
            <a:r>
              <a:rPr lang="pt-BR" sz="2800" dirty="0" smtClean="0"/>
              <a:t>)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428728" y="2928934"/>
            <a:ext cx="7000924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pt-BR" sz="2800" dirty="0" smtClean="0">
                <a:solidFill>
                  <a:schemeClr val="lt1"/>
                </a:solidFill>
              </a:rPr>
              <a:t> Consulta:</a:t>
            </a:r>
          </a:p>
          <a:p>
            <a:pPr marL="457200" lvl="2">
              <a:buFont typeface="Arial" pitchFamily="34" charset="0"/>
              <a:buChar char="•"/>
            </a:pPr>
            <a:r>
              <a:rPr lang="pt-BR" sz="2800" dirty="0" smtClean="0">
                <a:solidFill>
                  <a:schemeClr val="lt1"/>
                </a:solidFill>
              </a:rPr>
              <a:t>  Links Para Emissão de GRU</a:t>
            </a:r>
          </a:p>
          <a:p>
            <a:pPr marL="457200" lvl="2">
              <a:buFont typeface="Arial" pitchFamily="34" charset="0"/>
              <a:buChar char="•"/>
            </a:pPr>
            <a:r>
              <a:rPr lang="pt-BR" sz="2800" dirty="0" smtClean="0">
                <a:solidFill>
                  <a:schemeClr val="lt1"/>
                </a:solidFill>
              </a:rPr>
              <a:t> </a:t>
            </a:r>
            <a:r>
              <a:rPr lang="pt-BR" sz="2800" dirty="0" err="1" smtClean="0">
                <a:solidFill>
                  <a:schemeClr val="lt1"/>
                </a:solidFill>
              </a:rPr>
              <a:t>GRU’s</a:t>
            </a:r>
            <a:r>
              <a:rPr lang="pt-BR" sz="2800" dirty="0" smtClean="0">
                <a:solidFill>
                  <a:schemeClr val="lt1"/>
                </a:solidFill>
              </a:rPr>
              <a:t>: Efetivamente Pagas</a:t>
            </a:r>
          </a:p>
          <a:p>
            <a:pPr marL="457200" lvl="2">
              <a:buFont typeface="Arial" pitchFamily="34" charset="0"/>
              <a:buChar char="•"/>
            </a:pPr>
            <a:r>
              <a:rPr lang="pt-BR" sz="2800" dirty="0" smtClean="0">
                <a:solidFill>
                  <a:schemeClr val="lt1"/>
                </a:solidFill>
              </a:rPr>
              <a:t> Apuração de Recursos  </a:t>
            </a:r>
          </a:p>
        </p:txBody>
      </p:sp>
      <p:cxnSp>
        <p:nvCxnSpPr>
          <p:cNvPr id="13" name="Conector angulado 12"/>
          <p:cNvCxnSpPr>
            <a:stCxn id="6" idx="1"/>
            <a:endCxn id="7" idx="1"/>
          </p:cNvCxnSpPr>
          <p:nvPr/>
        </p:nvCxnSpPr>
        <p:spPr>
          <a:xfrm rot="10800000" flipH="1" flipV="1">
            <a:off x="1000100" y="2035959"/>
            <a:ext cx="428628" cy="1928826"/>
          </a:xfrm>
          <a:prstGeom prst="bentConnector3">
            <a:avLst>
              <a:gd name="adj1" fmla="val -53333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Acessando o Sistema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EA02-F0B8-428F-84ED-6D111CF83FC5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4" name="Espaço Reservado para Conteúdo 3"/>
          <p:cNvSpPr txBox="1">
            <a:spLocks/>
          </p:cNvSpPr>
          <p:nvPr/>
        </p:nvSpPr>
        <p:spPr>
          <a:xfrm>
            <a:off x="418563" y="1428736"/>
            <a:ext cx="8507288" cy="500066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hlinkClick r:id="rId2"/>
              </a:rPr>
              <a:t>https://sistemas.ufmg.br/sisarc</a:t>
            </a:r>
            <a:r>
              <a:rPr lang="pt-BR" sz="3200" dirty="0" smtClean="0"/>
              <a:t> (Produção)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hlinkClick r:id="rId3"/>
              </a:rPr>
              <a:t>https://scumniotales.ddp.cecom.ufmg.br</a:t>
            </a:r>
            <a:r>
              <a:rPr lang="pt-BR" sz="3200" dirty="0" smtClean="0"/>
              <a:t> (</a:t>
            </a:r>
            <a:r>
              <a:rPr lang="pt-BR" sz="3200" dirty="0" err="1" smtClean="0"/>
              <a:t>Desv</a:t>
            </a:r>
            <a:r>
              <a:rPr lang="pt-BR" sz="3200" dirty="0" smtClean="0"/>
              <a:t>)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>
                <a:solidFill>
                  <a:srgbClr val="FF0000"/>
                </a:solidFill>
              </a:rPr>
              <a:t>Premissa: possuir </a:t>
            </a:r>
            <a:r>
              <a:rPr lang="pt-BR" sz="3200" dirty="0" err="1" smtClean="0">
                <a:solidFill>
                  <a:srgbClr val="FF0000"/>
                </a:solidFill>
              </a:rPr>
              <a:t>login</a:t>
            </a:r>
            <a:r>
              <a:rPr lang="pt-BR" sz="3200" dirty="0" smtClean="0">
                <a:solidFill>
                  <a:srgbClr val="FF0000"/>
                </a:solidFill>
              </a:rPr>
              <a:t> no </a:t>
            </a:r>
            <a:r>
              <a:rPr lang="pt-BR" sz="3200" dirty="0" err="1" smtClean="0">
                <a:solidFill>
                  <a:srgbClr val="FF0000"/>
                </a:solidFill>
              </a:rPr>
              <a:t>minhaUfmg</a:t>
            </a:r>
            <a:r>
              <a:rPr lang="pt-BR" sz="3200" dirty="0" smtClean="0">
                <a:solidFill>
                  <a:srgbClr val="FF0000"/>
                </a:solidFill>
              </a:rPr>
              <a:t> e o Cadastro no Sistema de Segurança.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3200" dirty="0" smtClean="0"/>
              <a:t>Ver caso de uso/tela do perfil de Unidade...</a:t>
            </a:r>
          </a:p>
          <a:p>
            <a:pPr marL="342900" indent="-342900" algn="just">
              <a:spcBef>
                <a:spcPct val="20000"/>
              </a:spcBef>
            </a:pPr>
            <a:endParaRPr lang="pt-BR" sz="3200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pt-BR" sz="3200" dirty="0" smtClean="0"/>
              <a:t>		</a:t>
            </a:r>
          </a:p>
          <a:p>
            <a:pPr marL="342900" lvl="0" indent="-342900">
              <a:spcBef>
                <a:spcPct val="20000"/>
              </a:spcBef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5758</TotalTime>
  <Words>1173</Words>
  <Application>Microsoft Office PowerPoint</Application>
  <PresentationFormat>Apresentação na tela (4:3)</PresentationFormat>
  <Paragraphs>355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Tema do Office</vt:lpstr>
      <vt:lpstr>Apresentação do PowerPoint</vt:lpstr>
      <vt:lpstr>Tópico Geral</vt:lpstr>
      <vt:lpstr>Objetivo</vt:lpstr>
      <vt:lpstr>Justificativa e Contextualização</vt:lpstr>
      <vt:lpstr>Problemas</vt:lpstr>
      <vt:lpstr>Problema</vt:lpstr>
      <vt:lpstr>Composição do SISARC</vt:lpstr>
      <vt:lpstr>Funcionalidades do SISARC</vt:lpstr>
      <vt:lpstr>Acessando o Sistema</vt:lpstr>
      <vt:lpstr>Vantagens da utilização do Sistema</vt:lpstr>
      <vt:lpstr>Vantagens da utilização do Sistema</vt:lpstr>
      <vt:lpstr>Processo: Liberação de  Web-link</vt:lpstr>
      <vt:lpstr>Acessando o Sistema</vt:lpstr>
      <vt:lpstr>Arcabouço do Processo</vt:lpstr>
      <vt:lpstr>Cenários do Processo</vt:lpstr>
      <vt:lpstr>Cliente Acessando o Sistema</vt:lpstr>
      <vt:lpstr>Cenários do Processo</vt:lpstr>
      <vt:lpstr>Cenários do Processo</vt:lpstr>
      <vt:lpstr>Cenários do Processo</vt:lpstr>
      <vt:lpstr>Cenários do Processo</vt:lpstr>
      <vt:lpstr>Acessando o Sistema</vt:lpstr>
      <vt:lpstr>Obrigado!</vt:lpstr>
      <vt:lpstr>O que é Código de Recolhimento da Unidade (CRU)? </vt:lpstr>
      <vt:lpstr>Especialização do Código de Recolhimento da Unidade</vt:lpstr>
      <vt:lpstr>Somatório Categorizado pelo C.R.U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Walison Dias da Silva</dc:creator>
  <cp:lastModifiedBy>Marlene Ines Paula Gomes</cp:lastModifiedBy>
  <cp:revision>386</cp:revision>
  <dcterms:created xsi:type="dcterms:W3CDTF">2015-05-28T20:00:29Z</dcterms:created>
  <dcterms:modified xsi:type="dcterms:W3CDTF">2019-02-25T13:19:11Z</dcterms:modified>
</cp:coreProperties>
</file>